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23"/>
  </p:notesMasterIdLst>
  <p:sldIdLst>
    <p:sldId id="279" r:id="rId5"/>
    <p:sldId id="259" r:id="rId6"/>
    <p:sldId id="308" r:id="rId7"/>
    <p:sldId id="263" r:id="rId8"/>
    <p:sldId id="321" r:id="rId9"/>
    <p:sldId id="3090" r:id="rId10"/>
    <p:sldId id="2142532052" r:id="rId11"/>
    <p:sldId id="293" r:id="rId12"/>
    <p:sldId id="313" r:id="rId13"/>
    <p:sldId id="266" r:id="rId14"/>
    <p:sldId id="267" r:id="rId15"/>
    <p:sldId id="268" r:id="rId16"/>
    <p:sldId id="309" r:id="rId17"/>
    <p:sldId id="3087" r:id="rId18"/>
    <p:sldId id="264" r:id="rId19"/>
    <p:sldId id="294" r:id="rId20"/>
    <p:sldId id="276" r:id="rId21"/>
    <p:sldId id="2142532051" r:id="rId22"/>
  </p:sldIdLst>
  <p:sldSz cx="12192000" cy="6858000"/>
  <p:notesSz cx="6858000" cy="9144000"/>
  <p:embeddedFontLs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ExtraLight" panose="00000300000000000000" pitchFamily="2" charset="0"/>
      <p:regular r:id="rId28"/>
      <p:italic r:id="rId29"/>
    </p:embeddedFont>
    <p:embeddedFont>
      <p:font typeface="Poppins Medium" panose="000006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5884"/>
  </p:normalViewPr>
  <p:slideViewPr>
    <p:cSldViewPr snapToGrid="0">
      <p:cViewPr varScale="1">
        <p:scale>
          <a:sx n="85" d="100"/>
          <a:sy n="85" d="100"/>
        </p:scale>
        <p:origin x="86" y="72"/>
      </p:cViewPr>
      <p:guideLst>
        <p:guide orient="horz" pos="1071"/>
        <p:guide pos="415"/>
        <p:guide orient="horz" pos="4020"/>
        <p:guide pos="7265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13</a:t>
            </a:fld>
            <a:endParaRPr lang="fi-FI" sz="1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55327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14</a:t>
            </a:fld>
            <a:endParaRPr lang="fi-FI" sz="1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32270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12ce9bae1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 noProof="0" dirty="0"/>
          </a:p>
        </p:txBody>
      </p:sp>
      <p:sp>
        <p:nvSpPr>
          <p:cNvPr id="135" name="Google Shape;135;g1112ce9bae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112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8202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fld>
            <a:endParaRPr lang="fi-FI" sz="1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0326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12ce9bae1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112ce9bae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</a:t>
            </a:fld>
            <a:endParaRPr lang="fi-FI" sz="1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032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66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9</a:t>
            </a:fld>
            <a:endParaRPr lang="fi-FI" sz="1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0832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12ce9bae1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112ce9bae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 kuvatausta">
  <p:cSld name="Otsikkodia kuvatausta">
    <p:bg>
      <p:bgPr>
        <a:solidFill>
          <a:srgbClr val="F2F2F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841248" y="1257301"/>
            <a:ext cx="6213348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1"/>
          </p:nvPr>
        </p:nvSpPr>
        <p:spPr>
          <a:xfrm>
            <a:off x="841248" y="2925382"/>
            <a:ext cx="6213348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95546" y="1092034"/>
            <a:ext cx="10859679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95546" y="2102177"/>
            <a:ext cx="10859679" cy="407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>
  <p:cSld name="Kuvatekstillinen kuv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75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6579909" y="2111605"/>
            <a:ext cx="5179275" cy="406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petus">
  <p:cSld name="Lopetu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ctrTitle"/>
          </p:nvPr>
        </p:nvSpPr>
        <p:spPr>
          <a:xfrm>
            <a:off x="1156716" y="1257302"/>
            <a:ext cx="9414640" cy="15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1156716" y="2904431"/>
            <a:ext cx="9414640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>
  <p:cSld name="Vertailu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67266" y="1092035"/>
            <a:ext cx="10906812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867266" y="2752108"/>
            <a:ext cx="5288437" cy="326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2"/>
          </p:nvPr>
        </p:nvSpPr>
        <p:spPr>
          <a:xfrm>
            <a:off x="6473241" y="2752108"/>
            <a:ext cx="5310263" cy="326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3"/>
          </p:nvPr>
        </p:nvSpPr>
        <p:spPr>
          <a:xfrm>
            <a:off x="867266" y="2089167"/>
            <a:ext cx="5288437" cy="56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4"/>
          </p:nvPr>
        </p:nvSpPr>
        <p:spPr>
          <a:xfrm>
            <a:off x="6460669" y="2089167"/>
            <a:ext cx="5324854" cy="56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bg>
      <p:bgPr>
        <a:solidFill>
          <a:srgbClr val="FFFF8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490" y="2242266"/>
            <a:ext cx="4529458" cy="461573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DCCEA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91488" y="1092034"/>
            <a:ext cx="10863737" cy="82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490" y="2242266"/>
            <a:ext cx="4529458" cy="461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06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164866" y="1355985"/>
            <a:ext cx="9874841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164866" y="2242267"/>
            <a:ext cx="9874841" cy="393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9965732" y="6483096"/>
            <a:ext cx="1173183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6121908" y="6483096"/>
            <a:ext cx="3755136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1224260" y="6483096"/>
            <a:ext cx="534924" cy="2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8" r:id="rId4"/>
    <p:sldLayoutId id="2147483659" r:id="rId5"/>
    <p:sldLayoutId id="2147483660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;p16">
            <a:extLst>
              <a:ext uri="{FF2B5EF4-FFF2-40B4-BE49-F238E27FC236}">
                <a16:creationId xmlns:a16="http://schemas.microsoft.com/office/drawing/2014/main" id="{EBCF6F38-7CBD-FA49-8BF9-8E6515CEC7E2}"/>
              </a:ext>
            </a:extLst>
          </p:cNvPr>
          <p:cNvSpPr txBox="1">
            <a:spLocks/>
          </p:cNvSpPr>
          <p:nvPr/>
        </p:nvSpPr>
        <p:spPr>
          <a:xfrm>
            <a:off x="450855" y="4703817"/>
            <a:ext cx="11741145" cy="258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fi-FI" sz="13000" b="1" spc="-30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Digivis</a:t>
            </a:r>
            <a:r>
              <a:rPr lang="fi-FI" sz="13000" b="1" spc="-300" dirty="0">
                <a:ln w="6350">
                  <a:noFill/>
                </a:ln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io </a:t>
            </a:r>
            <a:r>
              <a:rPr lang="fi-FI" sz="13000" b="1" spc="-15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2030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506AA-BAF2-F94B-9CD7-7062109EB569}"/>
              </a:ext>
            </a:extLst>
          </p:cNvPr>
          <p:cNvSpPr/>
          <p:nvPr/>
        </p:nvSpPr>
        <p:spPr>
          <a:xfrm>
            <a:off x="7822002" y="4303707"/>
            <a:ext cx="3841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dirty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rPr>
              <a:t>Vi </a:t>
            </a:r>
            <a:r>
              <a:rPr lang="fi-FI" sz="2000" dirty="0" err="1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rPr>
              <a:t>gör</a:t>
            </a:r>
            <a:r>
              <a:rPr lang="fi-FI" sz="2000" dirty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rPr>
              <a:t> en </a:t>
            </a:r>
            <a:r>
              <a:rPr lang="fi-FI" sz="2000" dirty="0" err="1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rPr>
              <a:t>framtid</a:t>
            </a:r>
            <a:r>
              <a:rPr lang="fi-FI" sz="2000" dirty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rPr>
              <a:t> för </a:t>
            </a:r>
            <a:r>
              <a:rPr lang="fi-FI" sz="2000" dirty="0" err="1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rPr>
              <a:t>lärande</a:t>
            </a:r>
            <a:endParaRPr lang="fi-FI" sz="2000" dirty="0">
              <a:solidFill>
                <a:schemeClr val="accent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664F30D-9B59-E219-8432-F97DBFD0156B}"/>
              </a:ext>
            </a:extLst>
          </p:cNvPr>
          <p:cNvSpPr txBox="1"/>
          <p:nvPr/>
        </p:nvSpPr>
        <p:spPr>
          <a:xfrm>
            <a:off x="10005228" y="1337377"/>
            <a:ext cx="165789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fi-FI" sz="2400" b="1" dirty="0" err="1">
                <a:latin typeface="Poppins" pitchFamily="2" charset="77"/>
                <a:cs typeface="Poppins" pitchFamily="2" charset="77"/>
              </a:rPr>
              <a:t>plats</a:t>
            </a:r>
            <a:endParaRPr lang="fi-FI" sz="2400" b="1" dirty="0">
              <a:latin typeface="Poppins" pitchFamily="2" charset="77"/>
              <a:cs typeface="Poppins" pitchFamily="2" charset="77"/>
            </a:endParaRPr>
          </a:p>
          <a:p>
            <a:pPr algn="r"/>
            <a:r>
              <a:rPr lang="fi-FI" sz="2400" b="1" dirty="0">
                <a:latin typeface="Poppins" pitchFamily="2" charset="77"/>
                <a:cs typeface="Poppins" pitchFamily="2" charset="77"/>
              </a:rPr>
              <a:t>datum</a:t>
            </a:r>
          </a:p>
          <a:p>
            <a:pPr algn="r"/>
            <a:endParaRPr lang="fi-FI" sz="2400" dirty="0">
              <a:latin typeface="Poppins" pitchFamily="2" charset="77"/>
              <a:cs typeface="Poppins" pitchFamily="2" charset="77"/>
            </a:endParaRPr>
          </a:p>
          <a:p>
            <a:pPr algn="r"/>
            <a:r>
              <a:rPr lang="fi-FI" sz="2000" dirty="0" err="1">
                <a:latin typeface="Poppins" pitchFamily="2" charset="77"/>
                <a:cs typeface="Poppins" pitchFamily="2" charset="77"/>
              </a:rPr>
              <a:t>uppträdare</a:t>
            </a:r>
            <a:endParaRPr lang="fi-FI" sz="20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605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75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</a:pPr>
            <a:r>
              <a:rPr lang="fi-FI" dirty="0" err="1"/>
              <a:t>Kunskapens</a:t>
            </a:r>
            <a:r>
              <a:rPr lang="fi-FI" dirty="0"/>
              <a:t> </a:t>
            </a:r>
            <a:r>
              <a:rPr lang="fi-FI" dirty="0" err="1"/>
              <a:t>värld</a:t>
            </a:r>
            <a:r>
              <a:rPr lang="fi-FI" dirty="0"/>
              <a:t> 2030</a:t>
            </a:r>
            <a:endParaRPr dirty="0"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6579900" y="2111600"/>
            <a:ext cx="51792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600" dirty="0" err="1"/>
              <a:t>Förändringstakten</a:t>
            </a:r>
            <a:r>
              <a:rPr lang="fi-FI" sz="1600" dirty="0"/>
              <a:t> i </a:t>
            </a:r>
            <a:r>
              <a:rPr lang="fi-FI" sz="1600" dirty="0" err="1"/>
              <a:t>världen</a:t>
            </a:r>
            <a:r>
              <a:rPr lang="fi-FI" sz="1600" dirty="0"/>
              <a:t> </a:t>
            </a:r>
            <a:r>
              <a:rPr lang="fi-FI" sz="1600" dirty="0" err="1"/>
              <a:t>ökar</a:t>
            </a:r>
            <a:r>
              <a:rPr lang="fi-FI" sz="1600" dirty="0"/>
              <a:t> </a:t>
            </a:r>
            <a:r>
              <a:rPr lang="fi-FI" sz="1600" dirty="0" err="1"/>
              <a:t>allt</a:t>
            </a:r>
            <a:r>
              <a:rPr lang="fi-FI" sz="1600" dirty="0"/>
              <a:t> </a:t>
            </a:r>
            <a:r>
              <a:rPr lang="fi-FI" sz="1600" dirty="0" err="1"/>
              <a:t>mer</a:t>
            </a:r>
            <a:r>
              <a:rPr lang="fi-FI" sz="1600" dirty="0"/>
              <a:t>. </a:t>
            </a:r>
            <a:r>
              <a:rPr lang="sv-SE" sz="1600" dirty="0"/>
              <a:t>Människors förväntningar och sätt att agera förändras i snabb takt.</a:t>
            </a:r>
            <a:r>
              <a:rPr lang="fi-FI" sz="1600" dirty="0"/>
              <a:t>	                  	                     </a:t>
            </a:r>
            <a:endParaRPr sz="1600" dirty="0"/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sv-SE" sz="1600" dirty="0"/>
              <a:t>Konkurrensen om experter blir hårdare</a:t>
            </a:r>
            <a:r>
              <a:rPr lang="fi-FI" sz="1600" dirty="0"/>
              <a:t>.  </a:t>
            </a:r>
            <a:r>
              <a:rPr lang="fi-FI" sz="1600" dirty="0" err="1"/>
              <a:t>Det</a:t>
            </a:r>
            <a:r>
              <a:rPr lang="fi-FI" sz="1600" dirty="0"/>
              <a:t> </a:t>
            </a:r>
            <a:r>
              <a:rPr lang="fi-FI" sz="1600" dirty="0" err="1"/>
              <a:t>finns</a:t>
            </a:r>
            <a:r>
              <a:rPr lang="fi-FI" sz="1600" dirty="0"/>
              <a:t> ett </a:t>
            </a:r>
            <a:r>
              <a:rPr lang="fi-FI" sz="1600" dirty="0" err="1"/>
              <a:t>ständigt</a:t>
            </a:r>
            <a:r>
              <a:rPr lang="fi-FI" sz="1600" dirty="0"/>
              <a:t> </a:t>
            </a:r>
            <a:r>
              <a:rPr lang="fi-FI" sz="1600" dirty="0" err="1"/>
              <a:t>behov</a:t>
            </a:r>
            <a:r>
              <a:rPr lang="fi-FI" sz="1600" dirty="0"/>
              <a:t> av </a:t>
            </a:r>
            <a:r>
              <a:rPr lang="fi-FI" sz="1600" dirty="0" err="1"/>
              <a:t>att</a:t>
            </a:r>
            <a:r>
              <a:rPr lang="fi-FI" sz="1600" dirty="0"/>
              <a:t> </a:t>
            </a:r>
            <a:r>
              <a:rPr lang="fi-FI" sz="1600" dirty="0" err="1"/>
              <a:t>skaffa</a:t>
            </a:r>
            <a:r>
              <a:rPr lang="fi-FI" sz="1600" dirty="0"/>
              <a:t> </a:t>
            </a:r>
            <a:r>
              <a:rPr lang="fi-FI" sz="1600" dirty="0" err="1"/>
              <a:t>sig</a:t>
            </a:r>
            <a:r>
              <a:rPr lang="fi-FI" sz="1600" dirty="0"/>
              <a:t> </a:t>
            </a:r>
            <a:r>
              <a:rPr lang="fi-FI" sz="1600" dirty="0" err="1"/>
              <a:t>ny</a:t>
            </a:r>
            <a:r>
              <a:rPr lang="fi-FI" sz="1600" dirty="0"/>
              <a:t> </a:t>
            </a:r>
            <a:r>
              <a:rPr lang="fi-FI" sz="1600" dirty="0" err="1"/>
              <a:t>kompetens</a:t>
            </a:r>
            <a:r>
              <a:rPr lang="fi-FI" sz="1600" dirty="0"/>
              <a:t> i </a:t>
            </a:r>
            <a:r>
              <a:rPr lang="fi-FI" sz="1600" dirty="0" err="1"/>
              <a:t>arbetslivet</a:t>
            </a:r>
            <a:r>
              <a:rPr lang="fi-FI" sz="1600" dirty="0"/>
              <a:t>. </a:t>
            </a:r>
            <a:r>
              <a:rPr lang="fi-FI" sz="1600" dirty="0" err="1"/>
              <a:t>Lärande</a:t>
            </a:r>
            <a:r>
              <a:rPr lang="fi-FI" sz="1600" dirty="0"/>
              <a:t> och </a:t>
            </a:r>
            <a:r>
              <a:rPr lang="fi-FI" sz="1600" dirty="0" err="1"/>
              <a:t>kompetens</a:t>
            </a:r>
            <a:r>
              <a:rPr lang="fi-FI" sz="1600" dirty="0"/>
              <a:t> </a:t>
            </a:r>
            <a:r>
              <a:rPr lang="fi-FI" sz="1600" dirty="0" err="1"/>
              <a:t>får</a:t>
            </a:r>
            <a:r>
              <a:rPr lang="fi-FI" sz="1600" dirty="0"/>
              <a:t> </a:t>
            </a:r>
            <a:r>
              <a:rPr lang="fi-FI" sz="1600" dirty="0" err="1"/>
              <a:t>nya</a:t>
            </a:r>
            <a:r>
              <a:rPr lang="fi-FI" sz="1600" dirty="0"/>
              <a:t> </a:t>
            </a:r>
            <a:r>
              <a:rPr lang="fi-FI" sz="1600" dirty="0" err="1"/>
              <a:t>former</a:t>
            </a:r>
            <a:r>
              <a:rPr lang="fi-FI" sz="1600" dirty="0"/>
              <a:t> </a:t>
            </a:r>
            <a:r>
              <a:rPr lang="fi-FI" sz="1600" dirty="0" err="1"/>
              <a:t>som</a:t>
            </a:r>
            <a:r>
              <a:rPr lang="fi-FI" sz="1600" dirty="0"/>
              <a:t> vi </a:t>
            </a:r>
            <a:r>
              <a:rPr lang="fi-FI" sz="1600" dirty="0" err="1"/>
              <a:t>ännu</a:t>
            </a:r>
            <a:r>
              <a:rPr lang="fi-FI" sz="1600" dirty="0"/>
              <a:t> </a:t>
            </a:r>
            <a:r>
              <a:rPr lang="fi-FI" sz="1600" dirty="0" err="1"/>
              <a:t>inte</a:t>
            </a:r>
            <a:r>
              <a:rPr lang="fi-FI" sz="1600" dirty="0"/>
              <a:t> </a:t>
            </a:r>
            <a:r>
              <a:rPr lang="fi-FI" sz="1600" dirty="0" err="1"/>
              <a:t>ens</a:t>
            </a:r>
            <a:r>
              <a:rPr lang="fi-FI" sz="1600" dirty="0"/>
              <a:t> </a:t>
            </a:r>
            <a:r>
              <a:rPr lang="fi-FI" sz="1600" dirty="0" err="1"/>
              <a:t>kan</a:t>
            </a:r>
            <a:r>
              <a:rPr lang="fi-FI" sz="1600" dirty="0"/>
              <a:t> </a:t>
            </a:r>
            <a:r>
              <a:rPr lang="fi-FI" sz="1600" dirty="0" err="1"/>
              <a:t>föreställa</a:t>
            </a:r>
            <a:r>
              <a:rPr lang="fi-FI" sz="1600" dirty="0"/>
              <a:t> </a:t>
            </a:r>
            <a:r>
              <a:rPr lang="fi-FI" sz="1600" dirty="0" err="1"/>
              <a:t>oss</a:t>
            </a:r>
            <a:r>
              <a:rPr lang="fi-FI" sz="1600" dirty="0"/>
              <a:t>. </a:t>
            </a:r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endParaRPr sz="1600" dirty="0"/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600" dirty="0"/>
              <a:t>Vi </a:t>
            </a:r>
            <a:r>
              <a:rPr lang="fi-FI" sz="1600" dirty="0" err="1"/>
              <a:t>vet</a:t>
            </a:r>
            <a:r>
              <a:rPr lang="fi-FI" sz="1600" dirty="0"/>
              <a:t> </a:t>
            </a:r>
            <a:r>
              <a:rPr lang="fi-FI" sz="1600" dirty="0" err="1"/>
              <a:t>att</a:t>
            </a:r>
            <a:r>
              <a:rPr lang="fi-FI" sz="1600" dirty="0"/>
              <a:t> </a:t>
            </a:r>
            <a:r>
              <a:rPr lang="fi-FI" sz="1600" dirty="0" err="1"/>
              <a:t>framtiden</a:t>
            </a:r>
            <a:r>
              <a:rPr lang="fi-FI" sz="1600" dirty="0"/>
              <a:t> </a:t>
            </a:r>
            <a:r>
              <a:rPr lang="fi-FI" sz="1600" dirty="0" err="1"/>
              <a:t>byggs</a:t>
            </a:r>
            <a:r>
              <a:rPr lang="fi-FI" sz="1600" dirty="0"/>
              <a:t> </a:t>
            </a:r>
            <a:r>
              <a:rPr lang="fi-FI" sz="1600" dirty="0" err="1"/>
              <a:t>inte</a:t>
            </a:r>
            <a:r>
              <a:rPr lang="fi-FI" sz="1600" dirty="0"/>
              <a:t> </a:t>
            </a:r>
            <a:r>
              <a:rPr lang="fi-FI" sz="1600" dirty="0" err="1"/>
              <a:t>upp</a:t>
            </a:r>
            <a:r>
              <a:rPr lang="fi-FI" sz="1600" dirty="0"/>
              <a:t> </a:t>
            </a:r>
            <a:r>
              <a:rPr lang="fi-FI" sz="1600" dirty="0" err="1"/>
              <a:t>enbart</a:t>
            </a:r>
            <a:r>
              <a:rPr lang="fi-FI" sz="1600" dirty="0"/>
              <a:t> </a:t>
            </a:r>
            <a:r>
              <a:rPr lang="fi-FI" sz="1600" dirty="0" err="1"/>
              <a:t>genom</a:t>
            </a:r>
            <a:r>
              <a:rPr lang="fi-FI" sz="1600" dirty="0"/>
              <a:t> </a:t>
            </a:r>
            <a:r>
              <a:rPr lang="fi-FI" sz="1600" dirty="0" err="1"/>
              <a:t>att</a:t>
            </a:r>
            <a:r>
              <a:rPr lang="fi-FI" sz="1600" dirty="0"/>
              <a:t> vi </a:t>
            </a:r>
            <a:r>
              <a:rPr lang="fi-FI" sz="1600" dirty="0" err="1"/>
              <a:t>löser</a:t>
            </a:r>
            <a:r>
              <a:rPr lang="fi-FI" sz="1600" dirty="0"/>
              <a:t> </a:t>
            </a:r>
            <a:r>
              <a:rPr lang="fi-FI" sz="1600" dirty="0" err="1"/>
              <a:t>nutida</a:t>
            </a:r>
            <a:r>
              <a:rPr lang="fi-FI" sz="1600" dirty="0"/>
              <a:t> </a:t>
            </a:r>
            <a:r>
              <a:rPr lang="fi-FI" sz="1600" dirty="0" err="1"/>
              <a:t>problem</a:t>
            </a:r>
            <a:r>
              <a:rPr lang="fi-FI" sz="1600" dirty="0"/>
              <a:t> </a:t>
            </a:r>
            <a:r>
              <a:rPr lang="fi-FI" sz="1600" dirty="0" err="1"/>
              <a:t>eller</a:t>
            </a:r>
            <a:r>
              <a:rPr lang="fi-FI" sz="1600" dirty="0"/>
              <a:t> </a:t>
            </a:r>
            <a:r>
              <a:rPr lang="fi-FI" sz="1600" dirty="0" err="1"/>
              <a:t>ställer</a:t>
            </a:r>
            <a:r>
              <a:rPr lang="fi-FI" sz="1600" dirty="0"/>
              <a:t> </a:t>
            </a:r>
            <a:r>
              <a:rPr lang="fi-FI" sz="1600" dirty="0" err="1"/>
              <a:t>oss</a:t>
            </a:r>
            <a:r>
              <a:rPr lang="fi-FI" sz="1600" dirty="0"/>
              <a:t> </a:t>
            </a:r>
            <a:r>
              <a:rPr lang="fi-FI" sz="1600" dirty="0" err="1"/>
              <a:t>vid</a:t>
            </a:r>
            <a:r>
              <a:rPr lang="fi-FI" sz="1600" dirty="0"/>
              <a:t> </a:t>
            </a:r>
            <a:r>
              <a:rPr lang="fi-FI" sz="1600" dirty="0" err="1"/>
              <a:t>sidan</a:t>
            </a:r>
            <a:r>
              <a:rPr lang="fi-FI" sz="1600" dirty="0"/>
              <a:t> </a:t>
            </a:r>
            <a:r>
              <a:rPr lang="fi-FI" sz="1600" dirty="0" err="1"/>
              <a:t>medan</a:t>
            </a:r>
            <a:r>
              <a:rPr lang="fi-FI" sz="1600" dirty="0"/>
              <a:t> </a:t>
            </a:r>
            <a:r>
              <a:rPr lang="fi-FI" sz="1600" dirty="0" err="1"/>
              <a:t>andra</a:t>
            </a:r>
            <a:r>
              <a:rPr lang="fi-FI" sz="1600" dirty="0"/>
              <a:t> </a:t>
            </a:r>
            <a:r>
              <a:rPr lang="fi-FI" sz="1600" dirty="0" err="1"/>
              <a:t>visar</a:t>
            </a:r>
            <a:r>
              <a:rPr lang="fi-FI" sz="1600" dirty="0"/>
              <a:t> </a:t>
            </a:r>
            <a:r>
              <a:rPr lang="fi-FI" sz="1600" dirty="0" err="1"/>
              <a:t>vägen</a:t>
            </a:r>
            <a:r>
              <a:rPr lang="fi-FI" sz="1600" dirty="0"/>
              <a:t>. </a:t>
            </a:r>
            <a:endParaRPr sz="16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22C3BD0-07D9-4348-8301-1F546DFD26E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dirty="0" err="1"/>
              <a:t>Den</a:t>
            </a:r>
            <a:r>
              <a:rPr lang="fi-FI" dirty="0"/>
              <a:t> </a:t>
            </a:r>
            <a:r>
              <a:rPr lang="fi-FI" dirty="0" err="1"/>
              <a:t>lärandes</a:t>
            </a:r>
            <a:r>
              <a:rPr lang="fi-FI" dirty="0"/>
              <a:t> </a:t>
            </a:r>
            <a:r>
              <a:rPr lang="fi-FI" dirty="0" err="1"/>
              <a:t>värld</a:t>
            </a:r>
            <a:r>
              <a:rPr lang="fi-FI" dirty="0"/>
              <a:t> 2030</a:t>
            </a:r>
            <a:endParaRPr dirty="0"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6579909" y="2111605"/>
            <a:ext cx="51792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 err="1"/>
              <a:t>Ekosystemet</a:t>
            </a:r>
            <a:r>
              <a:rPr lang="fi-FI" dirty="0"/>
              <a:t> för </a:t>
            </a:r>
            <a:r>
              <a:rPr lang="fi-FI" dirty="0" err="1"/>
              <a:t>lärande</a:t>
            </a:r>
            <a:r>
              <a:rPr lang="fi-FI" dirty="0"/>
              <a:t> </a:t>
            </a:r>
            <a:r>
              <a:rPr lang="fi-FI" dirty="0" err="1"/>
              <a:t>vänder</a:t>
            </a:r>
            <a:r>
              <a:rPr lang="fi-FI" dirty="0"/>
              <a:t> </a:t>
            </a:r>
            <a:r>
              <a:rPr lang="fi-FI" dirty="0" err="1"/>
              <a:t>blicken</a:t>
            </a:r>
            <a:r>
              <a:rPr lang="fi-FI" dirty="0"/>
              <a:t> </a:t>
            </a:r>
            <a:r>
              <a:rPr lang="fi-FI" dirty="0" err="1"/>
              <a:t>från</a:t>
            </a:r>
            <a:r>
              <a:rPr lang="fi-FI" dirty="0"/>
              <a:t> </a:t>
            </a:r>
            <a:r>
              <a:rPr lang="fi-FI" dirty="0" err="1"/>
              <a:t>organisation</a:t>
            </a:r>
            <a:r>
              <a:rPr lang="fi-FI" dirty="0"/>
              <a:t> </a:t>
            </a:r>
            <a:r>
              <a:rPr lang="fi-FI" dirty="0" err="1"/>
              <a:t>till</a:t>
            </a:r>
            <a:r>
              <a:rPr lang="fi-FI" dirty="0"/>
              <a:t> </a:t>
            </a:r>
            <a:r>
              <a:rPr lang="fi-FI" dirty="0" err="1"/>
              <a:t>den</a:t>
            </a:r>
            <a:r>
              <a:rPr lang="fi-FI" dirty="0"/>
              <a:t> </a:t>
            </a:r>
            <a:r>
              <a:rPr lang="fi-FI" dirty="0" err="1"/>
              <a:t>lärande</a:t>
            </a:r>
            <a:r>
              <a:rPr lang="fi-FI" dirty="0"/>
              <a:t>. </a:t>
            </a:r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fi-FI" dirty="0"/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 err="1"/>
              <a:t>Både</a:t>
            </a:r>
            <a:r>
              <a:rPr lang="fi-FI" dirty="0"/>
              <a:t> </a:t>
            </a:r>
            <a:r>
              <a:rPr lang="fi-FI" dirty="0" err="1"/>
              <a:t>experter</a:t>
            </a:r>
            <a:r>
              <a:rPr lang="fi-FI" dirty="0"/>
              <a:t> och </a:t>
            </a:r>
            <a:r>
              <a:rPr lang="fi-FI" dirty="0" err="1"/>
              <a:t>utbildningsanordnare</a:t>
            </a:r>
            <a:r>
              <a:rPr lang="fi-FI" dirty="0"/>
              <a:t> </a:t>
            </a:r>
            <a:r>
              <a:rPr lang="fi-FI" dirty="0" err="1"/>
              <a:t>utvecklar</a:t>
            </a:r>
            <a:r>
              <a:rPr lang="fi-FI" dirty="0"/>
              <a:t> </a:t>
            </a:r>
            <a:r>
              <a:rPr lang="fi-FI" dirty="0" err="1"/>
              <a:t>sina</a:t>
            </a:r>
            <a:r>
              <a:rPr lang="fi-FI" dirty="0"/>
              <a:t> </a:t>
            </a:r>
            <a:r>
              <a:rPr lang="fi-FI" dirty="0" err="1"/>
              <a:t>kunskaper</a:t>
            </a:r>
            <a:r>
              <a:rPr lang="fi-FI" dirty="0"/>
              <a:t> och </a:t>
            </a:r>
            <a:r>
              <a:rPr lang="fi-FI" dirty="0" err="1"/>
              <a:t>färdigheter</a:t>
            </a:r>
            <a:r>
              <a:rPr lang="fi-FI" dirty="0"/>
              <a:t>. </a:t>
            </a:r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dirty="0"/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Ett </a:t>
            </a:r>
            <a:r>
              <a:rPr lang="fi-FI" dirty="0" err="1"/>
              <a:t>omfattande</a:t>
            </a:r>
            <a:r>
              <a:rPr lang="fi-FI" dirty="0"/>
              <a:t> </a:t>
            </a:r>
            <a:r>
              <a:rPr lang="fi-FI" dirty="0" err="1"/>
              <a:t>nätverk</a:t>
            </a:r>
            <a:r>
              <a:rPr lang="fi-FI" dirty="0"/>
              <a:t> av </a:t>
            </a:r>
            <a:r>
              <a:rPr lang="fi-FI" dirty="0" err="1"/>
              <a:t>innehåll</a:t>
            </a:r>
            <a:r>
              <a:rPr lang="fi-FI" dirty="0"/>
              <a:t> och </a:t>
            </a:r>
            <a:r>
              <a:rPr lang="fi-FI" dirty="0" err="1"/>
              <a:t>studiehelheter</a:t>
            </a:r>
            <a:r>
              <a:rPr lang="fi-FI" dirty="0"/>
              <a:t> </a:t>
            </a:r>
            <a:r>
              <a:rPr lang="fi-FI" dirty="0" err="1"/>
              <a:t>producerade</a:t>
            </a:r>
            <a:r>
              <a:rPr lang="fi-FI" dirty="0"/>
              <a:t> av </a:t>
            </a:r>
            <a:r>
              <a:rPr lang="fi-FI" dirty="0" err="1"/>
              <a:t>parter</a:t>
            </a:r>
            <a:r>
              <a:rPr lang="fi-FI" dirty="0"/>
              <a:t> </a:t>
            </a:r>
            <a:r>
              <a:rPr lang="fi-FI" dirty="0" err="1"/>
              <a:t>utanför</a:t>
            </a:r>
            <a:r>
              <a:rPr lang="fi-FI" dirty="0"/>
              <a:t> </a:t>
            </a:r>
            <a:r>
              <a:rPr lang="fi-FI" dirty="0" err="1"/>
              <a:t>högskolorna</a:t>
            </a:r>
            <a:r>
              <a:rPr lang="fi-FI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kopplat</a:t>
            </a:r>
            <a:r>
              <a:rPr lang="fi-FI" dirty="0"/>
              <a:t> </a:t>
            </a:r>
            <a:r>
              <a:rPr lang="fi-FI" dirty="0" err="1"/>
              <a:t>till</a:t>
            </a:r>
            <a:r>
              <a:rPr lang="fi-FI" dirty="0"/>
              <a:t> </a:t>
            </a:r>
            <a:r>
              <a:rPr lang="fi-FI" dirty="0" err="1"/>
              <a:t>studierna</a:t>
            </a:r>
            <a:r>
              <a:rPr lang="fi-FI" dirty="0"/>
              <a:t>. </a:t>
            </a:r>
            <a:endParaRPr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78EFF4E-0B5B-F049-BFB6-F5D703756FC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272" y="-1"/>
            <a:ext cx="6165272" cy="685800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6579909" y="1186303"/>
            <a:ext cx="5179275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</a:pPr>
            <a:r>
              <a:rPr lang="fi-FI" dirty="0" err="1"/>
              <a:t>Lärandets</a:t>
            </a:r>
            <a:r>
              <a:rPr lang="fi-FI" dirty="0"/>
              <a:t> </a:t>
            </a:r>
            <a:r>
              <a:rPr lang="fi-FI" dirty="0" err="1"/>
              <a:t>värld</a:t>
            </a:r>
            <a:r>
              <a:rPr lang="fi-FI" dirty="0"/>
              <a:t> 2030</a:t>
            </a:r>
            <a:endParaRPr dirty="0"/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6308333" y="2121879"/>
            <a:ext cx="5450851" cy="406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 err="1"/>
              <a:t>Framtagandet</a:t>
            </a:r>
            <a:r>
              <a:rPr lang="fi-FI" dirty="0"/>
              <a:t> av </a:t>
            </a:r>
            <a:r>
              <a:rPr lang="fi-FI" dirty="0" err="1"/>
              <a:t>gemensamma</a:t>
            </a:r>
            <a:r>
              <a:rPr lang="fi-FI" dirty="0"/>
              <a:t> </a:t>
            </a:r>
            <a:r>
              <a:rPr lang="fi-FI" dirty="0" err="1"/>
              <a:t>studier</a:t>
            </a:r>
            <a:r>
              <a:rPr lang="fi-FI" dirty="0"/>
              <a:t> och konstruktion av </a:t>
            </a:r>
            <a:r>
              <a:rPr lang="fi-FI" dirty="0" err="1"/>
              <a:t>system</a:t>
            </a:r>
            <a:r>
              <a:rPr lang="fi-FI" dirty="0"/>
              <a:t> </a:t>
            </a:r>
            <a:r>
              <a:rPr lang="fi-FI" dirty="0" err="1"/>
              <a:t>möjliggörs</a:t>
            </a:r>
            <a:r>
              <a:rPr lang="fi-FI" dirty="0"/>
              <a:t> </a:t>
            </a:r>
            <a:r>
              <a:rPr lang="fi-FI" dirty="0" err="1"/>
              <a:t>genom</a:t>
            </a:r>
            <a:r>
              <a:rPr lang="fi-FI" dirty="0"/>
              <a:t> </a:t>
            </a:r>
            <a:r>
              <a:rPr lang="fi-FI" dirty="0" err="1"/>
              <a:t>samarbete</a:t>
            </a:r>
            <a:r>
              <a:rPr lang="fi-FI" dirty="0"/>
              <a:t> </a:t>
            </a:r>
            <a:r>
              <a:rPr lang="fi-FI" dirty="0" err="1"/>
              <a:t>över</a:t>
            </a:r>
            <a:r>
              <a:rPr lang="fi-FI" dirty="0"/>
              <a:t> </a:t>
            </a:r>
            <a:r>
              <a:rPr lang="fi-FI" dirty="0" err="1"/>
              <a:t>högskolegränserna</a:t>
            </a:r>
            <a:r>
              <a:rPr lang="fi-FI" dirty="0"/>
              <a:t>. </a:t>
            </a:r>
            <a:endParaRPr dirty="0"/>
          </a:p>
          <a:p>
            <a:pPr marL="360000" lvl="0" indent="-18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       </a:t>
            </a:r>
            <a:endParaRPr dirty="0"/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 err="1"/>
              <a:t>Tids</a:t>
            </a:r>
            <a:r>
              <a:rPr lang="fi-FI" dirty="0"/>
              <a:t>- och </a:t>
            </a:r>
            <a:r>
              <a:rPr lang="fi-FI" dirty="0" err="1"/>
              <a:t>platsoberoende</a:t>
            </a:r>
            <a:r>
              <a:rPr lang="fi-FI" dirty="0"/>
              <a:t> </a:t>
            </a:r>
            <a:r>
              <a:rPr lang="fi-FI" dirty="0" err="1"/>
              <a:t>lärande</a:t>
            </a:r>
            <a:r>
              <a:rPr lang="fi-FI" dirty="0"/>
              <a:t>. </a:t>
            </a:r>
            <a:endParaRPr dirty="0"/>
          </a:p>
          <a:p>
            <a:pPr marL="360000" lvl="0" indent="-18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60000" lvl="0" indent="-29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 err="1"/>
              <a:t>Analytiken</a:t>
            </a:r>
            <a:r>
              <a:rPr lang="fi-FI" dirty="0"/>
              <a:t> </a:t>
            </a:r>
            <a:r>
              <a:rPr lang="fi-FI" dirty="0" err="1"/>
              <a:t>kan</a:t>
            </a:r>
            <a:r>
              <a:rPr lang="fi-FI" dirty="0"/>
              <a:t> </a:t>
            </a:r>
            <a:r>
              <a:rPr lang="fi-FI" dirty="0" err="1"/>
              <a:t>ge</a:t>
            </a:r>
            <a:r>
              <a:rPr lang="fi-FI" dirty="0"/>
              <a:t> </a:t>
            </a:r>
            <a:r>
              <a:rPr lang="fi-FI" dirty="0" err="1"/>
              <a:t>ny</a:t>
            </a:r>
            <a:r>
              <a:rPr lang="fi-FI" dirty="0"/>
              <a:t> </a:t>
            </a:r>
            <a:r>
              <a:rPr lang="fi-FI" dirty="0" err="1"/>
              <a:t>information</a:t>
            </a:r>
            <a:r>
              <a:rPr lang="fi-FI" dirty="0"/>
              <a:t> för </a:t>
            </a:r>
            <a:r>
              <a:rPr lang="fi-FI" dirty="0" err="1"/>
              <a:t>planering</a:t>
            </a:r>
            <a:r>
              <a:rPr lang="fi-FI" dirty="0"/>
              <a:t> och </a:t>
            </a:r>
            <a:r>
              <a:rPr lang="fi-FI" dirty="0" err="1"/>
              <a:t>inriktning</a:t>
            </a:r>
            <a:r>
              <a:rPr lang="fi-FI" dirty="0"/>
              <a:t> av </a:t>
            </a:r>
            <a:r>
              <a:rPr lang="fi-FI" dirty="0" err="1"/>
              <a:t>utbudet</a:t>
            </a:r>
            <a:r>
              <a:rPr lang="fi-FI" dirty="0"/>
              <a:t>.  </a:t>
            </a:r>
            <a:endParaRPr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49D85A-FC0E-5146-83BC-7AF86D2EBA7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seinä, sisä, vaatetus&#10;&#10;Kuvaus luotu automaattisesti">
            <a:extLst>
              <a:ext uri="{FF2B5EF4-FFF2-40B4-BE49-F238E27FC236}">
                <a16:creationId xmlns:a16="http://schemas.microsoft.com/office/drawing/2014/main" id="{FA82DA59-D37B-A84D-B466-0E3EE8ED8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" t="5627" r="36884" b="2301"/>
          <a:stretch/>
        </p:blipFill>
        <p:spPr>
          <a:xfrm>
            <a:off x="5143500" y="-1"/>
            <a:ext cx="7048500" cy="6858000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876431" y="637483"/>
            <a:ext cx="6858002" cy="55830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3F74F1-E004-264B-A286-9DDAD8019173}"/>
              </a:ext>
            </a:extLst>
          </p:cNvPr>
          <p:cNvSpPr txBox="1">
            <a:spLocks/>
          </p:cNvSpPr>
          <p:nvPr/>
        </p:nvSpPr>
        <p:spPr>
          <a:xfrm>
            <a:off x="587375" y="2164580"/>
            <a:ext cx="5508625" cy="252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fi-FI" sz="4800" dirty="0" err="1">
                <a:solidFill>
                  <a:schemeClr val="tx1"/>
                </a:solidFill>
              </a:rPr>
              <a:t>Såväl</a:t>
            </a:r>
            <a:r>
              <a:rPr lang="fi-FI" sz="4800" dirty="0">
                <a:solidFill>
                  <a:schemeClr val="tx1"/>
                </a:solidFill>
              </a:rPr>
              <a:t> de </a:t>
            </a:r>
            <a:r>
              <a:rPr lang="fi-FI" sz="4800" dirty="0" err="1">
                <a:solidFill>
                  <a:schemeClr val="tx1"/>
                </a:solidFill>
              </a:rPr>
              <a:t>lärande</a:t>
            </a:r>
            <a:r>
              <a:rPr lang="fi-FI" sz="4800" dirty="0">
                <a:solidFill>
                  <a:schemeClr val="tx1"/>
                </a:solidFill>
              </a:rPr>
              <a:t>, </a:t>
            </a:r>
            <a:r>
              <a:rPr lang="fi-FI" sz="4800" dirty="0" err="1">
                <a:solidFill>
                  <a:schemeClr val="tx1"/>
                </a:solidFill>
              </a:rPr>
              <a:t>lärarna</a:t>
            </a:r>
            <a:r>
              <a:rPr lang="fi-FI" sz="4800" dirty="0">
                <a:solidFill>
                  <a:schemeClr val="tx1"/>
                </a:solidFill>
              </a:rPr>
              <a:t> och </a:t>
            </a:r>
            <a:r>
              <a:rPr lang="fi-FI" sz="4800" dirty="0" err="1">
                <a:solidFill>
                  <a:schemeClr val="tx1"/>
                </a:solidFill>
              </a:rPr>
              <a:t>samhället</a:t>
            </a:r>
            <a:r>
              <a:rPr lang="fi-FI" sz="4800" dirty="0">
                <a:solidFill>
                  <a:schemeClr val="tx1"/>
                </a:solidFill>
              </a:rPr>
              <a:t> </a:t>
            </a:r>
            <a:r>
              <a:rPr lang="fi-FI" sz="4800" dirty="0" err="1">
                <a:solidFill>
                  <a:schemeClr val="tx1"/>
                </a:solidFill>
              </a:rPr>
              <a:t>har</a:t>
            </a:r>
            <a:r>
              <a:rPr lang="fi-FI" sz="4800" dirty="0">
                <a:solidFill>
                  <a:schemeClr val="tx1"/>
                </a:solidFill>
              </a:rPr>
              <a:t> </a:t>
            </a:r>
            <a:r>
              <a:rPr lang="fi-FI" sz="4800" dirty="0" err="1">
                <a:solidFill>
                  <a:schemeClr val="tx1"/>
                </a:solidFill>
              </a:rPr>
              <a:t>glädje</a:t>
            </a:r>
            <a:r>
              <a:rPr lang="fi-FI" sz="4800" dirty="0">
                <a:solidFill>
                  <a:schemeClr val="tx1"/>
                </a:solidFill>
              </a:rPr>
              <a:t> och </a:t>
            </a:r>
            <a:r>
              <a:rPr lang="fi-FI" sz="4800" dirty="0" err="1">
                <a:solidFill>
                  <a:schemeClr val="tx1"/>
                </a:solidFill>
              </a:rPr>
              <a:t>nytta</a:t>
            </a:r>
            <a:r>
              <a:rPr lang="fi-FI" sz="4800" dirty="0">
                <a:solidFill>
                  <a:schemeClr val="tx1"/>
                </a:solidFill>
              </a:rPr>
              <a:t> av Digivisio</a:t>
            </a:r>
            <a:endParaRPr lang="en-FI" sz="4800" dirty="0">
              <a:solidFill>
                <a:schemeClr val="tx1"/>
              </a:solidFill>
            </a:endParaRP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EB1F7251-BA12-DF40-B98A-5283452B631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08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26">
            <a:extLst>
              <a:ext uri="{FF2B5EF4-FFF2-40B4-BE49-F238E27FC236}">
                <a16:creationId xmlns:a16="http://schemas.microsoft.com/office/drawing/2014/main" id="{FAAA0516-C5CF-5441-A102-AFB5250764AA}"/>
              </a:ext>
            </a:extLst>
          </p:cNvPr>
          <p:cNvSpPr/>
          <p:nvPr/>
        </p:nvSpPr>
        <p:spPr bwMode="gray">
          <a:xfrm>
            <a:off x="3344358" y="1011912"/>
            <a:ext cx="2836523" cy="5735416"/>
          </a:xfrm>
          <a:prstGeom prst="rect">
            <a:avLst/>
          </a:prstGeom>
          <a:noFill/>
        </p:spPr>
        <p:txBody>
          <a:bodyPr wrap="square" lIns="0" tIns="0" bIns="0" anchor="ctr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2022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Engagemanget av de lärande är intensivt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Målarkitekturen är beskriven och konceptmodellen har tagits fram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Implementeringen av Digivisio 2030-tjänsterna är lanserade och centrala integrationer har definierats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Prototypen av MVP för identitetshantering är klar </a:t>
            </a:r>
          </a:p>
          <a:p>
            <a:pPr marL="154305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Riktlinjerna och besluten relaterade till kontinuerliga tjänster har fattats 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Implementeringsmodellen för tjänsterna är definierad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Ekosystemmodellen är beskriven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Digipedagogiskt samarbete: vision 2030 är definierad,  samarbetet mellan utvecklarnätverken har intensifierats, utbildningarna har inletts, spelreglerna gällande det gemensamma utbudet har fastställts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Främjande av behovet av lagstiftningsändringar och gemensamma tolkningar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Programmet för förändringsledning har inletts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Spetsprojektens arbete har integrerats i projektet till utvalda delar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Konsortiets arbets- och beslutsmodell är väletablerad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Intressentforumets verksamhet är väletablerad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Kvalitetshantering är en del av all projektverksamhet</a:t>
            </a:r>
          </a:p>
          <a:p>
            <a:pPr marL="154305" lvl="0" indent="-154305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Verktygen som behövs i projektarbetet är i bruk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7" name="Rechteck 26">
            <a:extLst>
              <a:ext uri="{FF2B5EF4-FFF2-40B4-BE49-F238E27FC236}">
                <a16:creationId xmlns:a16="http://schemas.microsoft.com/office/drawing/2014/main" id="{B3D53559-CAF5-F94D-8350-048EDFB4F434}"/>
              </a:ext>
            </a:extLst>
          </p:cNvPr>
          <p:cNvSpPr/>
          <p:nvPr/>
        </p:nvSpPr>
        <p:spPr bwMode="gray">
          <a:xfrm>
            <a:off x="6589496" y="1136273"/>
            <a:ext cx="2926274" cy="5819285"/>
          </a:xfrm>
          <a:prstGeom prst="rect">
            <a:avLst/>
          </a:prstGeom>
        </p:spPr>
        <p:txBody>
          <a:bodyPr wrap="square" lIns="0" tIns="0" bIns="0" anchor="ctr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2023–2024</a:t>
            </a:r>
            <a:r>
              <a:rPr kumimoji="0" lang="en-US" sz="1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De första produktionsversionerna av Digivisio 2030 –tjänsterna är lanserade och de pågående tjänsterna fungerar i enlighet med den servicenivå som definieras av högskolorna</a:t>
            </a:r>
          </a:p>
          <a:p>
            <a:pPr marL="538163" lvl="1" indent="-179388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Minimiimplementeringen av identitetshanteringspiloten vid pilothögskolorna (i början av 2023)</a:t>
            </a:r>
          </a:p>
          <a:p>
            <a:pPr marL="538163" lvl="1" indent="-179388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Implementeringen av identitetshanteringen ánvänds </a:t>
            </a:r>
            <a:r>
              <a:rPr lang="sv-SE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i </a:t>
            </a: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stor utsträckning (2024)</a:t>
            </a:r>
          </a:p>
          <a:p>
            <a:pPr marL="538163" lvl="1" indent="-179388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Utbildningsutbudet av kontinuerligt lärande vid högskolorna 1.0 är publicerat i den gemensamma tjänsten som också inkluderar tredje partens implementering  och gemensamt e-studieutbud (2024) </a:t>
            </a:r>
          </a:p>
          <a:p>
            <a:pPr marL="538163" lvl="1" indent="-179388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Modularitet har beaktats i det gemensamma studieutbudet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Ekosystemmodellen är piloterad och intjäningslogiken fastställd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Digipedagogiska spelgregler för gemensamma studier används i högskolornas gemensamma utbud 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Programmet för förändringsledning erbjuder stöd i distribution av Digivisio 2030-tjänster och förändringsarbete vid högskolorna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Riktlinjerna för lärplattformsarbetet är gjorda </a:t>
            </a:r>
          </a:p>
          <a:p>
            <a:pPr marL="154306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Främjande av behovet av lagstiftningsändringar och gemensamma tolkningar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Säkerställning av projektets fortsatta finansiering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154306" marR="0" lvl="0" indent="-154306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Char char="-"/>
              <a:tabLst/>
              <a:defRPr/>
            </a:pPr>
            <a:endParaRPr kumimoji="0" lang="en-US" sz="11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8" name="Rechteck 26">
            <a:extLst>
              <a:ext uri="{FF2B5EF4-FFF2-40B4-BE49-F238E27FC236}">
                <a16:creationId xmlns:a16="http://schemas.microsoft.com/office/drawing/2014/main" id="{B811EB68-62C4-3747-8488-FDC41FB9EBAA}"/>
              </a:ext>
            </a:extLst>
          </p:cNvPr>
          <p:cNvSpPr/>
          <p:nvPr/>
        </p:nvSpPr>
        <p:spPr bwMode="gray">
          <a:xfrm>
            <a:off x="678452" y="1233832"/>
            <a:ext cx="2455646" cy="4284250"/>
          </a:xfrm>
          <a:prstGeom prst="rect">
            <a:avLst/>
          </a:prstGeom>
          <a:noFill/>
        </p:spPr>
        <p:txBody>
          <a:bodyPr wrap="square" lIns="0" tIns="0" bIns="0" anchor="t" anchorCtr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2021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Den lärandes färdplan är beskriven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Målarkitekturen är beskriven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Behovet av lagändringar har identifierats 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Aktuella projekt och system är analyserade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sv-SE" sz="1000" dirty="0">
                <a:latin typeface="Poppins" panose="00000500000000000000" pitchFamily="2" charset="0"/>
                <a:cs typeface="Poppins" panose="00000500000000000000" pitchFamily="2" charset="0"/>
              </a:rPr>
              <a:t>Funktionella definitioner av </a:t>
            </a:r>
            <a:r>
              <a:rPr lang="sv-SE" sz="1000" dirty="0" err="1">
                <a:latin typeface="Poppins" panose="00000500000000000000" pitchFamily="2" charset="0"/>
                <a:cs typeface="Poppins" panose="00000500000000000000" pitchFamily="2" charset="0"/>
              </a:rPr>
              <a:t>Digivisio</a:t>
            </a:r>
            <a:r>
              <a:rPr lang="sv-SE" sz="1000" dirty="0">
                <a:latin typeface="Poppins" panose="00000500000000000000" pitchFamily="2" charset="0"/>
                <a:cs typeface="Poppins" panose="00000500000000000000" pitchFamily="2" charset="0"/>
              </a:rPr>
              <a:t> 2030-tjänsterna är slutförda</a:t>
            </a:r>
            <a:endParaRPr lang="en-US" sz="1000" kern="1200" noProof="1">
              <a:solidFill>
                <a:prstClr val="black"/>
              </a:solidFill>
              <a:latin typeface="Poppins" pitchFamily="2" charset="77"/>
              <a:cs typeface="Poppins" pitchFamily="2" charset="77"/>
            </a:endParaRP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De två första begränsade Digivisio 2030-introduktionerna har beslutats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De nödvändiga åtgärderna har beskrivits enligt utredningen om den juridiska personen</a:t>
            </a:r>
          </a:p>
          <a:p>
            <a:pPr lvl="0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defRPr/>
            </a:pPr>
            <a:endParaRPr lang="en-US" sz="1000" kern="1200" noProof="1">
              <a:solidFill>
                <a:prstClr val="black"/>
              </a:solidFill>
              <a:latin typeface="Poppins" pitchFamily="2" charset="77"/>
              <a:cs typeface="Poppins" pitchFamily="2" charset="77"/>
            </a:endParaRP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Högskolorna och UKM har förbundit sig till en gemensam vision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Finansieringen, projektet och resurserna är planerade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Utvecklings- och ledningsmodellen är fastslagen</a:t>
            </a:r>
          </a:p>
          <a:p>
            <a:pPr marL="0" marR="0" lvl="0" indent="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9" name="Rechteck 26">
            <a:extLst>
              <a:ext uri="{FF2B5EF4-FFF2-40B4-BE49-F238E27FC236}">
                <a16:creationId xmlns:a16="http://schemas.microsoft.com/office/drawing/2014/main" id="{708DC0CE-C5D1-7743-BC1E-ECEF48F0281D}"/>
              </a:ext>
            </a:extLst>
          </p:cNvPr>
          <p:cNvSpPr/>
          <p:nvPr/>
        </p:nvSpPr>
        <p:spPr bwMode="gray">
          <a:xfrm>
            <a:off x="9636103" y="1233832"/>
            <a:ext cx="2555897" cy="1911805"/>
          </a:xfrm>
          <a:prstGeom prst="rect">
            <a:avLst/>
          </a:prstGeom>
          <a:noFill/>
        </p:spPr>
        <p:txBody>
          <a:bodyPr wrap="square" lIns="0" tIns="0" bIns="0" anchor="ctr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2025</a:t>
            </a:r>
            <a:r>
              <a:rPr lang="en-US" sz="1600" b="1" kern="1200" noProof="1">
                <a:solidFill>
                  <a:prstClr val="black"/>
                </a:solidFill>
                <a:latin typeface="Poppins" pitchFamily="2" charset="77"/>
                <a:ea typeface="+mn-ea"/>
                <a:cs typeface="Poppins" pitchFamily="2" charset="77"/>
              </a:rPr>
              <a:t>–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Studieutbud och lärandedata på ett ställe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Smidiga processer och tjänster är implementerade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Ekosystemet skapar ett betydande mervärde med hjälp av lärande- och undervisningsdatan</a:t>
            </a:r>
          </a:p>
          <a:p>
            <a:pPr marL="154306" lvl="0" indent="-154306" defTabSz="822960">
              <a:lnSpc>
                <a:spcPct val="95000"/>
              </a:lnSpc>
              <a:spcAft>
                <a:spcPts val="200"/>
              </a:spcAft>
              <a:buClr>
                <a:srgbClr val="120074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1200" noProof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Kontinuerlig utveckling, halvtidsutvärdering</a:t>
            </a:r>
          </a:p>
          <a:p>
            <a:pPr marL="0" marR="0" lvl="0" indent="0" algn="l" defTabSz="82296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rgbClr val="12007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1" name="Google Shape;269;p34">
            <a:extLst>
              <a:ext uri="{FF2B5EF4-FFF2-40B4-BE49-F238E27FC236}">
                <a16:creationId xmlns:a16="http://schemas.microsoft.com/office/drawing/2014/main" id="{19954DC7-1CDC-D042-A1C5-C12E359FE812}"/>
              </a:ext>
            </a:extLst>
          </p:cNvPr>
          <p:cNvSpPr txBox="1"/>
          <p:nvPr/>
        </p:nvSpPr>
        <p:spPr>
          <a:xfrm>
            <a:off x="526140" y="103483"/>
            <a:ext cx="574743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</a:pPr>
            <a:r>
              <a:rPr lang="fi-FI" sz="3000" b="1" dirty="0" err="1">
                <a:latin typeface="Poppins"/>
                <a:ea typeface="Poppins"/>
                <a:cs typeface="Poppins"/>
                <a:sym typeface="Poppins"/>
              </a:rPr>
              <a:t>Färdplan</a:t>
            </a:r>
            <a:r>
              <a:rPr lang="fi-FI" sz="3000" b="1" dirty="0">
                <a:latin typeface="Poppins"/>
                <a:ea typeface="Poppins"/>
                <a:cs typeface="Poppins"/>
                <a:sym typeface="Poppins"/>
              </a:rPr>
              <a:t> 2021–2024 (1.1)</a:t>
            </a:r>
            <a:endParaRPr sz="16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44725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846454" y="1636728"/>
            <a:ext cx="9448252" cy="40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år</a:t>
            </a:r>
            <a:r>
              <a:rPr lang="fi-FI" dirty="0"/>
              <a:t> </a:t>
            </a:r>
            <a:r>
              <a:rPr lang="fi-FI" dirty="0" err="1"/>
              <a:t>ligger</a:t>
            </a:r>
            <a:r>
              <a:rPr lang="fi-FI" dirty="0"/>
              <a:t> </a:t>
            </a:r>
            <a:r>
              <a:rPr lang="fi-FI" dirty="0" err="1"/>
              <a:t>Digivisios</a:t>
            </a:r>
            <a:r>
              <a:rPr lang="fi-FI" dirty="0"/>
              <a:t> fokus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inleda</a:t>
            </a:r>
            <a:r>
              <a:rPr lang="fi-FI" dirty="0"/>
              <a:t> </a:t>
            </a:r>
            <a:r>
              <a:rPr lang="fi-FI" b="1" dirty="0" err="1"/>
              <a:t>det</a:t>
            </a:r>
            <a:r>
              <a:rPr lang="fi-FI" b="1" dirty="0"/>
              <a:t> </a:t>
            </a:r>
            <a:r>
              <a:rPr lang="fi-FI" b="1" dirty="0" err="1"/>
              <a:t>interna</a:t>
            </a:r>
            <a:r>
              <a:rPr lang="fi-FI" b="1" dirty="0"/>
              <a:t> </a:t>
            </a:r>
            <a:r>
              <a:rPr lang="fi-FI" b="1" dirty="0" err="1"/>
              <a:t>transformationsarbetet</a:t>
            </a:r>
            <a:r>
              <a:rPr lang="fi-FI" b="1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högskolorna</a:t>
            </a:r>
            <a:r>
              <a:rPr lang="fi-FI" dirty="0"/>
              <a:t>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/>
              <a:t>Högskolorna</a:t>
            </a:r>
            <a:r>
              <a:rPr lang="fi-FI" dirty="0"/>
              <a:t> </a:t>
            </a:r>
            <a:r>
              <a:rPr lang="fi-FI" dirty="0" err="1"/>
              <a:t>måste</a:t>
            </a:r>
            <a:r>
              <a:rPr lang="fi-FI" dirty="0"/>
              <a:t> </a:t>
            </a:r>
            <a:r>
              <a:rPr lang="fi-FI" dirty="0" err="1"/>
              <a:t>kunna</a:t>
            </a:r>
            <a:r>
              <a:rPr lang="fi-FI" dirty="0"/>
              <a:t> </a:t>
            </a:r>
            <a:r>
              <a:rPr lang="fi-FI" dirty="0" err="1"/>
              <a:t>utarbeta</a:t>
            </a:r>
            <a:r>
              <a:rPr lang="fi-FI" dirty="0"/>
              <a:t> och </a:t>
            </a:r>
            <a:r>
              <a:rPr lang="fi-FI" dirty="0" err="1"/>
              <a:t>förbinda</a:t>
            </a:r>
            <a:r>
              <a:rPr lang="fi-FI" dirty="0"/>
              <a:t> </a:t>
            </a:r>
            <a:r>
              <a:rPr lang="fi-FI" dirty="0" err="1"/>
              <a:t>sig</a:t>
            </a:r>
            <a:r>
              <a:rPr lang="fi-FI" dirty="0"/>
              <a:t> </a:t>
            </a:r>
            <a:r>
              <a:rPr lang="fi-FI" dirty="0" err="1"/>
              <a:t>till</a:t>
            </a:r>
            <a:r>
              <a:rPr lang="fi-FI" dirty="0"/>
              <a:t> </a:t>
            </a:r>
            <a:r>
              <a:rPr lang="fi-FI" dirty="0" err="1"/>
              <a:t>gemensamma</a:t>
            </a:r>
            <a:r>
              <a:rPr lang="fi-FI" dirty="0"/>
              <a:t> </a:t>
            </a:r>
            <a:r>
              <a:rPr lang="fi-FI" dirty="0" err="1"/>
              <a:t>riktlinjer</a:t>
            </a:r>
            <a:r>
              <a:rPr lang="fi-FI" dirty="0"/>
              <a:t> för </a:t>
            </a:r>
            <a:r>
              <a:rPr lang="fi-FI" dirty="0" err="1"/>
              <a:t>projektets</a:t>
            </a:r>
            <a:r>
              <a:rPr lang="fi-FI" dirty="0"/>
              <a:t> </a:t>
            </a:r>
            <a:r>
              <a:rPr lang="fi-FI" dirty="0" err="1"/>
              <a:t>framsteg</a:t>
            </a:r>
            <a:r>
              <a:rPr lang="fi-FI" dirty="0"/>
              <a:t>. I </a:t>
            </a:r>
            <a:r>
              <a:rPr lang="fi-FI" dirty="0" err="1"/>
              <a:t>allmänhet</a:t>
            </a:r>
            <a:r>
              <a:rPr lang="fi-FI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det</a:t>
            </a:r>
            <a:r>
              <a:rPr lang="fi-FI" dirty="0"/>
              <a:t> </a:t>
            </a:r>
            <a:r>
              <a:rPr lang="fi-FI" dirty="0" err="1"/>
              <a:t>viktigt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b="1" dirty="0" err="1"/>
              <a:t>medvetenhet</a:t>
            </a:r>
            <a:r>
              <a:rPr lang="fi-FI" dirty="0"/>
              <a:t> och </a:t>
            </a:r>
            <a:r>
              <a:rPr lang="fi-FI" b="1" dirty="0" err="1"/>
              <a:t>engagemang</a:t>
            </a:r>
            <a:r>
              <a:rPr lang="fi-FI" dirty="0"/>
              <a:t> för </a:t>
            </a:r>
            <a:r>
              <a:rPr lang="fi-FI" dirty="0" err="1"/>
              <a:t>projektet</a:t>
            </a:r>
            <a:r>
              <a:rPr lang="fi-FI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brett</a:t>
            </a:r>
            <a:r>
              <a:rPr lang="fi-FI" dirty="0"/>
              <a:t> </a:t>
            </a:r>
            <a:r>
              <a:rPr lang="fi-FI" dirty="0" err="1"/>
              <a:t>bland</a:t>
            </a:r>
            <a:r>
              <a:rPr lang="fi-FI" dirty="0"/>
              <a:t> </a:t>
            </a:r>
            <a:r>
              <a:rPr lang="fi-FI" dirty="0" err="1"/>
              <a:t>högskolegemenskaper</a:t>
            </a:r>
            <a:r>
              <a:rPr lang="fi-FI" dirty="0"/>
              <a:t> och </a:t>
            </a:r>
            <a:r>
              <a:rPr lang="fi-FI" dirty="0" err="1"/>
              <a:t>andra</a:t>
            </a:r>
            <a:r>
              <a:rPr lang="fi-FI" dirty="0"/>
              <a:t> </a:t>
            </a:r>
            <a:r>
              <a:rPr lang="fi-FI" dirty="0" err="1"/>
              <a:t>intressenter</a:t>
            </a:r>
            <a:r>
              <a:rPr lang="fi-FI" dirty="0"/>
              <a:t>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/>
              <a:t>Samtidigt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det</a:t>
            </a:r>
            <a:r>
              <a:rPr lang="fi-FI" dirty="0"/>
              <a:t> </a:t>
            </a:r>
            <a:r>
              <a:rPr lang="fi-FI" dirty="0" err="1"/>
              <a:t>händer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högskolefältet</a:t>
            </a:r>
            <a:r>
              <a:rPr lang="fi-FI" dirty="0"/>
              <a:t> </a:t>
            </a:r>
            <a:r>
              <a:rPr lang="fi-FI" dirty="0" err="1"/>
              <a:t>kommer</a:t>
            </a:r>
            <a:r>
              <a:rPr lang="fi-FI" dirty="0"/>
              <a:t> </a:t>
            </a:r>
            <a:r>
              <a:rPr lang="fi-FI" b="1" dirty="0" err="1"/>
              <a:t>implementering</a:t>
            </a:r>
            <a:r>
              <a:rPr lang="fi-FI" b="1" dirty="0"/>
              <a:t> av </a:t>
            </a:r>
            <a:r>
              <a:rPr lang="fi-FI" b="1" dirty="0" err="1"/>
              <a:t>tjänsterna</a:t>
            </a:r>
            <a:r>
              <a:rPr lang="fi-FI" b="1" dirty="0"/>
              <a:t> </a:t>
            </a:r>
            <a:r>
              <a:rPr lang="fi-FI" dirty="0"/>
              <a:t>i </a:t>
            </a:r>
            <a:r>
              <a:rPr lang="fi-FI" dirty="0" err="1"/>
              <a:t>projektet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inledas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fokus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lärande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en </a:t>
            </a:r>
            <a:r>
              <a:rPr lang="fi-FI" dirty="0" err="1"/>
              <a:t>viktig</a:t>
            </a:r>
            <a:r>
              <a:rPr lang="fi-FI" dirty="0"/>
              <a:t> del av </a:t>
            </a:r>
            <a:r>
              <a:rPr lang="fi-FI" dirty="0" err="1"/>
              <a:t>utvecklingsarbetet</a:t>
            </a:r>
            <a:r>
              <a:rPr lang="fi-FI" dirty="0"/>
              <a:t>.</a:t>
            </a:r>
            <a:endParaRPr dirty="0"/>
          </a:p>
        </p:txBody>
      </p:sp>
      <p:sp>
        <p:nvSpPr>
          <p:cNvPr id="4" name="Google Shape;149;p25">
            <a:extLst>
              <a:ext uri="{FF2B5EF4-FFF2-40B4-BE49-F238E27FC236}">
                <a16:creationId xmlns:a16="http://schemas.microsoft.com/office/drawing/2014/main" id="{2A3C29AB-8AB2-214B-A18E-B917F8B6F6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6454" y="894203"/>
            <a:ext cx="6900546" cy="8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i-FI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År</a:t>
            </a:r>
            <a:r>
              <a:rPr lang="fi-FI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2022 – ett </a:t>
            </a:r>
            <a:r>
              <a:rPr lang="fi-FI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steg</a:t>
            </a:r>
            <a:r>
              <a:rPr lang="fi-FI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i </a:t>
            </a:r>
            <a:r>
              <a:rPr lang="fi-FI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taget</a:t>
            </a:r>
            <a:endParaRPr lang="fi-FI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688E26-9DF9-4360-B653-1DA841FB5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8992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1038775" y="1477294"/>
            <a:ext cx="7718601" cy="423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SzPts val="3000"/>
            </a:pP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Vi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måste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själva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skapa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framtiden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. </a:t>
            </a:r>
            <a:endParaRPr lang="en-GB" sz="4400" b="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4338F-788C-5248-9D75-CA771246CEE6}"/>
              </a:ext>
            </a:extLst>
          </p:cNvPr>
          <p:cNvSpPr txBox="1"/>
          <p:nvPr/>
        </p:nvSpPr>
        <p:spPr>
          <a:xfrm>
            <a:off x="374352" y="2054163"/>
            <a:ext cx="75533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5000" dirty="0">
                <a:latin typeface="Poppins ExtraLight" pitchFamily="2" charset="77"/>
                <a:cs typeface="Poppins ExtraLight" pitchFamily="2" charset="7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506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>
            <a:spLocks noGrp="1"/>
          </p:cNvSpPr>
          <p:nvPr>
            <p:ph type="ctrTitle"/>
          </p:nvPr>
        </p:nvSpPr>
        <p:spPr>
          <a:xfrm>
            <a:off x="655261" y="1720965"/>
            <a:ext cx="9414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</a:pPr>
            <a:r>
              <a:rPr lang="fi-FI" sz="8000" dirty="0" err="1">
                <a:solidFill>
                  <a:schemeClr val="accent2"/>
                </a:solidFill>
              </a:rPr>
              <a:t>Tack</a:t>
            </a:r>
            <a:r>
              <a:rPr lang="fi-FI" sz="8000" dirty="0">
                <a:solidFill>
                  <a:schemeClr val="accent2"/>
                </a:solidFill>
              </a:rPr>
              <a:t>!</a:t>
            </a:r>
            <a:endParaRPr sz="8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D50C13E-6677-4747-98C6-BD6D971D308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05B2F4-C2F5-7955-CE48-550C5E3FFFBD}"/>
              </a:ext>
            </a:extLst>
          </p:cNvPr>
          <p:cNvSpPr/>
          <p:nvPr/>
        </p:nvSpPr>
        <p:spPr>
          <a:xfrm>
            <a:off x="6434237" y="-10828"/>
            <a:ext cx="5757764" cy="6868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3BA861-B851-4D82-45B2-DF95EBEAF0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7592" r="6375" b="6899"/>
          <a:stretch/>
        </p:blipFill>
        <p:spPr>
          <a:xfrm>
            <a:off x="272838" y="884267"/>
            <a:ext cx="1046952" cy="101636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850A0-512C-6FD9-61B8-181ADFD47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8639" r="7334" b="8639"/>
          <a:stretch/>
        </p:blipFill>
        <p:spPr>
          <a:xfrm>
            <a:off x="272838" y="2218023"/>
            <a:ext cx="1046953" cy="1012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AD392-7BA7-3153-CB25-6387F18EB8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8033" r="8097" b="8185"/>
          <a:stretch/>
        </p:blipFill>
        <p:spPr>
          <a:xfrm>
            <a:off x="272838" y="3548020"/>
            <a:ext cx="1012608" cy="1012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FDDE70-F05A-0ABD-A589-EA4B0C11A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179">
            <a:off x="6623821" y="-862119"/>
            <a:ext cx="6059985" cy="8571408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2763580" y="-414843"/>
            <a:ext cx="7695450" cy="7290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D5998E-B138-66FD-3CE7-9FE1A95A3115}"/>
              </a:ext>
            </a:extLst>
          </p:cNvPr>
          <p:cNvSpPr txBox="1"/>
          <p:nvPr/>
        </p:nvSpPr>
        <p:spPr>
          <a:xfrm>
            <a:off x="1491486" y="899954"/>
            <a:ext cx="500827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Digivisio </a:t>
            </a:r>
            <a:r>
              <a:rPr kumimoji="0" lang="fi-FI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nyhetsbrev</a:t>
            </a: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: </a:t>
            </a:r>
          </a:p>
          <a:p>
            <a:r>
              <a:rPr lang="sv-SE" dirty="0">
                <a:latin typeface="Poppins" panose="00000500000000000000" pitchFamily="2" charset="0"/>
                <a:cs typeface="Poppins" panose="00000500000000000000" pitchFamily="2" charset="0"/>
              </a:rPr>
              <a:t>Beställ </a:t>
            </a:r>
            <a:r>
              <a:rPr lang="sv-SE" dirty="0" err="1">
                <a:latin typeface="Poppins" panose="00000500000000000000" pitchFamily="2" charset="0"/>
                <a:cs typeface="Poppins" panose="00000500000000000000" pitchFamily="2" charset="0"/>
              </a:rPr>
              <a:t>Digivisio</a:t>
            </a:r>
            <a:r>
              <a:rPr lang="sv-SE" dirty="0">
                <a:latin typeface="Poppins" panose="00000500000000000000" pitchFamily="2" charset="0"/>
                <a:cs typeface="Poppins" panose="00000500000000000000" pitchFamily="2" charset="0"/>
              </a:rPr>
              <a:t> 2030-projektets nyhetsbrev och du får de allra nyaste nyheterna om projektets framsteg direkt till din e-post!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5DF01-93A4-5CFB-C020-D47CD806FB4F}"/>
              </a:ext>
            </a:extLst>
          </p:cNvPr>
          <p:cNvSpPr txBox="1"/>
          <p:nvPr/>
        </p:nvSpPr>
        <p:spPr>
          <a:xfrm>
            <a:off x="1461730" y="2488352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Twitter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: @Digivisio2030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2FFE4-B9DE-F2FD-A323-D23E108B3A43}"/>
              </a:ext>
            </a:extLst>
          </p:cNvPr>
          <p:cNvSpPr txBox="1"/>
          <p:nvPr/>
        </p:nvSpPr>
        <p:spPr>
          <a:xfrm>
            <a:off x="1461730" y="3864088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LinkedIn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: Digivisio 2030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89626-FF4F-4395-C854-6E4E5A8D2C27}"/>
              </a:ext>
            </a:extLst>
          </p:cNvPr>
          <p:cNvSpPr txBox="1"/>
          <p:nvPr/>
        </p:nvSpPr>
        <p:spPr>
          <a:xfrm>
            <a:off x="1491486" y="5099091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www.digivisio2030.fi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82CC22-B0B9-0E72-E5FF-7787AE9012EC}"/>
              </a:ext>
            </a:extLst>
          </p:cNvPr>
          <p:cNvSpPr txBox="1"/>
          <p:nvPr/>
        </p:nvSpPr>
        <p:spPr>
          <a:xfrm>
            <a:off x="1491486" y="5742602"/>
            <a:ext cx="544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digivisio@csc.fi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23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6579900" y="1521747"/>
            <a:ext cx="5179200" cy="4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Finland </a:t>
            </a:r>
            <a:r>
              <a:rPr lang="fi-FI" b="1" dirty="0" err="1"/>
              <a:t>lever</a:t>
            </a:r>
            <a:r>
              <a:rPr lang="fi-FI" b="1" dirty="0"/>
              <a:t> </a:t>
            </a:r>
            <a:r>
              <a:rPr lang="fi-FI" b="1" dirty="0" err="1"/>
              <a:t>på</a:t>
            </a:r>
            <a:r>
              <a:rPr lang="fi-FI" b="1" dirty="0"/>
              <a:t> </a:t>
            </a:r>
            <a:r>
              <a:rPr lang="fi-FI" b="1" dirty="0" err="1"/>
              <a:t>mångsidig</a:t>
            </a:r>
            <a:r>
              <a:rPr lang="fi-FI" b="1" dirty="0"/>
              <a:t> </a:t>
            </a:r>
            <a:r>
              <a:rPr lang="fi-FI" b="1" dirty="0" err="1"/>
              <a:t>kompetens</a:t>
            </a:r>
            <a:endParaRPr lang="fi-FI" b="1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b="1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/>
              <a:t>När</a:t>
            </a:r>
            <a:r>
              <a:rPr lang="fi-FI" dirty="0"/>
              <a:t> </a:t>
            </a:r>
            <a:r>
              <a:rPr lang="fi-FI" dirty="0" err="1"/>
              <a:t>världen</a:t>
            </a:r>
            <a:r>
              <a:rPr lang="fi-FI" dirty="0"/>
              <a:t> </a:t>
            </a:r>
            <a:r>
              <a:rPr lang="fi-FI" dirty="0" err="1"/>
              <a:t>förändras</a:t>
            </a:r>
            <a:r>
              <a:rPr lang="fi-FI" dirty="0"/>
              <a:t> </a:t>
            </a:r>
            <a:r>
              <a:rPr lang="fi-FI" dirty="0" err="1"/>
              <a:t>tar</a:t>
            </a:r>
            <a:r>
              <a:rPr lang="fi-FI" dirty="0"/>
              <a:t> </a:t>
            </a:r>
            <a:r>
              <a:rPr lang="fi-FI" dirty="0" err="1"/>
              <a:t>lärande</a:t>
            </a:r>
            <a:r>
              <a:rPr lang="fi-FI" dirty="0"/>
              <a:t> och </a:t>
            </a:r>
            <a:r>
              <a:rPr lang="fi-FI" dirty="0" err="1"/>
              <a:t>kompens</a:t>
            </a:r>
            <a:r>
              <a:rPr lang="fi-FI" dirty="0"/>
              <a:t> </a:t>
            </a:r>
            <a:r>
              <a:rPr lang="fi-FI" dirty="0" err="1"/>
              <a:t>former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vi </a:t>
            </a:r>
            <a:r>
              <a:rPr lang="fi-FI" dirty="0" err="1"/>
              <a:t>ännu</a:t>
            </a:r>
            <a:r>
              <a:rPr lang="fi-FI" dirty="0"/>
              <a:t> </a:t>
            </a:r>
            <a:r>
              <a:rPr lang="fi-FI" dirty="0" err="1"/>
              <a:t>inte</a:t>
            </a:r>
            <a:r>
              <a:rPr lang="fi-FI" dirty="0"/>
              <a:t> </a:t>
            </a:r>
            <a:r>
              <a:rPr lang="fi-FI" dirty="0" err="1"/>
              <a:t>kan</a:t>
            </a:r>
            <a:r>
              <a:rPr lang="fi-FI" dirty="0"/>
              <a:t> </a:t>
            </a:r>
            <a:r>
              <a:rPr lang="fi-FI" dirty="0" err="1"/>
              <a:t>föreställa</a:t>
            </a:r>
            <a:r>
              <a:rPr lang="fi-FI" dirty="0"/>
              <a:t> </a:t>
            </a:r>
            <a:r>
              <a:rPr lang="fi-FI" dirty="0" err="1"/>
              <a:t>oss</a:t>
            </a:r>
            <a:r>
              <a:rPr lang="fi-FI" dirty="0"/>
              <a:t>. </a:t>
            </a:r>
            <a:r>
              <a:rPr lang="fi-FI" dirty="0" err="1"/>
              <a:t>Ändå</a:t>
            </a:r>
            <a:r>
              <a:rPr lang="fi-FI" dirty="0"/>
              <a:t> </a:t>
            </a:r>
            <a:r>
              <a:rPr lang="fi-FI" dirty="0" err="1"/>
              <a:t>vet</a:t>
            </a:r>
            <a:r>
              <a:rPr lang="fi-FI" dirty="0"/>
              <a:t> vi </a:t>
            </a:r>
            <a:r>
              <a:rPr lang="fi-FI" dirty="0" err="1"/>
              <a:t>att</a:t>
            </a:r>
            <a:r>
              <a:rPr lang="fi-FI" dirty="0"/>
              <a:t> vi </a:t>
            </a:r>
            <a:r>
              <a:rPr lang="fi-FI" dirty="0" err="1"/>
              <a:t>behöver</a:t>
            </a:r>
            <a:r>
              <a:rPr lang="fi-FI" dirty="0"/>
              <a:t> </a:t>
            </a:r>
            <a:r>
              <a:rPr lang="fi-FI" dirty="0" err="1"/>
              <a:t>fler</a:t>
            </a:r>
            <a:r>
              <a:rPr lang="fi-FI" dirty="0"/>
              <a:t> </a:t>
            </a:r>
            <a:r>
              <a:rPr lang="fi-FI" dirty="0" err="1"/>
              <a:t>experter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bredare</a:t>
            </a:r>
            <a:r>
              <a:rPr lang="fi-FI" dirty="0"/>
              <a:t> </a:t>
            </a:r>
            <a:r>
              <a:rPr lang="fi-FI" dirty="0" err="1"/>
              <a:t>kompetens</a:t>
            </a:r>
            <a:r>
              <a:rPr lang="fi-FI" dirty="0"/>
              <a:t> i </a:t>
            </a:r>
            <a:r>
              <a:rPr lang="fi-FI" dirty="0" err="1"/>
              <a:t>framtiden</a:t>
            </a:r>
            <a:r>
              <a:rPr lang="fi-FI" dirty="0"/>
              <a:t>.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Vi </a:t>
            </a:r>
            <a:r>
              <a:rPr lang="fi-FI" dirty="0" err="1"/>
              <a:t>kan</a:t>
            </a:r>
            <a:r>
              <a:rPr lang="fi-FI" dirty="0"/>
              <a:t> </a:t>
            </a:r>
            <a:r>
              <a:rPr lang="fi-FI" dirty="0" err="1"/>
              <a:t>inte</a:t>
            </a:r>
            <a:r>
              <a:rPr lang="fi-FI" dirty="0"/>
              <a:t> </a:t>
            </a:r>
            <a:r>
              <a:rPr lang="fi-FI" dirty="0" err="1"/>
              <a:t>ställa</a:t>
            </a:r>
            <a:r>
              <a:rPr lang="fi-FI" dirty="0"/>
              <a:t> </a:t>
            </a:r>
            <a:r>
              <a:rPr lang="fi-FI" dirty="0" err="1"/>
              <a:t>oss</a:t>
            </a:r>
            <a:r>
              <a:rPr lang="fi-FI" dirty="0"/>
              <a:t> </a:t>
            </a:r>
            <a:r>
              <a:rPr lang="fi-FI" dirty="0" err="1"/>
              <a:t>vid</a:t>
            </a:r>
            <a:r>
              <a:rPr lang="fi-FI" dirty="0"/>
              <a:t> </a:t>
            </a:r>
            <a:r>
              <a:rPr lang="fi-FI" dirty="0" err="1"/>
              <a:t>sidan</a:t>
            </a:r>
            <a:r>
              <a:rPr lang="fi-FI" dirty="0"/>
              <a:t> </a:t>
            </a:r>
            <a:r>
              <a:rPr lang="fi-FI" dirty="0" err="1"/>
              <a:t>när</a:t>
            </a:r>
            <a:r>
              <a:rPr lang="fi-FI" dirty="0"/>
              <a:t> </a:t>
            </a:r>
            <a:r>
              <a:rPr lang="fi-FI" dirty="0" err="1"/>
              <a:t>andra</a:t>
            </a:r>
            <a:r>
              <a:rPr lang="fi-FI" dirty="0"/>
              <a:t> </a:t>
            </a:r>
            <a:r>
              <a:rPr lang="fi-FI" dirty="0" err="1"/>
              <a:t>visar</a:t>
            </a:r>
            <a:r>
              <a:rPr lang="fi-FI" dirty="0"/>
              <a:t> </a:t>
            </a:r>
            <a:r>
              <a:rPr lang="fi-FI" dirty="0" err="1"/>
              <a:t>vägen</a:t>
            </a:r>
            <a:r>
              <a:rPr lang="fi-FI" dirty="0"/>
              <a:t> – </a:t>
            </a:r>
            <a:r>
              <a:rPr lang="fi-FI" b="1" dirty="0"/>
              <a:t>vi </a:t>
            </a:r>
            <a:r>
              <a:rPr lang="fi-FI" b="1" dirty="0" err="1"/>
              <a:t>måste</a:t>
            </a:r>
            <a:r>
              <a:rPr lang="fi-FI" b="1" dirty="0"/>
              <a:t> </a:t>
            </a:r>
            <a:r>
              <a:rPr lang="fi-FI" b="1" dirty="0" err="1"/>
              <a:t>själva</a:t>
            </a:r>
            <a:r>
              <a:rPr lang="fi-FI" b="1" dirty="0"/>
              <a:t> </a:t>
            </a:r>
            <a:r>
              <a:rPr lang="fi-FI" b="1" dirty="0" err="1"/>
              <a:t>våga</a:t>
            </a:r>
            <a:r>
              <a:rPr lang="fi-FI" b="1" dirty="0"/>
              <a:t> </a:t>
            </a:r>
            <a:r>
              <a:rPr lang="fi-FI" b="1" dirty="0" err="1"/>
              <a:t>skapa</a:t>
            </a:r>
            <a:r>
              <a:rPr lang="fi-FI" b="1" dirty="0"/>
              <a:t> </a:t>
            </a:r>
            <a:r>
              <a:rPr lang="fi-FI" b="1" dirty="0" err="1"/>
              <a:t>framtiden</a:t>
            </a:r>
            <a:r>
              <a:rPr lang="fi-FI" b="1" dirty="0"/>
              <a:t>.</a:t>
            </a:r>
            <a:endParaRPr b="1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A79542-4B37-354E-AC55-F7D15690B6C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85800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seinä, sisä, poseeraaminen&#10;&#10;Kuvaus luotu automaattisesti">
            <a:extLst>
              <a:ext uri="{FF2B5EF4-FFF2-40B4-BE49-F238E27FC236}">
                <a16:creationId xmlns:a16="http://schemas.microsoft.com/office/drawing/2014/main" id="{DC7F0BCD-6649-A749-BC60-6658D8C1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04" b="14985"/>
          <a:stretch/>
        </p:blipFill>
        <p:spPr>
          <a:xfrm rot="16200000">
            <a:off x="5233337" y="-89837"/>
            <a:ext cx="6868826" cy="7048500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816470" y="637483"/>
            <a:ext cx="6858002" cy="5583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67FD3-3349-EA42-BF3F-EF6E0F632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149660"/>
            <a:ext cx="6039848" cy="2558679"/>
          </a:xfrm>
        </p:spPr>
        <p:txBody>
          <a:bodyPr/>
          <a:lstStyle/>
          <a:p>
            <a:pPr lvl="0"/>
            <a:r>
              <a:rPr lang="sv-SE" sz="2800" b="0" dirty="0" err="1">
                <a:solidFill>
                  <a:schemeClr val="tx1"/>
                </a:solidFill>
              </a:rPr>
              <a:t>Digivisio</a:t>
            </a:r>
            <a:r>
              <a:rPr lang="sv-SE" sz="2800" b="0" dirty="0">
                <a:solidFill>
                  <a:schemeClr val="tx1"/>
                </a:solidFill>
              </a:rPr>
              <a:t> är </a:t>
            </a:r>
            <a:r>
              <a:rPr lang="sv-SE" sz="2800" dirty="0">
                <a:solidFill>
                  <a:schemeClr val="tx1"/>
                </a:solidFill>
              </a:rPr>
              <a:t>ett för alla finländska högskolor gemensamt projekt</a:t>
            </a:r>
            <a:r>
              <a:rPr lang="sv-SE" sz="2800" b="0" dirty="0">
                <a:solidFill>
                  <a:schemeClr val="tx1"/>
                </a:solidFill>
              </a:rPr>
              <a:t>, vars mål är att skapa en framtid för lärande som gynnar både </a:t>
            </a:r>
            <a:r>
              <a:rPr lang="sv-SE" sz="2800" dirty="0">
                <a:solidFill>
                  <a:schemeClr val="tx1"/>
                </a:solidFill>
              </a:rPr>
              <a:t>högskolor, de lärande och vårt samhälle</a:t>
            </a:r>
            <a:r>
              <a:rPr lang="sv-SE" sz="2800" b="0" dirty="0">
                <a:solidFill>
                  <a:schemeClr val="tx1"/>
                </a:solidFill>
              </a:rPr>
              <a:t>.  </a:t>
            </a: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D50C13E-6677-4747-98C6-BD6D971D308F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55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6579909" y="1396350"/>
            <a:ext cx="51792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/>
              <a:t>Digivisio </a:t>
            </a:r>
            <a:r>
              <a:rPr lang="fi-FI" sz="1600" dirty="0" err="1"/>
              <a:t>gör</a:t>
            </a:r>
            <a:r>
              <a:rPr lang="fi-FI" sz="1600" dirty="0"/>
              <a:t> </a:t>
            </a:r>
            <a:r>
              <a:rPr lang="fi-FI" sz="1600" dirty="0" err="1"/>
              <a:t>det</a:t>
            </a:r>
            <a:r>
              <a:rPr lang="fi-FI" sz="1600" dirty="0"/>
              <a:t> </a:t>
            </a:r>
            <a:r>
              <a:rPr lang="fi-FI" sz="1600" dirty="0" err="1"/>
              <a:t>möjligt</a:t>
            </a:r>
            <a:r>
              <a:rPr lang="fi-FI" sz="1600" dirty="0"/>
              <a:t> för </a:t>
            </a:r>
            <a:r>
              <a:rPr lang="fi-FI" sz="1600" b="1" dirty="0" err="1"/>
              <a:t>den</a:t>
            </a:r>
            <a:r>
              <a:rPr lang="fi-FI" sz="1600" b="1" dirty="0"/>
              <a:t> </a:t>
            </a:r>
            <a:r>
              <a:rPr lang="fi-FI" sz="1600" b="1" dirty="0" err="1"/>
              <a:t>lärande</a:t>
            </a:r>
            <a:r>
              <a:rPr lang="fi-FI" sz="1600" b="1" dirty="0"/>
              <a:t> </a:t>
            </a:r>
            <a:r>
              <a:rPr lang="fi-FI" sz="1600" dirty="0" err="1"/>
              <a:t>att</a:t>
            </a:r>
            <a:r>
              <a:rPr lang="fi-FI" sz="1600" dirty="0"/>
              <a:t> </a:t>
            </a:r>
            <a:r>
              <a:rPr lang="fi-FI" sz="1600" dirty="0" err="1"/>
              <a:t>lära</a:t>
            </a:r>
            <a:r>
              <a:rPr lang="fi-FI" sz="1600" dirty="0"/>
              <a:t> </a:t>
            </a:r>
            <a:r>
              <a:rPr lang="fi-FI" sz="1600" dirty="0" err="1"/>
              <a:t>sig</a:t>
            </a:r>
            <a:r>
              <a:rPr lang="fi-FI" sz="1600" dirty="0"/>
              <a:t> </a:t>
            </a:r>
            <a:r>
              <a:rPr lang="fi-FI" sz="1600" dirty="0" err="1"/>
              <a:t>flexiblare</a:t>
            </a:r>
            <a:r>
              <a:rPr lang="fi-FI" sz="1600" dirty="0"/>
              <a:t> och </a:t>
            </a:r>
            <a:r>
              <a:rPr lang="fi-FI" sz="1600" dirty="0" err="1"/>
              <a:t>därigenom</a:t>
            </a:r>
            <a:r>
              <a:rPr lang="fi-FI" sz="1600" dirty="0"/>
              <a:t> </a:t>
            </a:r>
            <a:r>
              <a:rPr lang="fi-FI" sz="1600" dirty="0" err="1"/>
              <a:t>samla</a:t>
            </a:r>
            <a:r>
              <a:rPr lang="fi-FI" sz="1600" dirty="0"/>
              <a:t> </a:t>
            </a:r>
            <a:r>
              <a:rPr lang="fi-FI" sz="1600" dirty="0" err="1"/>
              <a:t>på</a:t>
            </a:r>
            <a:r>
              <a:rPr lang="fi-FI" sz="1600" dirty="0"/>
              <a:t> </a:t>
            </a:r>
            <a:r>
              <a:rPr lang="fi-FI" sz="1600" dirty="0" err="1"/>
              <a:t>sig</a:t>
            </a:r>
            <a:r>
              <a:rPr lang="fi-FI" sz="1600" dirty="0"/>
              <a:t> </a:t>
            </a:r>
            <a:r>
              <a:rPr lang="fi-FI" sz="1600" dirty="0" err="1"/>
              <a:t>sin</a:t>
            </a:r>
            <a:r>
              <a:rPr lang="fi-FI" sz="1600" dirty="0"/>
              <a:t> </a:t>
            </a:r>
            <a:r>
              <a:rPr lang="fi-FI" sz="1600" dirty="0" err="1"/>
              <a:t>kompetens</a:t>
            </a:r>
            <a:r>
              <a:rPr lang="fi-FI" sz="1600" dirty="0"/>
              <a:t> för </a:t>
            </a:r>
            <a:r>
              <a:rPr lang="fi-FI" sz="1600" dirty="0" err="1"/>
              <a:t>att</a:t>
            </a:r>
            <a:r>
              <a:rPr lang="fi-FI" sz="1600" dirty="0"/>
              <a:t> </a:t>
            </a:r>
            <a:r>
              <a:rPr lang="fi-FI" sz="1600" dirty="0" err="1"/>
              <a:t>möta</a:t>
            </a:r>
            <a:r>
              <a:rPr lang="fi-FI" sz="1600" dirty="0"/>
              <a:t> </a:t>
            </a:r>
            <a:r>
              <a:rPr lang="fi-FI" sz="1600" dirty="0" err="1"/>
              <a:t>behoven</a:t>
            </a:r>
            <a:r>
              <a:rPr lang="fi-FI" sz="1600" dirty="0"/>
              <a:t> i en </a:t>
            </a:r>
            <a:r>
              <a:rPr lang="fi-FI" sz="1600" dirty="0" err="1"/>
              <a:t>föränderlig</a:t>
            </a:r>
            <a:r>
              <a:rPr lang="fi-FI" sz="1600" dirty="0"/>
              <a:t> </a:t>
            </a:r>
            <a:r>
              <a:rPr lang="fi-FI" sz="1600" dirty="0" err="1"/>
              <a:t>värld</a:t>
            </a:r>
            <a:r>
              <a:rPr lang="fi-FI" sz="1600" dirty="0"/>
              <a:t>.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6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/>
              <a:t>Digivisio </a:t>
            </a:r>
            <a:r>
              <a:rPr lang="fi-FI" sz="1600" dirty="0" err="1"/>
              <a:t>stärker</a:t>
            </a:r>
            <a:r>
              <a:rPr lang="fi-FI" sz="1600" dirty="0"/>
              <a:t> </a:t>
            </a:r>
            <a:r>
              <a:rPr lang="fi-FI" sz="1600" b="1" dirty="0" err="1"/>
              <a:t>lärarens</a:t>
            </a:r>
            <a:r>
              <a:rPr lang="fi-FI" sz="1600" dirty="0"/>
              <a:t> roll </a:t>
            </a:r>
            <a:r>
              <a:rPr lang="fi-FI" sz="1600" dirty="0" err="1"/>
              <a:t>som</a:t>
            </a:r>
            <a:r>
              <a:rPr lang="fi-FI" sz="1600" dirty="0"/>
              <a:t> </a:t>
            </a:r>
            <a:r>
              <a:rPr lang="fi-FI" sz="1600" dirty="0" err="1"/>
              <a:t>producent</a:t>
            </a:r>
            <a:r>
              <a:rPr lang="fi-FI" sz="1600" dirty="0"/>
              <a:t> av </a:t>
            </a:r>
            <a:r>
              <a:rPr lang="fi-FI" sz="1600" dirty="0" err="1"/>
              <a:t>kvalitetsinnehåll</a:t>
            </a:r>
            <a:r>
              <a:rPr lang="fi-FI" sz="1600" dirty="0"/>
              <a:t> och </a:t>
            </a:r>
            <a:r>
              <a:rPr lang="fi-FI" sz="1600" dirty="0" err="1"/>
              <a:t>möjliggörare</a:t>
            </a:r>
            <a:r>
              <a:rPr lang="fi-FI" sz="1600" dirty="0"/>
              <a:t> för en </a:t>
            </a:r>
            <a:r>
              <a:rPr lang="fi-FI" sz="1600" dirty="0" err="1"/>
              <a:t>internationellt</a:t>
            </a:r>
            <a:r>
              <a:rPr lang="fi-FI" sz="1600" dirty="0"/>
              <a:t> </a:t>
            </a:r>
            <a:r>
              <a:rPr lang="fi-FI" sz="1600" dirty="0" err="1"/>
              <a:t>uppskattad</a:t>
            </a:r>
            <a:r>
              <a:rPr lang="fi-FI" sz="1600" dirty="0"/>
              <a:t> </a:t>
            </a:r>
            <a:r>
              <a:rPr lang="fi-FI" sz="1600" dirty="0" err="1"/>
              <a:t>studieupplevelse</a:t>
            </a:r>
            <a:r>
              <a:rPr lang="fi-FI" sz="1600" dirty="0"/>
              <a:t>.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6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 err="1"/>
              <a:t>Med</a:t>
            </a:r>
            <a:r>
              <a:rPr lang="fi-FI" sz="1600" dirty="0"/>
              <a:t> Digivisio </a:t>
            </a:r>
            <a:r>
              <a:rPr lang="fi-FI" sz="1600" dirty="0" err="1"/>
              <a:t>garanterar</a:t>
            </a:r>
            <a:r>
              <a:rPr lang="fi-FI" sz="1600" dirty="0"/>
              <a:t> </a:t>
            </a:r>
            <a:r>
              <a:rPr lang="fi-FI" sz="1600" dirty="0" err="1"/>
              <a:t>man</a:t>
            </a:r>
            <a:r>
              <a:rPr lang="fi-FI" sz="1600" dirty="0"/>
              <a:t> </a:t>
            </a:r>
            <a:r>
              <a:rPr lang="fi-FI" sz="1600" dirty="0" err="1"/>
              <a:t>att</a:t>
            </a:r>
            <a:r>
              <a:rPr lang="fi-FI" sz="1600" dirty="0"/>
              <a:t> </a:t>
            </a:r>
            <a:r>
              <a:rPr lang="fi-FI" sz="1600" dirty="0" err="1"/>
              <a:t>nivån</a:t>
            </a:r>
            <a:r>
              <a:rPr lang="fi-FI" sz="1600" dirty="0"/>
              <a:t> </a:t>
            </a:r>
            <a:r>
              <a:rPr lang="fi-FI" sz="1600" dirty="0" err="1"/>
              <a:t>på</a:t>
            </a:r>
            <a:r>
              <a:rPr lang="fi-FI" sz="1600" dirty="0"/>
              <a:t> </a:t>
            </a:r>
            <a:r>
              <a:rPr lang="fi-FI" sz="1600" b="1" dirty="0" err="1"/>
              <a:t>den</a:t>
            </a:r>
            <a:r>
              <a:rPr lang="fi-FI" sz="1600" b="1" dirty="0"/>
              <a:t> </a:t>
            </a:r>
            <a:r>
              <a:rPr lang="fi-FI" sz="1600" b="1" dirty="0" err="1"/>
              <a:t>högre</a:t>
            </a:r>
            <a:r>
              <a:rPr lang="fi-FI" sz="1600" b="1" dirty="0"/>
              <a:t> </a:t>
            </a:r>
            <a:r>
              <a:rPr lang="fi-FI" sz="1600" b="1" dirty="0" err="1"/>
              <a:t>utbildningen</a:t>
            </a:r>
            <a:r>
              <a:rPr lang="fi-FI" sz="1600" b="1" dirty="0"/>
              <a:t> </a:t>
            </a:r>
            <a:r>
              <a:rPr lang="fi-FI" sz="1600" dirty="0" err="1"/>
              <a:t>höjs</a:t>
            </a:r>
            <a:r>
              <a:rPr lang="fi-FI" sz="1600" dirty="0"/>
              <a:t> och </a:t>
            </a:r>
            <a:r>
              <a:rPr lang="fi-FI" sz="1600" dirty="0" err="1"/>
              <a:t>finländarnas</a:t>
            </a:r>
            <a:r>
              <a:rPr lang="fi-FI" sz="1600" dirty="0"/>
              <a:t> </a:t>
            </a:r>
            <a:r>
              <a:rPr lang="fi-FI" sz="1600" dirty="0" err="1"/>
              <a:t>sysselsättning</a:t>
            </a:r>
            <a:r>
              <a:rPr lang="fi-FI" sz="1600" dirty="0"/>
              <a:t> </a:t>
            </a:r>
            <a:r>
              <a:rPr lang="fi-FI" sz="1600" dirty="0" err="1"/>
              <a:t>förbättras</a:t>
            </a:r>
            <a:r>
              <a:rPr lang="fi-FI" sz="1600" dirty="0"/>
              <a:t> – </a:t>
            </a:r>
            <a:r>
              <a:rPr lang="fi-FI" sz="1600" dirty="0" err="1"/>
              <a:t>både</a:t>
            </a:r>
            <a:r>
              <a:rPr lang="fi-FI" sz="1600" dirty="0"/>
              <a:t> i Finland och </a:t>
            </a:r>
            <a:r>
              <a:rPr lang="fi-FI" sz="1600" dirty="0" err="1"/>
              <a:t>internationellt</a:t>
            </a:r>
            <a:r>
              <a:rPr lang="fi-FI" sz="1600" dirty="0"/>
              <a:t>. </a:t>
            </a:r>
            <a:endParaRPr sz="16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2CA8898-6759-C74C-8898-EEECCBECA6A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243"/>
            <a:ext cx="6096000" cy="6896486"/>
          </a:xfr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20">
            <a:extLst>
              <a:ext uri="{FF2B5EF4-FFF2-40B4-BE49-F238E27FC236}">
                <a16:creationId xmlns:a16="http://schemas.microsoft.com/office/drawing/2014/main" id="{A5D2AFB7-28B6-B741-B585-448B537A4D8A}"/>
              </a:ext>
            </a:extLst>
          </p:cNvPr>
          <p:cNvSpPr txBox="1">
            <a:spLocks/>
          </p:cNvSpPr>
          <p:nvPr/>
        </p:nvSpPr>
        <p:spPr>
          <a:xfrm>
            <a:off x="554869" y="436195"/>
            <a:ext cx="10863600" cy="9038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3000" b="1" dirty="0">
                <a:latin typeface="Poppins" pitchFamily="2" charset="77"/>
                <a:cs typeface="Poppins" pitchFamily="2" charset="77"/>
              </a:rPr>
              <a:t>En </a:t>
            </a:r>
            <a:r>
              <a:rPr lang="fi-FI" sz="3000" b="1" dirty="0" err="1">
                <a:latin typeface="Poppins" pitchFamily="2" charset="77"/>
                <a:cs typeface="Poppins" pitchFamily="2" charset="77"/>
              </a:rPr>
              <a:t>gemensam</a:t>
            </a:r>
            <a:r>
              <a:rPr lang="fi-FI" sz="3000" b="1" dirty="0">
                <a:latin typeface="Poppins" pitchFamily="2" charset="77"/>
                <a:cs typeface="Poppins" pitchFamily="2" charset="77"/>
              </a:rPr>
              <a:t> vision för alla </a:t>
            </a:r>
            <a:r>
              <a:rPr lang="fi-FI" sz="3000" b="1" dirty="0" err="1">
                <a:latin typeface="Poppins" pitchFamily="2" charset="77"/>
                <a:cs typeface="Poppins" pitchFamily="2" charset="77"/>
              </a:rPr>
              <a:t>högskolor</a:t>
            </a:r>
            <a:endParaRPr kumimoji="0" lang="fi-FI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Google Shape;118;p20">
            <a:extLst>
              <a:ext uri="{FF2B5EF4-FFF2-40B4-BE49-F238E27FC236}">
                <a16:creationId xmlns:a16="http://schemas.microsoft.com/office/drawing/2014/main" id="{58912B9A-4780-034C-8C9F-D9FE2D57DF8D}"/>
              </a:ext>
            </a:extLst>
          </p:cNvPr>
          <p:cNvSpPr txBox="1"/>
          <p:nvPr/>
        </p:nvSpPr>
        <p:spPr>
          <a:xfrm>
            <a:off x="6323288" y="1978867"/>
            <a:ext cx="218766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38</a:t>
            </a:r>
            <a:endParaRPr kumimoji="0" lang="fi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DC87F-FC8D-EF4E-A33C-E6E1DC93C81F}"/>
              </a:ext>
            </a:extLst>
          </p:cNvPr>
          <p:cNvSpPr txBox="1"/>
          <p:nvPr/>
        </p:nvSpPr>
        <p:spPr>
          <a:xfrm>
            <a:off x="6374105" y="3256472"/>
            <a:ext cx="149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1200" dirty="0" err="1">
                <a:latin typeface="Poppins"/>
                <a:cs typeface="Poppins"/>
                <a:sym typeface="Poppins"/>
              </a:rPr>
              <a:t>finländska</a:t>
            </a:r>
            <a:r>
              <a:rPr lang="fi-FI" sz="1200" dirty="0">
                <a:latin typeface="Poppins"/>
                <a:cs typeface="Poppins"/>
                <a:sym typeface="Poppins"/>
              </a:rPr>
              <a:t> </a:t>
            </a:r>
            <a:r>
              <a:rPr lang="fi-FI" sz="1200" dirty="0" err="1">
                <a:latin typeface="Poppins"/>
                <a:cs typeface="Poppins"/>
                <a:sym typeface="Poppins"/>
              </a:rPr>
              <a:t>högskolor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F201C-BDAF-7E48-9268-7BAADAE75DA0}"/>
              </a:ext>
            </a:extLst>
          </p:cNvPr>
          <p:cNvSpPr/>
          <p:nvPr/>
        </p:nvSpPr>
        <p:spPr>
          <a:xfrm>
            <a:off x="554515" y="4390300"/>
            <a:ext cx="4228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27 000</a:t>
            </a:r>
            <a:r>
              <a:rPr kumimoji="0" lang="fi-FI" sz="8800" b="0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EA72D-D149-B145-A17F-F291F7E19302}"/>
              </a:ext>
            </a:extLst>
          </p:cNvPr>
          <p:cNvSpPr/>
          <p:nvPr/>
        </p:nvSpPr>
        <p:spPr>
          <a:xfrm>
            <a:off x="604064" y="5576216"/>
            <a:ext cx="2156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1200" dirty="0" err="1">
                <a:latin typeface="Poppins"/>
                <a:cs typeface="Poppins"/>
                <a:sym typeface="Poppins"/>
              </a:rPr>
              <a:t>anställda</a:t>
            </a:r>
            <a:r>
              <a:rPr lang="fi-FI" sz="1200" dirty="0">
                <a:latin typeface="Poppins"/>
                <a:cs typeface="Poppins"/>
                <a:sym typeface="Poppins"/>
              </a:rPr>
              <a:t> </a:t>
            </a:r>
            <a:r>
              <a:rPr lang="fi-FI" sz="1200" dirty="0" err="1">
                <a:latin typeface="Poppins"/>
                <a:cs typeface="Poppins"/>
                <a:sym typeface="Poppins"/>
              </a:rPr>
              <a:t>på</a:t>
            </a:r>
            <a:r>
              <a:rPr lang="fi-FI" sz="1200" dirty="0">
                <a:latin typeface="Poppins"/>
                <a:cs typeface="Poppins"/>
                <a:sym typeface="Poppins"/>
              </a:rPr>
              <a:t> </a:t>
            </a:r>
            <a:r>
              <a:rPr lang="fi-FI" sz="1200" dirty="0" err="1">
                <a:latin typeface="Poppins"/>
                <a:cs typeface="Poppins"/>
                <a:sym typeface="Poppins"/>
              </a:rPr>
              <a:t>högskolorna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95339-130D-1A42-A519-87261364B575}"/>
              </a:ext>
            </a:extLst>
          </p:cNvPr>
          <p:cNvSpPr/>
          <p:nvPr/>
        </p:nvSpPr>
        <p:spPr>
          <a:xfrm>
            <a:off x="472529" y="2025019"/>
            <a:ext cx="48731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300 000</a:t>
            </a:r>
            <a:r>
              <a:rPr kumimoji="0" lang="fi-FI" sz="8800" b="0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E1B98-3D60-C44F-B7E4-C7AFAA720CD7}"/>
              </a:ext>
            </a:extLst>
          </p:cNvPr>
          <p:cNvSpPr/>
          <p:nvPr/>
        </p:nvSpPr>
        <p:spPr>
          <a:xfrm>
            <a:off x="667212" y="3240721"/>
            <a:ext cx="24100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1200" dirty="0" err="1">
                <a:latin typeface="Poppins"/>
                <a:cs typeface="Poppins"/>
                <a:sym typeface="Poppins"/>
              </a:rPr>
              <a:t>högskolestuderande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4F370A-61A7-0943-A244-D362028C0AA1}"/>
              </a:ext>
            </a:extLst>
          </p:cNvPr>
          <p:cNvSpPr/>
          <p:nvPr/>
        </p:nvSpPr>
        <p:spPr>
          <a:xfrm>
            <a:off x="9252129" y="2025019"/>
            <a:ext cx="19145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10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FF75B6-7D72-6B4B-BD18-FD42647B37DD}"/>
              </a:ext>
            </a:extLst>
          </p:cNvPr>
          <p:cNvSpPr/>
          <p:nvPr/>
        </p:nvSpPr>
        <p:spPr>
          <a:xfrm>
            <a:off x="9377487" y="3256471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i-FI" sz="1200" dirty="0" err="1">
                <a:latin typeface="Poppins"/>
                <a:ea typeface="Poppins"/>
                <a:cs typeface="Poppins"/>
                <a:sym typeface="Poppins"/>
              </a:rPr>
              <a:t>år</a:t>
            </a: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773B6E-EB25-F140-B315-F9AD6B6C2C2E}"/>
              </a:ext>
            </a:extLst>
          </p:cNvPr>
          <p:cNvSpPr/>
          <p:nvPr/>
        </p:nvSpPr>
        <p:spPr>
          <a:xfrm>
            <a:off x="5025488" y="4360501"/>
            <a:ext cx="21876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320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B22635-0B41-2D4B-848D-4074F06755D2}"/>
              </a:ext>
            </a:extLst>
          </p:cNvPr>
          <p:cNvSpPr/>
          <p:nvPr/>
        </p:nvSpPr>
        <p:spPr>
          <a:xfrm>
            <a:off x="5156087" y="5576216"/>
            <a:ext cx="15680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i-FI" sz="1200" dirty="0" err="1">
                <a:latin typeface="Poppins"/>
                <a:ea typeface="Poppins"/>
                <a:cs typeface="Poppins"/>
                <a:sym typeface="Poppins"/>
              </a:rPr>
              <a:t>arbetar</a:t>
            </a:r>
            <a:r>
              <a:rPr lang="fi-FI" sz="1200" dirty="0">
                <a:latin typeface="Poppins"/>
                <a:ea typeface="Poppins"/>
                <a:cs typeface="Poppins"/>
                <a:sym typeface="Poppins"/>
              </a:rPr>
              <a:t> i </a:t>
            </a:r>
            <a:r>
              <a:rPr lang="fi-FI" sz="1200" dirty="0" err="1">
                <a:latin typeface="Poppins"/>
                <a:ea typeface="Poppins"/>
                <a:cs typeface="Poppins"/>
                <a:sym typeface="Poppins"/>
              </a:rPr>
              <a:t>projektet</a:t>
            </a: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7448C6-D25D-C54E-A672-B011F3D5E0EC}"/>
              </a:ext>
            </a:extLst>
          </p:cNvPr>
          <p:cNvSpPr/>
          <p:nvPr/>
        </p:nvSpPr>
        <p:spPr>
          <a:xfrm>
            <a:off x="7945681" y="4360501"/>
            <a:ext cx="46800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800" b="1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44 M€</a:t>
            </a:r>
            <a:r>
              <a:rPr kumimoji="0" lang="fi-FI" sz="8800" b="0" i="0" u="none" strike="noStrike" kern="0" cap="none" spc="-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lang="en-FI" sz="8800" b="0" i="0" u="none" strike="noStrike" kern="0" cap="none" spc="-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DE18DE-94AD-324C-BF5E-A721EBED45CF}"/>
              </a:ext>
            </a:extLst>
          </p:cNvPr>
          <p:cNvSpPr/>
          <p:nvPr/>
        </p:nvSpPr>
        <p:spPr>
          <a:xfrm>
            <a:off x="8078068" y="5576216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1200" dirty="0" err="1">
                <a:latin typeface="Poppins"/>
                <a:ea typeface="Poppins"/>
                <a:cs typeface="Poppins"/>
                <a:sym typeface="Poppins"/>
              </a:rPr>
              <a:t>budget</a:t>
            </a:r>
            <a:r>
              <a:rPr lang="fi-FI" sz="1200" dirty="0">
                <a:latin typeface="Poppins"/>
                <a:ea typeface="Poppins"/>
                <a:cs typeface="Poppins"/>
                <a:sym typeface="Poppins"/>
              </a:rPr>
              <a:t> för </a:t>
            </a:r>
            <a:r>
              <a:rPr lang="fi-FI" sz="1200" dirty="0" err="1">
                <a:latin typeface="Poppins"/>
                <a:ea typeface="Poppins"/>
                <a:cs typeface="Poppins"/>
                <a:sym typeface="Poppins"/>
              </a:rPr>
              <a:t>projektet</a:t>
            </a: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</a:b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fi-FI" sz="1200" dirty="0">
                <a:latin typeface="Poppins"/>
                <a:ea typeface="Poppins"/>
                <a:cs typeface="Poppins"/>
                <a:sym typeface="Poppins"/>
              </a:rPr>
              <a:t>02</a:t>
            </a: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/2022)</a:t>
            </a:r>
            <a:endParaRPr kumimoji="0" lang="en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38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C7F0BCD-6649-A749-BC60-6658D8C1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0" t="2718" r="24250"/>
          <a:stretch/>
        </p:blipFill>
        <p:spPr>
          <a:xfrm>
            <a:off x="4453952" y="0"/>
            <a:ext cx="7738048" cy="7055056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816470" y="637483"/>
            <a:ext cx="6858002" cy="5583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67FD3-3349-EA42-BF3F-EF6E0F632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149660"/>
            <a:ext cx="6289802" cy="2558679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fi-FI" sz="4800" dirty="0" err="1">
                <a:solidFill>
                  <a:schemeClr val="tx1"/>
                </a:solidFill>
              </a:rPr>
              <a:t>Projektet</a:t>
            </a:r>
            <a:r>
              <a:rPr lang="fi-FI" sz="4800" dirty="0">
                <a:solidFill>
                  <a:schemeClr val="tx1"/>
                </a:solidFill>
              </a:rPr>
              <a:t> </a:t>
            </a:r>
            <a:r>
              <a:rPr lang="fi-FI" sz="4800" dirty="0" err="1">
                <a:solidFill>
                  <a:schemeClr val="tx1"/>
                </a:solidFill>
              </a:rPr>
              <a:t>lever</a:t>
            </a:r>
            <a:r>
              <a:rPr lang="fi-FI" sz="4800" dirty="0">
                <a:solidFill>
                  <a:schemeClr val="tx1"/>
                </a:solidFill>
              </a:rPr>
              <a:t> </a:t>
            </a:r>
            <a:r>
              <a:rPr lang="fi-FI" sz="4800" dirty="0" err="1">
                <a:solidFill>
                  <a:schemeClr val="tx1"/>
                </a:solidFill>
              </a:rPr>
              <a:t>på</a:t>
            </a:r>
            <a:r>
              <a:rPr lang="fi-FI" sz="4800" dirty="0">
                <a:solidFill>
                  <a:schemeClr val="tx1"/>
                </a:solidFill>
              </a:rPr>
              <a:t> ett </a:t>
            </a:r>
            <a:r>
              <a:rPr lang="fi-FI" sz="4800" dirty="0" err="1">
                <a:solidFill>
                  <a:schemeClr val="tx1"/>
                </a:solidFill>
              </a:rPr>
              <a:t>jämlikt</a:t>
            </a:r>
            <a:r>
              <a:rPr lang="fi-FI" sz="4800" dirty="0">
                <a:solidFill>
                  <a:schemeClr val="tx1"/>
                </a:solidFill>
              </a:rPr>
              <a:t> och </a:t>
            </a:r>
            <a:r>
              <a:rPr lang="fi-FI" sz="4800" dirty="0" err="1">
                <a:solidFill>
                  <a:schemeClr val="tx1"/>
                </a:solidFill>
              </a:rPr>
              <a:t>öppet</a:t>
            </a:r>
            <a:r>
              <a:rPr lang="fi-FI" sz="4800" dirty="0">
                <a:solidFill>
                  <a:schemeClr val="tx1"/>
                </a:solidFill>
              </a:rPr>
              <a:t> </a:t>
            </a:r>
            <a:r>
              <a:rPr lang="fi-FI" sz="4800" dirty="0" err="1">
                <a:solidFill>
                  <a:schemeClr val="tx1"/>
                </a:solidFill>
              </a:rPr>
              <a:t>besluts-fattande</a:t>
            </a:r>
            <a:endParaRPr lang="en-FI" sz="4800" dirty="0">
              <a:solidFill>
                <a:schemeClr val="tx1"/>
              </a:solidFill>
            </a:endParaRP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D50C13E-6677-4747-98C6-BD6D971D308F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64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8347258" y="3549645"/>
            <a:ext cx="3393688" cy="261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sv-SE" sz="1600" b="1" dirty="0"/>
              <a:t>Projektbyrån</a:t>
            </a:r>
            <a:br>
              <a:rPr lang="sv-SE" sz="1600" dirty="0"/>
            </a:br>
            <a:r>
              <a:rPr lang="sv-SE" sz="1600" dirty="0"/>
              <a:t>praktisk genomförare</a:t>
            </a:r>
          </a:p>
          <a:p>
            <a:pPr marL="0" lvl="0" indent="0">
              <a:lnSpc>
                <a:spcPct val="100000"/>
              </a:lnSpc>
              <a:buNone/>
            </a:pPr>
            <a:endParaRPr lang="sv-SE" sz="1600" dirty="0"/>
          </a:p>
          <a:p>
            <a:pPr marL="179387" lvl="0" indent="-166687">
              <a:lnSpc>
                <a:spcPct val="100000"/>
              </a:lnSpc>
              <a:buSzPts val="1600"/>
            </a:pPr>
            <a:r>
              <a:rPr lang="sv-SE" sz="1600" dirty="0"/>
              <a:t>Planerar och genomför praktiska åtgärder i projektet</a:t>
            </a:r>
          </a:p>
          <a:p>
            <a:pPr marL="179387" lvl="0" indent="-166687">
              <a:lnSpc>
                <a:spcPct val="100000"/>
              </a:lnSpc>
              <a:buSzPts val="1600"/>
            </a:pPr>
            <a:r>
              <a:rPr lang="sv-SE" sz="1600" dirty="0"/>
              <a:t>Projektledaren är Hanna Nordlund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31CBA-91A8-E544-B267-A12D4FC5E78A}"/>
              </a:ext>
            </a:extLst>
          </p:cNvPr>
          <p:cNvCxnSpPr>
            <a:cxnSpLocks/>
          </p:cNvCxnSpPr>
          <p:nvPr/>
        </p:nvCxnSpPr>
        <p:spPr>
          <a:xfrm flipH="1">
            <a:off x="3937111" y="2159112"/>
            <a:ext cx="4009383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764054-A383-0E4C-AB33-5E2593967E6C}"/>
              </a:ext>
            </a:extLst>
          </p:cNvPr>
          <p:cNvCxnSpPr>
            <a:cxnSpLocks/>
          </p:cNvCxnSpPr>
          <p:nvPr/>
        </p:nvCxnSpPr>
        <p:spPr>
          <a:xfrm>
            <a:off x="451054" y="2740093"/>
            <a:ext cx="0" cy="320087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E796C8-D4F4-0440-B29D-3AB7796D41D4}"/>
              </a:ext>
            </a:extLst>
          </p:cNvPr>
          <p:cNvCxnSpPr>
            <a:cxnSpLocks/>
          </p:cNvCxnSpPr>
          <p:nvPr/>
        </p:nvCxnSpPr>
        <p:spPr>
          <a:xfrm flipV="1">
            <a:off x="5951711" y="1538531"/>
            <a:ext cx="0" cy="618694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F58352-EC3B-5E4C-9F3D-14C3755329AB}"/>
              </a:ext>
            </a:extLst>
          </p:cNvPr>
          <p:cNvSpPr txBox="1"/>
          <p:nvPr/>
        </p:nvSpPr>
        <p:spPr>
          <a:xfrm>
            <a:off x="3937111" y="878472"/>
            <a:ext cx="402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8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Ett </a:t>
            </a:r>
            <a:r>
              <a:rPr lang="fi-FI" sz="18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gemensamt</a:t>
            </a:r>
            <a:r>
              <a:rPr lang="fi-FI" sz="18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i-FI" sz="18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projekt</a:t>
            </a:r>
            <a:r>
              <a:rPr lang="fi-FI" sz="18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för alla </a:t>
            </a:r>
            <a:r>
              <a:rPr lang="fi-FI" sz="18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finländska</a:t>
            </a:r>
            <a:r>
              <a:rPr lang="fi-FI" sz="18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i-FI" sz="18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högskolor</a:t>
            </a:r>
            <a:endParaRPr lang="en-FI" sz="1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F7FDF-9B10-EC4D-906C-751CDB376967}"/>
              </a:ext>
            </a:extLst>
          </p:cNvPr>
          <p:cNvSpPr txBox="1"/>
          <p:nvPr/>
        </p:nvSpPr>
        <p:spPr>
          <a:xfrm>
            <a:off x="4440840" y="2437476"/>
            <a:ext cx="2946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</a:pPr>
            <a:r>
              <a:rPr lang="fi-FI" sz="1600" b="1" dirty="0" err="1">
                <a:latin typeface="Poppins"/>
                <a:cs typeface="Poppins"/>
                <a:sym typeface="Poppins"/>
              </a:rPr>
              <a:t>Generalmötet</a:t>
            </a:r>
            <a:br>
              <a:rPr lang="fi-FI" sz="1600" dirty="0">
                <a:latin typeface="Poppins"/>
                <a:cs typeface="Poppins"/>
                <a:sym typeface="Poppins"/>
              </a:rPr>
            </a:br>
            <a:r>
              <a:rPr lang="fi-FI" sz="1600" dirty="0" err="1">
                <a:latin typeface="Poppins"/>
                <a:cs typeface="Poppins"/>
                <a:sym typeface="Poppins"/>
              </a:rPr>
              <a:t>högsta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beslutsfattare</a:t>
            </a:r>
            <a:r>
              <a:rPr lang="fi-FI" sz="1600" dirty="0">
                <a:latin typeface="Poppins"/>
                <a:cs typeface="Poppins"/>
                <a:sym typeface="Poppins"/>
              </a:rPr>
              <a:t>/</a:t>
            </a:r>
          </a:p>
          <a:p>
            <a:pPr lvl="0">
              <a:buSzPts val="1800"/>
            </a:pPr>
            <a:r>
              <a:rPr lang="fi-FI" sz="1600" dirty="0" err="1">
                <a:latin typeface="Poppins"/>
                <a:cs typeface="Poppins"/>
                <a:sym typeface="Poppins"/>
              </a:rPr>
              <a:t>beslutsfattande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organ</a:t>
            </a:r>
            <a:endParaRPr lang="fi-FI" sz="1600" dirty="0">
              <a:latin typeface="Poppins"/>
              <a:cs typeface="Poppins"/>
              <a:sym typeface="Poppins"/>
            </a:endParaRPr>
          </a:p>
          <a:p>
            <a:pPr lvl="0">
              <a:buSzPts val="1800"/>
            </a:pPr>
            <a:endParaRPr lang="fi-FI" sz="1600" dirty="0">
              <a:latin typeface="Poppins"/>
              <a:cs typeface="Poppins"/>
              <a:sym typeface="Poppins"/>
            </a:endParaRPr>
          </a:p>
          <a:p>
            <a:pPr marL="179387" lvl="0" indent="-166687">
              <a:buSzPts val="1600"/>
              <a:buFont typeface="Arial"/>
              <a:buChar char="•"/>
            </a:pPr>
            <a:r>
              <a:rPr lang="fi-FI" sz="1600" dirty="0" err="1">
                <a:latin typeface="Poppins"/>
                <a:cs typeface="Poppins"/>
                <a:sym typeface="Poppins"/>
              </a:rPr>
              <a:t>Godkänner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handlingsplanen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och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budgeten</a:t>
            </a:r>
            <a:endParaRPr lang="fi-FI" sz="1600" dirty="0">
              <a:latin typeface="Poppins"/>
              <a:cs typeface="Poppins"/>
              <a:sym typeface="Poppins"/>
            </a:endParaRPr>
          </a:p>
          <a:p>
            <a:pPr marL="179387" lvl="0" indent="-166687">
              <a:buSzPts val="1600"/>
              <a:buFont typeface="Arial"/>
              <a:buChar char="•"/>
            </a:pPr>
            <a:r>
              <a:rPr lang="fi-FI" sz="1600" dirty="0" err="1">
                <a:latin typeface="Poppins"/>
                <a:cs typeface="Poppins"/>
                <a:sym typeface="Poppins"/>
              </a:rPr>
              <a:t>Består</a:t>
            </a:r>
            <a:r>
              <a:rPr lang="fi-FI" sz="1600" dirty="0">
                <a:latin typeface="Poppins"/>
                <a:cs typeface="Poppins"/>
                <a:sym typeface="Poppins"/>
              </a:rPr>
              <a:t> av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högskole-representanter</a:t>
            </a:r>
            <a:endParaRPr lang="en-FI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FE9E7-9C8A-B143-8D67-B077AB18847B}"/>
              </a:ext>
            </a:extLst>
          </p:cNvPr>
          <p:cNvSpPr txBox="1"/>
          <p:nvPr/>
        </p:nvSpPr>
        <p:spPr>
          <a:xfrm>
            <a:off x="859138" y="3078647"/>
            <a:ext cx="2946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</a:pPr>
            <a:r>
              <a:rPr lang="fi-FI" sz="1600" b="1" dirty="0" err="1">
                <a:latin typeface="Poppins"/>
                <a:cs typeface="Poppins"/>
                <a:sym typeface="Poppins"/>
              </a:rPr>
              <a:t>Styrgruppen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br>
              <a:rPr lang="fi-FI" sz="1600" dirty="0">
                <a:latin typeface="Poppins"/>
                <a:cs typeface="Poppins"/>
                <a:sym typeface="Poppins"/>
              </a:rPr>
            </a:br>
            <a:r>
              <a:rPr lang="fi-FI" sz="1600" dirty="0" err="1">
                <a:latin typeface="Poppins"/>
                <a:cs typeface="Poppins"/>
                <a:sym typeface="Poppins"/>
              </a:rPr>
              <a:t>operativ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styrning</a:t>
            </a:r>
            <a:endParaRPr lang="fi-FI" sz="1600" dirty="0">
              <a:latin typeface="Poppins"/>
              <a:cs typeface="Poppins"/>
              <a:sym typeface="Poppins"/>
            </a:endParaRPr>
          </a:p>
          <a:p>
            <a:pPr lvl="0">
              <a:buSzPts val="1800"/>
            </a:pPr>
            <a:endParaRPr lang="fi-FI" sz="1600" dirty="0">
              <a:latin typeface="Poppins"/>
              <a:cs typeface="Poppins"/>
              <a:sym typeface="Poppins"/>
            </a:endParaRPr>
          </a:p>
          <a:p>
            <a:pPr marL="179387" lvl="0" indent="-166687">
              <a:buSzPts val="1600"/>
              <a:buFont typeface="Arial"/>
              <a:buChar char="•"/>
            </a:pPr>
            <a:r>
              <a:rPr lang="fi-FI" sz="1600" dirty="0" err="1">
                <a:latin typeface="Poppins"/>
                <a:cs typeface="Poppins"/>
                <a:sym typeface="Poppins"/>
              </a:rPr>
              <a:t>Strategisk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projektledning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och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säkerställning</a:t>
            </a:r>
            <a:r>
              <a:rPr lang="fi-FI" sz="1600" dirty="0">
                <a:latin typeface="Poppins"/>
                <a:cs typeface="Poppins"/>
                <a:sym typeface="Poppins"/>
              </a:rPr>
              <a:t> av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samarbetet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mellan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intressenter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</a:p>
          <a:p>
            <a:pPr marL="179387" lvl="0" indent="-166687">
              <a:buSzPts val="1600"/>
              <a:buFont typeface="Arial"/>
              <a:buChar char="•"/>
            </a:pPr>
            <a:r>
              <a:rPr lang="fi-FI" sz="1600" dirty="0" err="1">
                <a:latin typeface="Poppins"/>
                <a:cs typeface="Poppins"/>
                <a:sym typeface="Poppins"/>
              </a:rPr>
              <a:t>Ledaren</a:t>
            </a:r>
            <a:r>
              <a:rPr lang="fi-FI" sz="1600" dirty="0">
                <a:latin typeface="Poppins"/>
                <a:cs typeface="Poppins"/>
                <a:sym typeface="Poppins"/>
              </a:rPr>
              <a:t> 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är</a:t>
            </a:r>
            <a:r>
              <a:rPr lang="fi-FI" sz="1600" dirty="0">
                <a:latin typeface="Poppins"/>
                <a:cs typeface="Poppins"/>
                <a:sym typeface="Poppins"/>
              </a:rPr>
              <a:t> Ilkka Niemelä (Aalto-</a:t>
            </a:r>
            <a:r>
              <a:rPr lang="fi-FI" sz="1600" dirty="0" err="1">
                <a:latin typeface="Poppins"/>
                <a:cs typeface="Poppins"/>
                <a:sym typeface="Poppins"/>
              </a:rPr>
              <a:t>universitetet</a:t>
            </a:r>
            <a:r>
              <a:rPr lang="fi-FI" sz="1600" dirty="0">
                <a:latin typeface="Poppins"/>
                <a:cs typeface="Poppins"/>
                <a:sym typeface="Poppins"/>
              </a:rPr>
              <a:t>)</a:t>
            </a:r>
          </a:p>
          <a:p>
            <a:endParaRPr lang="en-FI" sz="1600" dirty="0"/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B7B77F56-F8B3-BD4A-B3B5-CA1A87B090DD}"/>
              </a:ext>
            </a:extLst>
          </p:cNvPr>
          <p:cNvCxnSpPr>
            <a:cxnSpLocks/>
          </p:cNvCxnSpPr>
          <p:nvPr/>
        </p:nvCxnSpPr>
        <p:spPr>
          <a:xfrm>
            <a:off x="11955877" y="3218264"/>
            <a:ext cx="0" cy="2693128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4D837479-A8E0-CF4B-B1A5-5547E7FC2F81}"/>
              </a:ext>
            </a:extLst>
          </p:cNvPr>
          <p:cNvCxnSpPr>
            <a:cxnSpLocks/>
          </p:cNvCxnSpPr>
          <p:nvPr/>
        </p:nvCxnSpPr>
        <p:spPr>
          <a:xfrm flipH="1">
            <a:off x="-3726920" y="2429285"/>
            <a:ext cx="3185" cy="2526409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CA1A87E0-BEF6-E245-B2D0-B414A42BACFB}"/>
              </a:ext>
            </a:extLst>
          </p:cNvPr>
          <p:cNvCxnSpPr>
            <a:cxnSpLocks/>
          </p:cNvCxnSpPr>
          <p:nvPr/>
        </p:nvCxnSpPr>
        <p:spPr>
          <a:xfrm>
            <a:off x="7946494" y="2177773"/>
            <a:ext cx="19598" cy="376319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50AF270B-A480-644F-A8BC-1491CC105EB2}"/>
              </a:ext>
            </a:extLst>
          </p:cNvPr>
          <p:cNvCxnSpPr>
            <a:cxnSpLocks/>
          </p:cNvCxnSpPr>
          <p:nvPr/>
        </p:nvCxnSpPr>
        <p:spPr>
          <a:xfrm flipH="1">
            <a:off x="-7560118" y="2437476"/>
            <a:ext cx="3185" cy="2526409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">
            <a:extLst>
              <a:ext uri="{FF2B5EF4-FFF2-40B4-BE49-F238E27FC236}">
                <a16:creationId xmlns:a16="http://schemas.microsoft.com/office/drawing/2014/main" id="{01124673-D323-B241-B331-783737C5A91A}"/>
              </a:ext>
            </a:extLst>
          </p:cNvPr>
          <p:cNvCxnSpPr>
            <a:cxnSpLocks/>
          </p:cNvCxnSpPr>
          <p:nvPr/>
        </p:nvCxnSpPr>
        <p:spPr>
          <a:xfrm>
            <a:off x="3956708" y="2177773"/>
            <a:ext cx="0" cy="376319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CA5E75-8636-9142-A923-DDF4E965752B}"/>
              </a:ext>
            </a:extLst>
          </p:cNvPr>
          <p:cNvCxnSpPr>
            <a:cxnSpLocks/>
          </p:cNvCxnSpPr>
          <p:nvPr/>
        </p:nvCxnSpPr>
        <p:spPr>
          <a:xfrm flipH="1">
            <a:off x="447869" y="2743943"/>
            <a:ext cx="3489242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76EA-2C6A-E948-99EF-1B9293A3AF32}"/>
              </a:ext>
            </a:extLst>
          </p:cNvPr>
          <p:cNvCxnSpPr>
            <a:cxnSpLocks/>
          </p:cNvCxnSpPr>
          <p:nvPr/>
        </p:nvCxnSpPr>
        <p:spPr>
          <a:xfrm flipH="1">
            <a:off x="7946494" y="3229976"/>
            <a:ext cx="4009383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90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1038775" y="1153403"/>
            <a:ext cx="7718601" cy="423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SzPts val="3000"/>
            </a:pP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Att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ta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hand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om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det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bästa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lärandet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i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världen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är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en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garanti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för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Finlands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konkurrenskraft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 i </a:t>
            </a:r>
            <a:r>
              <a:rPr lang="fi-FI" sz="4400" b="0" dirty="0" err="1">
                <a:latin typeface="Poppins Medium" pitchFamily="2" charset="77"/>
                <a:cs typeface="Poppins Medium" pitchFamily="2" charset="77"/>
              </a:rPr>
              <a:t>framtiden</a:t>
            </a:r>
            <a:r>
              <a:rPr lang="fi-FI" sz="4400" b="0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4338F-788C-5248-9D75-CA771246CEE6}"/>
              </a:ext>
            </a:extLst>
          </p:cNvPr>
          <p:cNvSpPr txBox="1"/>
          <p:nvPr/>
        </p:nvSpPr>
        <p:spPr>
          <a:xfrm>
            <a:off x="374352" y="1153403"/>
            <a:ext cx="75533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5000" dirty="0">
                <a:latin typeface="Poppins ExtraLight" pitchFamily="2" charset="77"/>
                <a:cs typeface="Poppins ExtraLight" pitchFamily="2" charset="77"/>
              </a:rPr>
              <a:t>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ininen&#10;&#10;Kuvaus luotu automaattisesti">
            <a:extLst>
              <a:ext uri="{FF2B5EF4-FFF2-40B4-BE49-F238E27FC236}">
                <a16:creationId xmlns:a16="http://schemas.microsoft.com/office/drawing/2014/main" id="{821C0A72-1D06-9F44-8B1F-23BF434E9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5" r="19052" b="32917"/>
          <a:stretch/>
        </p:blipFill>
        <p:spPr>
          <a:xfrm>
            <a:off x="5143499" y="0"/>
            <a:ext cx="7048501" cy="6857999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9203D7B6-0243-B949-A62F-8C3C58D2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0"/>
          <a:stretch/>
        </p:blipFill>
        <p:spPr>
          <a:xfrm rot="5400000">
            <a:off x="3816470" y="637479"/>
            <a:ext cx="6858002" cy="55830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7F68A1-B180-5544-96AB-19F003869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428990"/>
            <a:ext cx="4251325" cy="2000020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fi-FI" sz="3200" dirty="0" err="1">
                <a:solidFill>
                  <a:schemeClr val="tx1"/>
                </a:solidFill>
              </a:rPr>
              <a:t>Scenario</a:t>
            </a:r>
            <a:br>
              <a:rPr lang="fi-FI" sz="3200" dirty="0">
                <a:solidFill>
                  <a:schemeClr val="tx1"/>
                </a:solidFill>
              </a:rPr>
            </a:br>
            <a:br>
              <a:rPr lang="fi-FI" sz="3200" dirty="0">
                <a:solidFill>
                  <a:schemeClr val="tx1"/>
                </a:solidFill>
              </a:rPr>
            </a:br>
            <a:r>
              <a:rPr lang="fi-FI" sz="1600" b="0" dirty="0">
                <a:solidFill>
                  <a:schemeClr val="tx1"/>
                </a:solidFill>
              </a:rPr>
              <a:t>I Finland </a:t>
            </a:r>
            <a:r>
              <a:rPr lang="fi-FI" sz="1600" b="0" dirty="0" err="1">
                <a:solidFill>
                  <a:schemeClr val="tx1"/>
                </a:solidFill>
              </a:rPr>
              <a:t>finns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det</a:t>
            </a:r>
            <a:r>
              <a:rPr lang="fi-FI" sz="1600" b="0" dirty="0">
                <a:solidFill>
                  <a:schemeClr val="tx1"/>
                </a:solidFill>
              </a:rPr>
              <a:t> ett </a:t>
            </a:r>
            <a:r>
              <a:rPr lang="fi-FI" sz="1600" b="0" dirty="0" err="1">
                <a:solidFill>
                  <a:schemeClr val="tx1"/>
                </a:solidFill>
              </a:rPr>
              <a:t>internationellt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uppskattat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öppet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ekosystem</a:t>
            </a:r>
            <a:r>
              <a:rPr lang="fi-FI" sz="1600" b="0" dirty="0">
                <a:solidFill>
                  <a:schemeClr val="tx1"/>
                </a:solidFill>
              </a:rPr>
              <a:t> för </a:t>
            </a:r>
            <a:r>
              <a:rPr lang="fi-FI" sz="1600" b="0" dirty="0" err="1">
                <a:solidFill>
                  <a:schemeClr val="tx1"/>
                </a:solidFill>
              </a:rPr>
              <a:t>lärande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som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är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till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stor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nytta</a:t>
            </a:r>
            <a:r>
              <a:rPr lang="fi-FI" sz="1600" b="0" dirty="0">
                <a:solidFill>
                  <a:schemeClr val="tx1"/>
                </a:solidFill>
              </a:rPr>
              <a:t> för hela </a:t>
            </a:r>
            <a:r>
              <a:rPr lang="fi-FI" sz="1600" b="0" dirty="0" err="1">
                <a:solidFill>
                  <a:schemeClr val="tx1"/>
                </a:solidFill>
              </a:rPr>
              <a:t>samhället</a:t>
            </a:r>
            <a:r>
              <a:rPr lang="fi-FI" sz="1600" b="0" dirty="0">
                <a:solidFill>
                  <a:schemeClr val="tx1"/>
                </a:solidFill>
              </a:rPr>
              <a:t>. </a:t>
            </a:r>
            <a:endParaRPr lang="en-FI" sz="1600" b="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8" name="Google Shape;16;p1">
            <a:extLst>
              <a:ext uri="{FF2B5EF4-FFF2-40B4-BE49-F238E27FC236}">
                <a16:creationId xmlns:a16="http://schemas.microsoft.com/office/drawing/2014/main" id="{07E8D299-B292-BB42-9B33-440CB099B10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5" y="233888"/>
            <a:ext cx="2044327" cy="78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286208"/>
      </p:ext>
    </p:extLst>
  </p:cSld>
  <p:clrMapOvr>
    <a:masterClrMapping/>
  </p:clrMapOvr>
</p:sld>
</file>

<file path=ppt/theme/theme1.xml><?xml version="1.0" encoding="utf-8"?>
<a:theme xmlns:a="http://schemas.openxmlformats.org/drawingml/2006/main" name="Digivisio_Poppins">
  <a:themeElements>
    <a:clrScheme name="Digivisio">
      <a:dk1>
        <a:srgbClr val="000000"/>
      </a:dk1>
      <a:lt1>
        <a:srgbClr val="FFFFFF"/>
      </a:lt1>
      <a:dk2>
        <a:srgbClr val="DADADA"/>
      </a:dk2>
      <a:lt2>
        <a:srgbClr val="EDEDED"/>
      </a:lt2>
      <a:accent1>
        <a:srgbClr val="000000"/>
      </a:accent1>
      <a:accent2>
        <a:srgbClr val="FFFF87"/>
      </a:accent2>
      <a:accent3>
        <a:srgbClr val="FFFFC3"/>
      </a:accent3>
      <a:accent4>
        <a:srgbClr val="FFFFE1"/>
      </a:accent4>
      <a:accent5>
        <a:srgbClr val="DCCEAC"/>
      </a:accent5>
      <a:accent6>
        <a:srgbClr val="EDE7D5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givisio">
    <a:dk1>
      <a:srgbClr val="000000"/>
    </a:dk1>
    <a:lt1>
      <a:srgbClr val="FFFFFF"/>
    </a:lt1>
    <a:dk2>
      <a:srgbClr val="DADADA"/>
    </a:dk2>
    <a:lt2>
      <a:srgbClr val="EDEDED"/>
    </a:lt2>
    <a:accent1>
      <a:srgbClr val="000000"/>
    </a:accent1>
    <a:accent2>
      <a:srgbClr val="FFFF87"/>
    </a:accent2>
    <a:accent3>
      <a:srgbClr val="FFFFC3"/>
    </a:accent3>
    <a:accent4>
      <a:srgbClr val="FFFFE1"/>
    </a:accent4>
    <a:accent5>
      <a:srgbClr val="DCCEAC"/>
    </a:accent5>
    <a:accent6>
      <a:srgbClr val="EDE7D5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8053DA136119A46B0F927043302344D" ma:contentTypeVersion="1" ma:contentTypeDescription="Luo uusi asiakirja." ma:contentTypeScope="" ma:versionID="7ee97e2ed48c8094e290fb99d6bfde1f">
  <xsd:schema xmlns:xsd="http://www.w3.org/2001/XMLSchema" xmlns:xs="http://www.w3.org/2001/XMLSchema" xmlns:p="http://schemas.microsoft.com/office/2006/metadata/properties" xmlns:ns2="f73a1c2e-a564-4d03-80e7-61673e06a8b6" targetNamespace="http://schemas.microsoft.com/office/2006/metadata/properties" ma:root="true" ma:fieldsID="83d96e5af214902eadcac7e6918f6c06" ns2:_="">
    <xsd:import namespace="f73a1c2e-a564-4d03-80e7-61673e06a8b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a1c2e-a564-4d03-80e7-61673e06a8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82F546-C9A8-4907-8078-51EB972F50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690914-7749-496D-AC57-BA6E630A71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a1c2e-a564-4d03-80e7-61673e06a8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EB0C0C-DDAB-4C3D-8FF5-1E5F6F9E1086}">
  <ds:schemaRefs>
    <ds:schemaRef ds:uri="f73a1c2e-a564-4d03-80e7-61673e06a8b6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822</Words>
  <Application>Microsoft Office PowerPoint</Application>
  <PresentationFormat>Widescreen</PresentationFormat>
  <Paragraphs>133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Poppins ExtraLight</vt:lpstr>
      <vt:lpstr>Poppins Medium</vt:lpstr>
      <vt:lpstr>Arial</vt:lpstr>
      <vt:lpstr>Poppins</vt:lpstr>
      <vt:lpstr>Digivisio_Poppins</vt:lpstr>
      <vt:lpstr>PowerPoint Presentation</vt:lpstr>
      <vt:lpstr>PowerPoint Presentation</vt:lpstr>
      <vt:lpstr>Digivisio är ett för alla finländska högskolor gemensamt projekt, vars mål är att skapa en framtid för lärande som gynnar både högskolor, de lärande och vårt samhälle.  </vt:lpstr>
      <vt:lpstr>PowerPoint Presentation</vt:lpstr>
      <vt:lpstr>PowerPoint Presentation</vt:lpstr>
      <vt:lpstr>Projektet lever på ett jämlikt och öppet besluts-fattande</vt:lpstr>
      <vt:lpstr>PowerPoint Presentation</vt:lpstr>
      <vt:lpstr>Att ta hand om det bästa lärandet i världen är en garanti för Finlands konkurrenskraft i framtiden.</vt:lpstr>
      <vt:lpstr>Scenario  I Finland finns det ett internationellt uppskattat öppet ekosystem för lärande som är till stor nytta för hela samhället. </vt:lpstr>
      <vt:lpstr>Kunskapens värld 2030</vt:lpstr>
      <vt:lpstr>Den lärandes värld 2030</vt:lpstr>
      <vt:lpstr>Lärandets värld 2030</vt:lpstr>
      <vt:lpstr>PowerPoint Presentation</vt:lpstr>
      <vt:lpstr>PowerPoint Presentation</vt:lpstr>
      <vt:lpstr>År 2022 – ett steg i taget</vt:lpstr>
      <vt:lpstr>Vi måste själva skapa framtiden. </vt:lpstr>
      <vt:lpstr>Tack!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Sari Hanska (TAMK)</dc:creator>
  <cp:lastModifiedBy>Siiri Nousiainen</cp:lastModifiedBy>
  <cp:revision>135</cp:revision>
  <dcterms:modified xsi:type="dcterms:W3CDTF">2022-05-16T10:47:23Z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0x01010088053DA136119A46B0F927043302344D</vt:lpwstr>
  </property>
</Properties>
</file>