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9"/>
  </p:notesMasterIdLst>
  <p:sldIdLst>
    <p:sldId id="265" r:id="rId2"/>
    <p:sldId id="2142532192" r:id="rId3"/>
    <p:sldId id="2142532168" r:id="rId4"/>
    <p:sldId id="2142532174" r:id="rId5"/>
    <p:sldId id="2142532169" r:id="rId6"/>
    <p:sldId id="2142532183" r:id="rId7"/>
    <p:sldId id="2142532190" r:id="rId8"/>
    <p:sldId id="2142532177" r:id="rId9"/>
    <p:sldId id="2142532181" r:id="rId10"/>
    <p:sldId id="2142532204" r:id="rId11"/>
    <p:sldId id="2142532205" r:id="rId12"/>
    <p:sldId id="2142532206" r:id="rId13"/>
    <p:sldId id="2142532207" r:id="rId14"/>
    <p:sldId id="2142532198" r:id="rId15"/>
    <p:sldId id="2142532208" r:id="rId16"/>
    <p:sldId id="2142532209" r:id="rId17"/>
    <p:sldId id="2142532210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8F1"/>
    <a:srgbClr val="FFFF87"/>
    <a:srgbClr val="DCC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Normaali tyyl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Vaalea tyyli 2 - Korost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79162" autoAdjust="0"/>
  </p:normalViewPr>
  <p:slideViewPr>
    <p:cSldViewPr snapToGrid="0" showGuides="1">
      <p:cViewPr varScale="1">
        <p:scale>
          <a:sx n="58" d="100"/>
          <a:sy n="58" d="100"/>
        </p:scale>
        <p:origin x="128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7D2F6BC-C3AC-471B-A838-B70FD4272352}" type="datetimeFigureOut">
              <a:rPr lang="fi-FI" smtClean="0"/>
              <a:pPr/>
              <a:t>8.9.2023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392AD96A-2756-48D5-983B-63C214F57679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2740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1395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9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619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88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346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160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824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73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BD6A8C6-2A3F-4752-B7FD-BA7D7A5F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796B18-DB56-664B-9FDB-142F804CB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DFB8855-143F-78F3-B7E4-6D5F2155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E09819E-82F4-2D7E-442A-B8410E40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D49D801-4A20-C4D2-74B3-577B803F2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819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1D60522E-48EC-421F-A62D-7DE5CBC9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88" y="1092034"/>
            <a:ext cx="10863737" cy="821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D0B22-7AB3-BB4D-BFE9-C9A79521E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83AD615-E020-CDE3-71B8-691FBDCDD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1609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D9792DB-EDE5-BE81-AD86-BF54B140E7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47785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0808BE7B-3CAD-F88D-029B-0991615C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919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D8F39BB-0AD1-42C5-B6BA-C0B9955B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9770A5A-70C4-E648-8499-57152B8B9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22543A0-F834-4D4F-8396-80AB5E665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kuva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A69A7FE-5EDB-9C4E-8E7D-C5ACF882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91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1257302"/>
            <a:ext cx="9414640" cy="153050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6" y="2904431"/>
            <a:ext cx="9414640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598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kuvataus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9158F-E932-DAD9-5976-90914230B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826DD-B300-46C9-66FA-610B64C4B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ACD9A-84C8-A88A-B9AE-1D99C4CD7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83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6" y="1092034"/>
            <a:ext cx="10859679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074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D9A52-1E67-093F-176E-1BD9CE148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BFFD0-969A-CBEC-2CE8-A15CE11E0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9F476-36D5-7CC0-89DA-755E87E4F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66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1082607"/>
            <a:ext cx="10897384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3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209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238DE-946A-A63E-0D07-A00236493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088F1-9849-BE45-E3B6-F29BA11E8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11C11D4-BCB7-4CC9-8568-4972EF20C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18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1092035"/>
            <a:ext cx="10906812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2752108"/>
            <a:ext cx="5288437" cy="3264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3241" y="2752108"/>
            <a:ext cx="5310263" cy="3264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6D8315-0283-425D-9772-5AA0DFA600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7266" y="2089167"/>
            <a:ext cx="5288437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525996DB-E498-4F3C-9032-41EECC8E3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669" y="2089167"/>
            <a:ext cx="5324854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43053-B4E0-A560-F44B-D91EA7FF5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D1ED859-DC71-C551-0D38-1757A3D7C8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C29C826-B6C9-48A3-47A1-52ACFA115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739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1186303"/>
            <a:ext cx="5179275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9" y="2111605"/>
            <a:ext cx="5179275" cy="4065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371" y="6483096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07DFEE7-4E25-086C-05EF-EADF291F8799}"/>
              </a:ext>
            </a:extLst>
          </p:cNvPr>
          <p:cNvSpPr txBox="1">
            <a:spLocks/>
          </p:cNvSpPr>
          <p:nvPr userDrawn="1"/>
        </p:nvSpPr>
        <p:spPr>
          <a:xfrm>
            <a:off x="1132936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CD26548-A701-4132-A0A2-A9B09A70FF4B}" type="slidenum">
              <a:rPr lang="fi-FI" smtClean="0"/>
              <a:pPr algn="r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9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7970-2609-C843-8E44-AFDB32E38BC7}" type="datetime1">
              <a:rPr lang="fi-FI" smtClean="0"/>
              <a:t>8.9.2023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371" y="6483096"/>
            <a:ext cx="534924" cy="288671"/>
          </a:xfrm>
          <a:prstGeom prst="rect">
            <a:avLst/>
          </a:prstGeom>
        </p:spPr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5CAB3DF-012F-4A1A-82EC-19B32927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5200" y="234000"/>
            <a:ext cx="2044800" cy="782638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42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F3BA9413-27A5-0297-5F22-BAE731C60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C46EB693-BC40-1D20-2B64-99214F7F36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6E0B73A-CC1F-BC3E-BB93-D5E7FE35D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6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solidFill>
          <a:srgbClr val="DC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70" y="2256721"/>
            <a:ext cx="7771930" cy="2599058"/>
          </a:xfrm>
        </p:spPr>
        <p:txBody>
          <a:bodyPr/>
          <a:lstStyle>
            <a:lvl1pPr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9B327F1-E64D-9E45-9303-D42D8E81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3F328-1479-C734-6784-A70CCCF93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1609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37998-BE93-3FCE-D6A8-4E56A93AEC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947785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20A883-072F-3B59-ADE0-99D16C1B7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879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0783695-2725-4520-BD45-BDCC755F0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66" y="1355985"/>
            <a:ext cx="9874841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6" y="2242267"/>
            <a:ext cx="9874841" cy="39346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0436" y="6335951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EF0873F-1769-F84B-BD68-19CCAF98071E}" type="datetime1">
              <a:rPr lang="fi-FI" smtClean="0"/>
              <a:t>8.9.2023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36612" y="6335951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053" y="6325441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8D1A3B6-4F3A-E74F-A8B9-69750130F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536575" indent="-1778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898525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255713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16144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jhs-suositukset.fi/jhs-suositukset/JHS179/JHS179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tsmf.fi/wp-content/uploads/2014/03/ITIL_2011_Finnish_Glossary_v1.0.pdf" TargetMode="External"/><Relationship Id="rId5" Type="http://schemas.openxmlformats.org/officeDocument/2006/relationships/hyperlink" Target="http://pubs.opengroup.org/architecture/archimate3-doc/toc.html" TargetMode="External"/><Relationship Id="rId4" Type="http://schemas.openxmlformats.org/officeDocument/2006/relationships/hyperlink" Target="http://pubs.opengroup.org/architecture/togaf9-doc/arch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1">
            <a:extLst>
              <a:ext uri="{FF2B5EF4-FFF2-40B4-BE49-F238E27FC236}">
                <a16:creationId xmlns:a16="http://schemas.microsoft.com/office/drawing/2014/main" id="{D9B26997-D0C3-3300-7334-08D6C266B028}"/>
              </a:ext>
            </a:extLst>
          </p:cNvPr>
          <p:cNvSpPr txBox="1"/>
          <p:nvPr/>
        </p:nvSpPr>
        <p:spPr>
          <a:xfrm>
            <a:off x="335360" y="6376145"/>
            <a:ext cx="528767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900" b="1" i="0" u="none" strike="noStrike" dirty="0">
                <a:effectLst/>
              </a:rPr>
              <a:t>Esityksen kuvat: </a:t>
            </a:r>
            <a:r>
              <a:rPr lang="fi-FI" sz="900" b="0" i="0" u="none" strike="noStrike" dirty="0">
                <a:effectLst/>
              </a:rPr>
              <a:t>© Digivisio 2030 / Juho Huttunen </a:t>
            </a:r>
            <a:r>
              <a:rPr lang="fi-FI" sz="900" b="0" i="1" u="none" strike="noStrike" dirty="0">
                <a:effectLst/>
              </a:rPr>
              <a:t>ellei toisin mainita</a:t>
            </a:r>
          </a:p>
        </p:txBody>
      </p:sp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0BE82ABC-ECC1-4D81-B438-33F353CB9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155" y="5554465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hlinkClick r:id="rId3"/>
            <a:extLst>
              <a:ext uri="{FF2B5EF4-FFF2-40B4-BE49-F238E27FC236}">
                <a16:creationId xmlns:a16="http://schemas.microsoft.com/office/drawing/2014/main" id="{55A1393E-A1A9-4B1D-BFF8-4ECC30B7F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673" y="5554795"/>
            <a:ext cx="280313" cy="28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4">
            <a:extLst>
              <a:ext uri="{FF2B5EF4-FFF2-40B4-BE49-F238E27FC236}">
                <a16:creationId xmlns:a16="http://schemas.microsoft.com/office/drawing/2014/main" id="{D1988582-B283-4B71-8531-D8813F984296}"/>
              </a:ext>
            </a:extLst>
          </p:cNvPr>
          <p:cNvSpPr txBox="1"/>
          <p:nvPr/>
        </p:nvSpPr>
        <p:spPr>
          <a:xfrm>
            <a:off x="9934954" y="6268423"/>
            <a:ext cx="1996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Content is available under </a:t>
            </a:r>
            <a:br>
              <a:rPr lang="fi-FI" sz="800" b="0" i="0" u="none" strike="noStrike" dirty="0">
                <a:effectLst/>
                <a:latin typeface="Arial" panose="020B0604020202020204" pitchFamily="34" charset="0"/>
              </a:rPr>
            </a:br>
            <a:r>
              <a:rPr lang="fi-FI" sz="800" b="0" i="0" u="none" strike="noStrike" dirty="0">
                <a:effectLst/>
                <a:latin typeface="Arial" panose="020B0604020202020204" pitchFamily="34" charset="0"/>
              </a:rPr>
              <a:t>CC BY 4.0 unless otherwise stated</a:t>
            </a:r>
            <a:endParaRPr lang="fi-FI" b="0" i="0" u="none" strike="noStrike" dirty="0">
              <a:effectLst/>
            </a:endParaRPr>
          </a:p>
        </p:txBody>
      </p:sp>
      <p:sp>
        <p:nvSpPr>
          <p:cNvPr id="9" name="Tekstiruutu 4">
            <a:extLst>
              <a:ext uri="{FF2B5EF4-FFF2-40B4-BE49-F238E27FC236}">
                <a16:creationId xmlns:a16="http://schemas.microsoft.com/office/drawing/2014/main" id="{07C9E471-EA9F-4FD8-88FB-6E6D0FE60393}"/>
              </a:ext>
            </a:extLst>
          </p:cNvPr>
          <p:cNvSpPr txBox="1"/>
          <p:nvPr/>
        </p:nvSpPr>
        <p:spPr>
          <a:xfrm>
            <a:off x="9934954" y="5929539"/>
            <a:ext cx="19969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800" dirty="0">
                <a:latin typeface="Arial" panose="020B0604020202020204" pitchFamily="34" charset="0"/>
              </a:rPr>
              <a:t>Sisältö </a:t>
            </a:r>
            <a:r>
              <a:rPr lang="fi-FI" sz="800">
                <a:latin typeface="Arial" panose="020B0604020202020204" pitchFamily="34" charset="0"/>
              </a:rPr>
              <a:t>on käytettävissä </a:t>
            </a:r>
            <a:r>
              <a:rPr lang="fi-FI" sz="800" dirty="0">
                <a:latin typeface="Arial" panose="020B0604020202020204" pitchFamily="34" charset="0"/>
              </a:rPr>
              <a:t>CC BY 4.0 -lisenssillä, ellei toisin mainita</a:t>
            </a:r>
            <a:endParaRPr lang="fi-FI" b="0" i="0" u="none" strike="noStrike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3E8EE-70AE-4747-A305-A0DA7A2FC028}"/>
              </a:ext>
            </a:extLst>
          </p:cNvPr>
          <p:cNvSpPr txBox="1"/>
          <p:nvPr/>
        </p:nvSpPr>
        <p:spPr>
          <a:xfrm>
            <a:off x="7330966" y="1765736"/>
            <a:ext cx="3697679" cy="14157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dirty="0"/>
              <a:t>Digivision palvelukartta 2024</a:t>
            </a:r>
          </a:p>
          <a:p>
            <a:endParaRPr lang="fi-FI" sz="2400" b="1" dirty="0"/>
          </a:p>
          <a:p>
            <a:r>
              <a:rPr lang="fi-FI" dirty="0"/>
              <a:t>Webinaari 8.9.2023</a:t>
            </a:r>
            <a:br>
              <a:rPr lang="fi-FI" sz="2400" b="1" dirty="0"/>
            </a:b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07222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0805-3231-4CF0-AF06-92630989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latin typeface="Poppins"/>
              </a:rPr>
              <a:t>Liiketoimintapalveluiden toteutusperiaatteet, käyttömahdollisuudet ja hyödyt</a:t>
            </a:r>
          </a:p>
        </p:txBody>
      </p:sp>
    </p:spTree>
    <p:extLst>
      <p:ext uri="{BB962C8B-B14F-4D97-AF65-F5344CB8AC3E}">
        <p14:creationId xmlns:p14="http://schemas.microsoft.com/office/powerpoint/2010/main" val="399807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216EF-640A-4A26-A44A-C5CC2FFE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Liiketoimintapalveluiden toteutusperiaatteet pohjautuvat arkkitehtuuriperiaatteisiin ja hyviin käytäntöihin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927EA-DAD7-4AD5-8ACC-FABFC201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8" y="3218311"/>
            <a:ext cx="5179275" cy="406535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Siirrettävyys</a:t>
            </a:r>
          </a:p>
          <a:p>
            <a:pPr lvl="1"/>
            <a:r>
              <a:rPr lang="fi-FI" sz="1200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Ratkaisut on suunniteltava siten, että kokonaisuus voidaan siirtää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Toimittajalukottomuus</a:t>
            </a:r>
          </a:p>
          <a:p>
            <a:pPr lvl="1"/>
            <a:r>
              <a:rPr lang="fi-FI" sz="1200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Ratkaisu on suunniteltava siten, että ylläpito, toimittajat ja teknologiat eivät sido toimittajaan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Yhteiskäytettävyys</a:t>
            </a:r>
          </a:p>
          <a:p>
            <a:pPr lvl="1"/>
            <a:r>
              <a:rPr lang="fi-FI" sz="1200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Ratkaisu on suunniteltava siten, että palveluita voidaan hyödyntää monipuolisesti eri järjestelmien yhteydessä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Valvottavuus</a:t>
            </a:r>
          </a:p>
          <a:p>
            <a:pPr lvl="1"/>
            <a:r>
              <a:rPr lang="fi-FI" sz="1200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Ratkaisu on suunniteltava siten, että kokonaisuutta voidaan valvoa ja seurata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Skaalattavuus</a:t>
            </a:r>
          </a:p>
          <a:p>
            <a:pPr lvl="1"/>
            <a:r>
              <a:rPr lang="fi-FI" sz="1200" dirty="0">
                <a:solidFill>
                  <a:prstClr val="black"/>
                </a:solidFill>
                <a:latin typeface="Poppins" panose="020B0604020202020204" charset="0"/>
                <a:cs typeface="Poppins" panose="020B0604020202020204" charset="0"/>
              </a:rPr>
              <a:t>Ratkaisu on suunniteltava siten, että kokonaisuutta voidaan laajentaa</a:t>
            </a:r>
          </a:p>
          <a:p>
            <a:pPr lvl="0"/>
            <a:endParaRPr lang="fi-FI" sz="1200" dirty="0">
              <a:solidFill>
                <a:prstClr val="black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689A6B-FE4D-7B15-0CFB-F3AD08CC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11</a:t>
            </a:fld>
            <a:endParaRPr lang="fi-FI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1EC369DE-3A13-4744-9F73-2D0F212A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/>
        </p:blipFill>
        <p:spPr/>
      </p:pic>
    </p:spTree>
    <p:extLst>
      <p:ext uri="{BB962C8B-B14F-4D97-AF65-F5344CB8AC3E}">
        <p14:creationId xmlns:p14="http://schemas.microsoft.com/office/powerpoint/2010/main" val="15956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D1BE-421B-47A8-B20F-0D96AFA5A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76" y="584913"/>
            <a:ext cx="8974557" cy="856418"/>
          </a:xfrm>
        </p:spPr>
        <p:txBody>
          <a:bodyPr/>
          <a:lstStyle/>
          <a:p>
            <a:r>
              <a:rPr lang="fi-FI" dirty="0"/>
              <a:t>Kansallisten liiketoimintapalvelujen käyttömahdollisuudet korkeakouluille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0B457-CD16-4558-A486-416B7630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6" y="2153196"/>
            <a:ext cx="10359627" cy="39346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i-FI" sz="1600" b="1" dirty="0">
                <a:latin typeface="Poppins"/>
              </a:rPr>
              <a:t>Korkeakoulu hyödyntää Digivision liiketoimintapalveluja osana </a:t>
            </a:r>
            <a:r>
              <a:rPr lang="fi-FI" sz="1600" b="1" dirty="0" err="1">
                <a:latin typeface="Poppins"/>
              </a:rPr>
              <a:t>Opin.fi</a:t>
            </a:r>
            <a:r>
              <a:rPr lang="fi-FI" sz="1600" b="1" dirty="0">
                <a:latin typeface="Poppins"/>
              </a:rPr>
              <a:t> –kokonaisuutta. </a:t>
            </a:r>
            <a:r>
              <a:rPr lang="fi-FI" sz="1600" b="1" u="sng" dirty="0">
                <a:latin typeface="Poppins"/>
              </a:rPr>
              <a:t>Tämä on esisijainen liiketoimintapalvelujen käyttötapa vuoden 2024 laajuudessa. </a:t>
            </a:r>
            <a:endParaRPr lang="fi-FI" sz="1600" u="sng" dirty="0">
              <a:latin typeface="Poppins"/>
            </a:endParaRPr>
          </a:p>
          <a:p>
            <a:pPr marL="700087" lvl="1" indent="-342900"/>
            <a:r>
              <a:rPr lang="fi-FI" sz="1400" dirty="0">
                <a:latin typeface="Poppins"/>
              </a:rPr>
              <a:t>Korkeakoululla hyödyntää Opin.fi hallintakäyttöliittymää</a:t>
            </a:r>
          </a:p>
          <a:p>
            <a:pPr marL="700087" lvl="1" indent="-342900"/>
            <a:r>
              <a:rPr lang="fi-FI" sz="1400" dirty="0">
                <a:latin typeface="Poppins"/>
              </a:rPr>
              <a:t>Korkeakoulu kiinnittyy </a:t>
            </a:r>
            <a:r>
              <a:rPr lang="fi-FI" sz="1400" dirty="0" err="1">
                <a:latin typeface="Poppins"/>
              </a:rPr>
              <a:t>Opin.fi</a:t>
            </a:r>
            <a:r>
              <a:rPr lang="fi-FI" sz="1400" dirty="0">
                <a:latin typeface="Poppins"/>
              </a:rPr>
              <a:t> kokonaisuuteen rajapintojen avulla</a:t>
            </a:r>
          </a:p>
          <a:p>
            <a:pPr marL="700087" lvl="1" indent="-342900"/>
            <a:r>
              <a:rPr lang="fi-FI" sz="1400" dirty="0">
                <a:latin typeface="Poppins"/>
              </a:rPr>
              <a:t>Korkeakoulu hyödyntää sekä käyttöliittymää että rajapintoja</a:t>
            </a:r>
          </a:p>
          <a:p>
            <a:pPr marL="0" indent="0">
              <a:buNone/>
            </a:pPr>
            <a:endParaRPr lang="fi-FI" sz="1400" dirty="0">
              <a:latin typeface="Poppins"/>
            </a:endParaRPr>
          </a:p>
          <a:p>
            <a:pPr marL="357188" indent="-357188">
              <a:buNone/>
            </a:pPr>
            <a:r>
              <a:rPr lang="fi-FI" sz="1400" b="1" dirty="0">
                <a:latin typeface="Poppins"/>
              </a:rPr>
              <a:t>2</a:t>
            </a:r>
            <a:r>
              <a:rPr lang="fi-FI" sz="1600" b="1" dirty="0">
                <a:latin typeface="Poppins"/>
              </a:rPr>
              <a:t>.    Korkeakoulu hyödyntää Digivision liiketoimintapalveluja muissa yhteyksissä (hyödynnettävä palvelu on edelleen osa Digivision palvelukokonaisuutta) . Tätä mahdollisuutta selvitetään syksyn ja talven aikana.</a:t>
            </a:r>
          </a:p>
          <a:p>
            <a:pPr marL="700087" lvl="1" indent="-342900"/>
            <a:r>
              <a:rPr lang="fi-FI" sz="1400" dirty="0">
                <a:latin typeface="Poppins"/>
              </a:rPr>
              <a:t>Korkeakoulu voi hyödyntää yksittäisiä Digivision palveluja myös osana muiden palvelujen toteutusta. Esim. korkeakoulu voisi hakea rajapintojen kautta tarjontaa osaksi omaa analytiikkapalveluaan tai verkkokauppansa sisältöä.</a:t>
            </a:r>
          </a:p>
          <a:p>
            <a:pPr marL="700087" lvl="1" indent="-342900"/>
            <a:endParaRPr lang="fi-FI" sz="1400" dirty="0">
              <a:latin typeface="Poppins"/>
            </a:endParaRPr>
          </a:p>
          <a:p>
            <a:pPr marL="311150" indent="-311150">
              <a:buNone/>
              <a:tabLst>
                <a:tab pos="346075" algn="l"/>
              </a:tabLst>
            </a:pPr>
            <a:r>
              <a:rPr lang="fi-FI" sz="1400" b="1" dirty="0">
                <a:latin typeface="Poppins"/>
              </a:rPr>
              <a:t>3. 	</a:t>
            </a:r>
            <a:r>
              <a:rPr lang="fi-FI" sz="1600" b="1" dirty="0">
                <a:latin typeface="Poppins"/>
              </a:rPr>
              <a:t>Korkeakoulu tai muu koulutustoimialan toimija hyödyntää Digivision liiketoimintapalveluja siirrettynä palveluna (hyödynnettävä palvelu ei ole osa Digivision palvelukokonaisuutta). Tämä edustaa tulevaisuudessa olevaa mahdollisuutta, jonka toteutumisen, prioriteetit ja ajankohdan määrittelee yleiskokous.</a:t>
            </a:r>
          </a:p>
          <a:p>
            <a:pPr lvl="1"/>
            <a:r>
              <a:rPr lang="fi-FI" sz="1400" dirty="0">
                <a:latin typeface="Poppins"/>
              </a:rPr>
              <a:t>Koulutustoimialan toimija asentaa palvelun omaan toimintaympäristöönsä, esimerkiksi OPH voisi yleiskokouksen suostumuksella asentaa Suostumuspalvelun ja hyödyntää sitä omana palvelunaan ja toteuttaa itse Suostumuspalvelun riippuvuudet ja vaatimukset (profiilipalvelu, henkilörekisteri)</a:t>
            </a:r>
          </a:p>
          <a:p>
            <a:pPr marL="0" indent="0">
              <a:buNone/>
            </a:pPr>
            <a:endParaRPr lang="fi-FI" sz="1400" b="1" dirty="0">
              <a:latin typeface="Poppins"/>
            </a:endParaRPr>
          </a:p>
          <a:p>
            <a:pPr marL="342900" indent="-342900">
              <a:buFont typeface="+mj-lt"/>
              <a:buAutoNum type="arabicPeriod" startAt="3"/>
            </a:pPr>
            <a:endParaRPr lang="fi-FI" sz="1400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5889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7C1EA1-5027-77C6-D14C-D3611A7D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 &amp; Opin.fi palvelu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870790-EDAC-F889-44B4-73E5CF42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97" y="2122990"/>
            <a:ext cx="5577260" cy="335657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Poppins"/>
              </a:rPr>
              <a:t>Korkeakoulun ja Digivision liiketoimintapalvelujen suhdetta voidaan tarkastella tietojen tuottamisen, hallinnan ja hyödyntämisen näkökulmista.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Näkökulmiin liittyy myös useita valintoja: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6EDFA5-EEC0-990A-53C7-C1086E344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7C896AF9-A3B7-F7BF-3EA4-592B0C76310D}"/>
              </a:ext>
            </a:extLst>
          </p:cNvPr>
          <p:cNvSpPr txBox="1">
            <a:spLocks/>
          </p:cNvSpPr>
          <p:nvPr/>
        </p:nvSpPr>
        <p:spPr>
          <a:xfrm>
            <a:off x="7126780" y="4188444"/>
            <a:ext cx="3279591" cy="11363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93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36575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9852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55713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614488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05CCA5-DD8A-46BF-AB4D-0891481CA2B1}"/>
              </a:ext>
            </a:extLst>
          </p:cNvPr>
          <p:cNvGrpSpPr/>
          <p:nvPr/>
        </p:nvGrpSpPr>
        <p:grpSpPr>
          <a:xfrm>
            <a:off x="7784335" y="2173715"/>
            <a:ext cx="3356885" cy="1775101"/>
            <a:chOff x="7423414" y="2008690"/>
            <a:chExt cx="3356885" cy="1775101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FD108D23-6E2F-E2EE-C9F7-90462281BE43}"/>
                </a:ext>
              </a:extLst>
            </p:cNvPr>
            <p:cNvSpPr/>
            <p:nvPr/>
          </p:nvSpPr>
          <p:spPr>
            <a:xfrm>
              <a:off x="7423414" y="2008690"/>
              <a:ext cx="3356885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Korkeakoulu</a:t>
              </a:r>
            </a:p>
          </p:txBody>
        </p:sp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DF839FDB-4DB9-F351-0D85-838A39062818}"/>
                </a:ext>
              </a:extLst>
            </p:cNvPr>
            <p:cNvSpPr/>
            <p:nvPr/>
          </p:nvSpPr>
          <p:spPr>
            <a:xfrm>
              <a:off x="7423415" y="3323523"/>
              <a:ext cx="981905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/>
                <a:t>Opin.fi</a:t>
              </a:r>
              <a:endParaRPr lang="fi-FI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039DD4D-4238-6848-9E7E-451DE84148FC}"/>
                </a:ext>
              </a:extLst>
            </p:cNvPr>
            <p:cNvSpPr/>
            <p:nvPr/>
          </p:nvSpPr>
          <p:spPr>
            <a:xfrm>
              <a:off x="8785801" y="3323519"/>
              <a:ext cx="1994498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Palvelutuotanto</a:t>
              </a:r>
            </a:p>
          </p:txBody>
        </p:sp>
        <p:cxnSp>
          <p:nvCxnSpPr>
            <p:cNvPr id="12" name="Suora nuoliyhdysviiva 11">
              <a:extLst>
                <a:ext uri="{FF2B5EF4-FFF2-40B4-BE49-F238E27FC236}">
                  <a16:creationId xmlns:a16="http://schemas.microsoft.com/office/drawing/2014/main" id="{44CC8BC4-1695-8018-2D84-09920F5B1FDF}"/>
                </a:ext>
              </a:extLst>
            </p:cNvPr>
            <p:cNvCxnSpPr>
              <a:cxnSpLocks/>
            </p:cNvCxnSpPr>
            <p:nvPr/>
          </p:nvCxnSpPr>
          <p:spPr>
            <a:xfrm>
              <a:off x="7840725" y="2468956"/>
              <a:ext cx="0" cy="85456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uora nuoliyhdysviiva 14">
              <a:extLst>
                <a:ext uri="{FF2B5EF4-FFF2-40B4-BE49-F238E27FC236}">
                  <a16:creationId xmlns:a16="http://schemas.microsoft.com/office/drawing/2014/main" id="{8FC11AD6-B3A1-FD61-9B08-433A669C3B2C}"/>
                </a:ext>
              </a:extLst>
            </p:cNvPr>
            <p:cNvCxnSpPr/>
            <p:nvPr/>
          </p:nvCxnSpPr>
          <p:spPr>
            <a:xfrm flipV="1">
              <a:off x="8043242" y="2468956"/>
              <a:ext cx="0" cy="85456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nuoliyhdysviiva 15">
              <a:extLst>
                <a:ext uri="{FF2B5EF4-FFF2-40B4-BE49-F238E27FC236}">
                  <a16:creationId xmlns:a16="http://schemas.microsoft.com/office/drawing/2014/main" id="{B121D157-6E36-D5D9-0F4F-40B58D93CF76}"/>
                </a:ext>
              </a:extLst>
            </p:cNvPr>
            <p:cNvCxnSpPr>
              <a:cxnSpLocks/>
            </p:cNvCxnSpPr>
            <p:nvPr/>
          </p:nvCxnSpPr>
          <p:spPr>
            <a:xfrm>
              <a:off x="9647016" y="2468956"/>
              <a:ext cx="0" cy="85456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nuoliyhdysviiva 16">
              <a:extLst>
                <a:ext uri="{FF2B5EF4-FFF2-40B4-BE49-F238E27FC236}">
                  <a16:creationId xmlns:a16="http://schemas.microsoft.com/office/drawing/2014/main" id="{1AFE3D3B-F5D8-C340-CB6F-C239BBE932DC}"/>
                </a:ext>
              </a:extLst>
            </p:cNvPr>
            <p:cNvCxnSpPr/>
            <p:nvPr/>
          </p:nvCxnSpPr>
          <p:spPr>
            <a:xfrm flipV="1">
              <a:off x="9840335" y="2468956"/>
              <a:ext cx="0" cy="85456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nuoliyhdysviiva 22">
              <a:extLst>
                <a:ext uri="{FF2B5EF4-FFF2-40B4-BE49-F238E27FC236}">
                  <a16:creationId xmlns:a16="http://schemas.microsoft.com/office/drawing/2014/main" id="{06485977-4B55-4659-363A-F96AB2F127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5320" y="3486147"/>
              <a:ext cx="380481" cy="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nuoliyhdysviiva 25">
              <a:extLst>
                <a:ext uri="{FF2B5EF4-FFF2-40B4-BE49-F238E27FC236}">
                  <a16:creationId xmlns:a16="http://schemas.microsoft.com/office/drawing/2014/main" id="{62D09104-FCFC-DBE5-D155-5EE04BAC95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5320" y="3634963"/>
              <a:ext cx="380481" cy="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iruutu 28">
              <a:extLst>
                <a:ext uri="{FF2B5EF4-FFF2-40B4-BE49-F238E27FC236}">
                  <a16:creationId xmlns:a16="http://schemas.microsoft.com/office/drawing/2014/main" id="{2515F107-2B37-8ACC-7ECD-3F87E9128B7E}"/>
                </a:ext>
              </a:extLst>
            </p:cNvPr>
            <p:cNvSpPr txBox="1"/>
            <p:nvPr/>
          </p:nvSpPr>
          <p:spPr>
            <a:xfrm>
              <a:off x="7459163" y="2830872"/>
              <a:ext cx="31098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fi-FI" sz="1000" dirty="0"/>
                <a:t>Data</a:t>
              </a:r>
            </a:p>
          </p:txBody>
        </p:sp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9F03F28D-7E9F-AF69-1910-889437996437}"/>
                </a:ext>
              </a:extLst>
            </p:cNvPr>
            <p:cNvSpPr txBox="1"/>
            <p:nvPr/>
          </p:nvSpPr>
          <p:spPr>
            <a:xfrm>
              <a:off x="9966473" y="2819294"/>
              <a:ext cx="56425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fi-FI" sz="1000" dirty="0"/>
                <a:t>Prosessit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0B5977-A518-483C-B805-F3DC36975C35}"/>
              </a:ext>
            </a:extLst>
          </p:cNvPr>
          <p:cNvSpPr/>
          <p:nvPr/>
        </p:nvSpPr>
        <p:spPr>
          <a:xfrm>
            <a:off x="748127" y="3706856"/>
            <a:ext cx="5577259" cy="242424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  <a:cs typeface="Poppins" panose="020B0604020202020204" charset="0"/>
              </a:rPr>
              <a:t>Mitä tietoja </a:t>
            </a:r>
            <a:r>
              <a:rPr lang="fi-FI" sz="1400" dirty="0">
                <a:solidFill>
                  <a:schemeClr val="tx1"/>
                </a:solidFill>
              </a:rPr>
              <a:t>korkeakoulu tuottaa/tarjoaa Digivision palveluille?</a:t>
            </a:r>
            <a:endParaRPr lang="fi-FI" sz="1400" dirty="0">
              <a:solidFill>
                <a:schemeClr val="tx1"/>
              </a:solidFill>
              <a:cs typeface="Poppin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  <a:cs typeface="Poppins" panose="020B0604020202020204" charset="0"/>
              </a:rPr>
              <a:t>Missä &amp; miten tietoja suunnitellaan/hallitaan?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  <a:cs typeface="Poppins" panose="020B0604020202020204" charset="0"/>
              </a:rPr>
              <a:t>M</a:t>
            </a:r>
            <a:r>
              <a:rPr lang="fi-FI" sz="1400" dirty="0">
                <a:solidFill>
                  <a:schemeClr val="tx1"/>
                </a:solidFill>
              </a:rPr>
              <a:t>iten tietoja tuotetaan/ siirretään korkeakoulujen palveluista Digivision palveluun?</a:t>
            </a:r>
            <a:endParaRPr lang="fi-FI" sz="1400" dirty="0">
              <a:solidFill>
                <a:schemeClr val="tx1"/>
              </a:solidFill>
              <a:cs typeface="Poppins" panose="020B060402020202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  <a:cs typeface="Poppins" panose="020B0604020202020204" charset="0"/>
              </a:rPr>
              <a:t>Mitä </a:t>
            </a:r>
            <a:r>
              <a:rPr lang="fi-FI" sz="1400" dirty="0">
                <a:solidFill>
                  <a:schemeClr val="tx1"/>
                </a:solidFill>
              </a:rPr>
              <a:t>Digivision palveluiden </a:t>
            </a:r>
            <a:r>
              <a:rPr lang="fi-FI" sz="1400" dirty="0">
                <a:solidFill>
                  <a:schemeClr val="tx1"/>
                </a:solidFill>
                <a:cs typeface="Poppins" panose="020B0604020202020204" charset="0"/>
              </a:rPr>
              <a:t>tietoja </a:t>
            </a:r>
            <a:r>
              <a:rPr lang="fi-FI" sz="1400" dirty="0">
                <a:solidFill>
                  <a:schemeClr val="tx1"/>
                </a:solidFill>
              </a:rPr>
              <a:t>korkeakoulu haluaa hyödyntää?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</a:rPr>
              <a:t>Missä tarjontaa hyödynnetään?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</a:rPr>
              <a:t>Miten Digivision tietovarantoja voidaan hyödyntää/siirtää korkeakoulujen palveluihin/palveluissa?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>
                <a:solidFill>
                  <a:schemeClr val="tx1"/>
                </a:solidFill>
              </a:rPr>
              <a:t>Miten korkeakoulu ohjeistaa ja tukee oppijoita ja opettajia edellä olevissa prosesseissa?</a:t>
            </a:r>
          </a:p>
        </p:txBody>
      </p:sp>
    </p:spTree>
    <p:extLst>
      <p:ext uri="{BB962C8B-B14F-4D97-AF65-F5344CB8AC3E}">
        <p14:creationId xmlns:p14="http://schemas.microsoft.com/office/powerpoint/2010/main" val="328000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B9C80-D514-EDB5-DEA1-1D9AAE3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tuottaminen ja 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D03A61-761A-E0D2-DEB6-CBC78FAD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36" y="2091438"/>
            <a:ext cx="6034068" cy="393469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Korkeakoulu voi tuottaa ja hallita tietoa manuaalisesti, ohjelmallisesti tai näiden yhdistelmänä.  Tiedon hallinta voi tapahtua korkeakoulun omissa palveluissa, Digivision palveluissa ja/tai molemmissa.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Esimerkki A) Kaikki opintojaksot ja toteutukset siirtyvät Opin.fi-järjestelmään automaattisesti opintotietojärjestelmästä. Korkeakoulu käyttää Pepin tai Sisun maksullisen koulutuksen järjestelmää, jolla integraation avulla hallinnoidaan myös Opin.fi-palvelun oppijoille näytettävää tarjontaa.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Esimerkki B.) Sama kuin kohta A, mutta </a:t>
            </a:r>
            <a:r>
              <a:rPr lang="fi-FI" sz="1400" dirty="0" err="1"/>
              <a:t>tarjontatietoa</a:t>
            </a:r>
            <a:r>
              <a:rPr lang="fi-FI" sz="1400" dirty="0"/>
              <a:t> hallinnoidaan, täydennetään ja/tai muokataan Opin.fi-palvelun käyttöliittymässä.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Esimerkki C) Korkeakoulu syöttää ja hallinnoi valittua sisältöä Opin.fi –palvelun käyttöliittymän avulla.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B73FD2-D443-489C-1A34-F2B2468B7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14</a:t>
            </a:fld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3DA53D-C617-4C10-8F1E-C6F93FD27A55}"/>
              </a:ext>
            </a:extLst>
          </p:cNvPr>
          <p:cNvGrpSpPr/>
          <p:nvPr/>
        </p:nvGrpSpPr>
        <p:grpSpPr>
          <a:xfrm>
            <a:off x="7750800" y="2175416"/>
            <a:ext cx="3498048" cy="2190369"/>
            <a:chOff x="8432105" y="2175416"/>
            <a:chExt cx="3498048" cy="2190369"/>
          </a:xfrm>
        </p:grpSpPr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8586A58C-F602-640B-831B-DFB868922E12}"/>
                </a:ext>
              </a:extLst>
            </p:cNvPr>
            <p:cNvSpPr/>
            <p:nvPr/>
          </p:nvSpPr>
          <p:spPr>
            <a:xfrm>
              <a:off x="8432111" y="2175416"/>
              <a:ext cx="3498034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Korkeakoulu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6938214-F0C6-DAAC-FD2D-3961772349D7}"/>
                </a:ext>
              </a:extLst>
            </p:cNvPr>
            <p:cNvSpPr/>
            <p:nvPr/>
          </p:nvSpPr>
          <p:spPr>
            <a:xfrm>
              <a:off x="8432105" y="3905517"/>
              <a:ext cx="3498040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/>
                <a:t>Opin.fi</a:t>
              </a:r>
              <a:endParaRPr lang="fi-FI" dirty="0"/>
            </a:p>
          </p:txBody>
        </p:sp>
        <p:cxnSp>
          <p:nvCxnSpPr>
            <p:cNvPr id="9" name="Suora nuoliyhdysviiva 8">
              <a:extLst>
                <a:ext uri="{FF2B5EF4-FFF2-40B4-BE49-F238E27FC236}">
                  <a16:creationId xmlns:a16="http://schemas.microsoft.com/office/drawing/2014/main" id="{C9E34270-7FD2-478D-E51C-133D9364ACAE}"/>
                </a:ext>
              </a:extLst>
            </p:cNvPr>
            <p:cNvCxnSpPr>
              <a:cxnSpLocks/>
            </p:cNvCxnSpPr>
            <p:nvPr/>
          </p:nvCxnSpPr>
          <p:spPr>
            <a:xfrm>
              <a:off x="10939790" y="2635684"/>
              <a:ext cx="0" cy="4052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6C0775C3-01D1-A9FA-F48E-71C90404935A}"/>
                </a:ext>
              </a:extLst>
            </p:cNvPr>
            <p:cNvSpPr/>
            <p:nvPr/>
          </p:nvSpPr>
          <p:spPr>
            <a:xfrm>
              <a:off x="9767894" y="3020924"/>
              <a:ext cx="2162259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(Opinto)tietojärjestelmä</a:t>
              </a: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9E99A1F8-191B-9DBC-13E1-8D5BE1368B75}"/>
                </a:ext>
              </a:extLst>
            </p:cNvPr>
            <p:cNvSpPr/>
            <p:nvPr/>
          </p:nvSpPr>
          <p:spPr>
            <a:xfrm>
              <a:off x="8475620" y="3021017"/>
              <a:ext cx="1224227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 err="1"/>
                <a:t>Opin.fi</a:t>
              </a:r>
              <a:r>
                <a:rPr lang="fi-FI" sz="1000" dirty="0"/>
                <a:t> hallinta UI</a:t>
              </a:r>
            </a:p>
          </p:txBody>
        </p: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B26E5D00-9602-B532-309D-13B9160D5222}"/>
                </a:ext>
              </a:extLst>
            </p:cNvPr>
            <p:cNvCxnSpPr>
              <a:cxnSpLocks/>
            </p:cNvCxnSpPr>
            <p:nvPr/>
          </p:nvCxnSpPr>
          <p:spPr>
            <a:xfrm>
              <a:off x="9066671" y="3479935"/>
              <a:ext cx="0" cy="4052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nuoliyhdysviiva 25">
              <a:extLst>
                <a:ext uri="{FF2B5EF4-FFF2-40B4-BE49-F238E27FC236}">
                  <a16:creationId xmlns:a16="http://schemas.microsoft.com/office/drawing/2014/main" id="{9858627F-0A50-CCE7-4DB4-37CB5D0B73A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4419" y="3479935"/>
              <a:ext cx="0" cy="4052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nuoliyhdysviiva 8">
              <a:extLst>
                <a:ext uri="{FF2B5EF4-FFF2-40B4-BE49-F238E27FC236}">
                  <a16:creationId xmlns:a16="http://schemas.microsoft.com/office/drawing/2014/main" id="{C4C2EEDC-F9AC-4341-8871-C353783ACBAA}"/>
                </a:ext>
              </a:extLst>
            </p:cNvPr>
            <p:cNvCxnSpPr>
              <a:cxnSpLocks/>
            </p:cNvCxnSpPr>
            <p:nvPr/>
          </p:nvCxnSpPr>
          <p:spPr>
            <a:xfrm>
              <a:off x="9029710" y="2625524"/>
              <a:ext cx="0" cy="40526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nuoliyhdysviiva 25">
              <a:extLst>
                <a:ext uri="{FF2B5EF4-FFF2-40B4-BE49-F238E27FC236}">
                  <a16:creationId xmlns:a16="http://schemas.microsoft.com/office/drawing/2014/main" id="{AA863332-E3C4-401C-BAAE-B628054C2AC2}"/>
                </a:ext>
              </a:extLst>
            </p:cNvPr>
            <p:cNvCxnSpPr>
              <a:cxnSpLocks/>
            </p:cNvCxnSpPr>
            <p:nvPr/>
          </p:nvCxnSpPr>
          <p:spPr>
            <a:xfrm>
              <a:off x="11309379" y="3479935"/>
              <a:ext cx="0" cy="4052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nuoliyhdysviiva 25">
              <a:extLst>
                <a:ext uri="{FF2B5EF4-FFF2-40B4-BE49-F238E27FC236}">
                  <a16:creationId xmlns:a16="http://schemas.microsoft.com/office/drawing/2014/main" id="{46CB7CCA-C5F8-49A2-85F8-7D90EEE892A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9299" y="3479935"/>
              <a:ext cx="0" cy="4052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43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B9C80-D514-EDB5-DEA1-1D9AAE35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 hyödyntäminen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D03A61-761A-E0D2-DEB6-CBC78FAD8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36" y="2091438"/>
            <a:ext cx="6034068" cy="393469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Korkeakoulu voi hyödyntää Digivisiossa olevaa tietoa korkeakoulun palveluissa, Digivision palveluissa ja/tai molemmissa.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Esimerkki a.) Korkeakoulu haluaa Opin.fi Tiedolla johtamisen palvelun tuottaman analytiikkatiedon omaan analytiikka- ja raportointi -palveluunsa rakenteisena raakadatana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/>
              <a:t>Esimerkki b.) Korkeakoulu haluaa tarkastella Opin.fi Tiedolla johtamisen palvelun tietoja palvelun käyttöliittymän avulla 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B73FD2-D443-489C-1A34-F2B2468B7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pPr/>
              <a:t>15</a:t>
            </a:fld>
            <a:endParaRPr lang="fi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F58774-F2B2-4C6B-8DAD-53FCF813B789}"/>
              </a:ext>
            </a:extLst>
          </p:cNvPr>
          <p:cNvGrpSpPr/>
          <p:nvPr/>
        </p:nvGrpSpPr>
        <p:grpSpPr>
          <a:xfrm>
            <a:off x="7749059" y="2175416"/>
            <a:ext cx="3498048" cy="2190369"/>
            <a:chOff x="8432105" y="2175416"/>
            <a:chExt cx="3498048" cy="2190369"/>
          </a:xfrm>
        </p:grpSpPr>
        <p:cxnSp>
          <p:nvCxnSpPr>
            <p:cNvPr id="27" name="Suora nuoliyhdysviiva 25">
              <a:extLst>
                <a:ext uri="{FF2B5EF4-FFF2-40B4-BE49-F238E27FC236}">
                  <a16:creationId xmlns:a16="http://schemas.microsoft.com/office/drawing/2014/main" id="{F9498A5C-BCB5-4702-901E-16AFE28CA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68365" y="2635684"/>
              <a:ext cx="0" cy="4255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nuoliyhdysviiva 25">
              <a:extLst>
                <a:ext uri="{FF2B5EF4-FFF2-40B4-BE49-F238E27FC236}">
                  <a16:creationId xmlns:a16="http://schemas.microsoft.com/office/drawing/2014/main" id="{74B6F594-6ED1-428A-A81A-6E40E4621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7734" y="2635684"/>
              <a:ext cx="0" cy="4255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8586A58C-F602-640B-831B-DFB868922E12}"/>
                </a:ext>
              </a:extLst>
            </p:cNvPr>
            <p:cNvSpPr/>
            <p:nvPr/>
          </p:nvSpPr>
          <p:spPr>
            <a:xfrm>
              <a:off x="8432111" y="2175416"/>
              <a:ext cx="3498034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/>
                <a:t>Korkeakoulu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6938214-F0C6-DAAC-FD2D-3961772349D7}"/>
                </a:ext>
              </a:extLst>
            </p:cNvPr>
            <p:cNvSpPr/>
            <p:nvPr/>
          </p:nvSpPr>
          <p:spPr>
            <a:xfrm>
              <a:off x="8432105" y="3905517"/>
              <a:ext cx="3498040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/>
                <a:t>Opin.fi</a:t>
              </a:r>
              <a:endParaRPr lang="fi-FI" dirty="0"/>
            </a:p>
          </p:txBody>
        </p: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6C0775C3-01D1-A9FA-F48E-71C90404935A}"/>
                </a:ext>
              </a:extLst>
            </p:cNvPr>
            <p:cNvSpPr/>
            <p:nvPr/>
          </p:nvSpPr>
          <p:spPr>
            <a:xfrm>
              <a:off x="9767894" y="3020924"/>
              <a:ext cx="2162259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Korkeakoulun palvelu/tietojärjestelmä</a:t>
              </a: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9E99A1F8-191B-9DBC-13E1-8D5BE1368B75}"/>
                </a:ext>
              </a:extLst>
            </p:cNvPr>
            <p:cNvSpPr/>
            <p:nvPr/>
          </p:nvSpPr>
          <p:spPr>
            <a:xfrm>
              <a:off x="8475620" y="3021017"/>
              <a:ext cx="1224227" cy="46026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/>
                <a:t>Opin.fi palvelun  UI</a:t>
              </a:r>
            </a:p>
          </p:txBody>
        </p: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B26E5D00-9602-B532-309D-13B9160D5222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9087734" y="3481285"/>
              <a:ext cx="0" cy="40391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nuoliyhdysviiva 25">
              <a:extLst>
                <a:ext uri="{FF2B5EF4-FFF2-40B4-BE49-F238E27FC236}">
                  <a16:creationId xmlns:a16="http://schemas.microsoft.com/office/drawing/2014/main" id="{9858627F-0A50-CCE7-4DB4-37CB5D0B7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77890" y="3479935"/>
              <a:ext cx="0" cy="42558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nuoliyhdysviiva 25">
              <a:extLst>
                <a:ext uri="{FF2B5EF4-FFF2-40B4-BE49-F238E27FC236}">
                  <a16:creationId xmlns:a16="http://schemas.microsoft.com/office/drawing/2014/main" id="{AA863332-E3C4-401C-BAAE-B628054C2A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47939" y="3479936"/>
              <a:ext cx="1" cy="40526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uora nuoliyhdysviiva 25">
              <a:extLst>
                <a:ext uri="{FF2B5EF4-FFF2-40B4-BE49-F238E27FC236}">
                  <a16:creationId xmlns:a16="http://schemas.microsoft.com/office/drawing/2014/main" id="{46CB7CCA-C5F8-49A2-85F8-7D90EEE892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91800" y="3479935"/>
              <a:ext cx="0" cy="4052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6169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7216EF-640A-4A26-A44A-C5CC2FFE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Liiketoimintapalvelujen erilaisten </a:t>
            </a:r>
            <a:r>
              <a:rPr lang="fi-FI" dirty="0" err="1"/>
              <a:t>käyttömahdollisuuk-sien</a:t>
            </a:r>
            <a:r>
              <a:rPr lang="fi-FI" dirty="0"/>
              <a:t> hyödyt korkeakouluille</a:t>
            </a:r>
            <a:endParaRPr lang="fi-FI" noProof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927EA-DAD7-4AD5-8ACC-FABFC201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8" y="2417738"/>
            <a:ext cx="5179275" cy="406535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i-FI" dirty="0">
                <a:latin typeface="Poppins"/>
              </a:rPr>
              <a:t>Taloudelliset hyödyt</a:t>
            </a:r>
          </a:p>
          <a:p>
            <a:pPr marL="342900" indent="-342900">
              <a:buAutoNum type="arabicPeriod"/>
            </a:pPr>
            <a:r>
              <a:rPr lang="fi-FI" dirty="0">
                <a:latin typeface="Poppins"/>
              </a:rPr>
              <a:t>Tehostamisen hyödyt</a:t>
            </a:r>
          </a:p>
          <a:p>
            <a:pPr marL="700087" lvl="1" indent="-342900"/>
            <a:r>
              <a:rPr lang="fi-FI" dirty="0">
                <a:latin typeface="Poppins"/>
              </a:rPr>
              <a:t>Manuaalityön vähentyminen, prosessien automatisointi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latin typeface="Poppins"/>
              </a:rPr>
              <a:t>Kansalliset palvelut mahdollistavat yhtenäiset tietomallit eri viitekehyksissä </a:t>
            </a:r>
          </a:p>
          <a:p>
            <a:pPr marL="700087" lvl="1" indent="-342900"/>
            <a:r>
              <a:rPr lang="fi-FI" dirty="0">
                <a:latin typeface="Poppins"/>
              </a:rPr>
              <a:t>Kansallinen ja kansainvälinen yhteistyö</a:t>
            </a:r>
          </a:p>
          <a:p>
            <a:pPr marL="700087" lvl="1" indent="-342900"/>
            <a:r>
              <a:rPr lang="fi-FI" dirty="0">
                <a:latin typeface="Poppins"/>
              </a:rPr>
              <a:t>Tutkimuskäyttö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latin typeface="Poppins"/>
              </a:rPr>
              <a:t>Tiedon laadun ja määrän kasvun tuomat hyödyt</a:t>
            </a:r>
          </a:p>
          <a:p>
            <a:pPr marL="700087" lvl="1" indent="-342900"/>
            <a:r>
              <a:rPr lang="fi-FI" dirty="0">
                <a:latin typeface="Poppins"/>
              </a:rPr>
              <a:t>Analytiikkadatan kehittyminen</a:t>
            </a:r>
          </a:p>
          <a:p>
            <a:pPr marL="342900" indent="-342900">
              <a:buAutoNum type="arabicPeriod"/>
            </a:pPr>
            <a:endParaRPr lang="fi-FI" dirty="0">
              <a:latin typeface="Poppin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A4E4F0-CBB0-D56E-205B-B7F415DA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16</a:t>
            </a:fld>
            <a:endParaRPr lang="fi-FI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99552720-120D-42EC-9BCF-3F036139A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215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8ED3E-F140-466C-A470-F3CF168E3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noProof="0" dirty="0"/>
              <a:t>Kiitos!</a:t>
            </a:r>
          </a:p>
        </p:txBody>
      </p:sp>
      <p:sp>
        <p:nvSpPr>
          <p:cNvPr id="8" name="Tekstiruutu 11">
            <a:extLst>
              <a:ext uri="{FF2B5EF4-FFF2-40B4-BE49-F238E27FC236}">
                <a16:creationId xmlns:a16="http://schemas.microsoft.com/office/drawing/2014/main" id="{1C608DFA-5BE0-2B48-1198-51FB9B0163D0}"/>
              </a:ext>
            </a:extLst>
          </p:cNvPr>
          <p:cNvSpPr txBox="1"/>
          <p:nvPr/>
        </p:nvSpPr>
        <p:spPr>
          <a:xfrm>
            <a:off x="335360" y="5960646"/>
            <a:ext cx="1441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900" b="1" i="0" u="none" strike="noStrike" dirty="0">
                <a:effectLst/>
              </a:rPr>
              <a:t>Esityksen kuvat: </a:t>
            </a:r>
            <a:br>
              <a:rPr lang="fi-FI" sz="900" b="1" i="0" u="none" strike="noStrike" dirty="0">
                <a:effectLst/>
              </a:rPr>
            </a:br>
            <a:r>
              <a:rPr lang="fi-FI" sz="900" b="0" i="0" u="none" strike="noStrike" dirty="0">
                <a:effectLst/>
              </a:rPr>
              <a:t>© Digivisio 2030 </a:t>
            </a:r>
            <a:br>
              <a:rPr lang="fi-FI" sz="900" b="0" i="0" u="none" strike="noStrike" dirty="0">
                <a:effectLst/>
              </a:rPr>
            </a:br>
            <a:r>
              <a:rPr lang="fi-FI" sz="900" b="0" i="0" u="none" strike="noStrike" dirty="0">
                <a:effectLst/>
              </a:rPr>
              <a:t>/ Juho Huttunen </a:t>
            </a:r>
            <a:br>
              <a:rPr lang="fi-FI" sz="900" b="0" i="0" u="none" strike="noStrike" dirty="0">
                <a:effectLst/>
              </a:rPr>
            </a:br>
            <a:r>
              <a:rPr lang="fi-FI" sz="900" b="0" i="1" u="none" strike="noStrike" dirty="0">
                <a:effectLst/>
              </a:rPr>
              <a:t>ellei toisin mainita</a:t>
            </a:r>
          </a:p>
        </p:txBody>
      </p:sp>
    </p:spTree>
    <p:extLst>
      <p:ext uri="{BB962C8B-B14F-4D97-AF65-F5344CB8AC3E}">
        <p14:creationId xmlns:p14="http://schemas.microsoft.com/office/powerpoint/2010/main" val="317895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F6D3-CBD6-4365-89F0-DA0CAAB5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1DB1-FD27-4BE6-AF32-330CF956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66" y="2242267"/>
            <a:ext cx="9874841" cy="3934695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Poppins"/>
              </a:rPr>
              <a:t>Webinaarin tavoitteena on tarjota tietoa Digivision liiketoimintapalveluista vuoden 2024 lopun laajuudessa</a:t>
            </a:r>
          </a:p>
          <a:p>
            <a:r>
              <a:rPr lang="fi-FI" dirty="0">
                <a:latin typeface="Poppins"/>
              </a:rPr>
              <a:t>Mitä liiketoimintapalveluita oppijat ja korkeakoulut voivat hyödyntää?</a:t>
            </a:r>
          </a:p>
          <a:p>
            <a:r>
              <a:rPr lang="fi-FI" dirty="0">
                <a:latin typeface="Poppins"/>
              </a:rPr>
              <a:t>Miten oppijat ja korkeakoulut voivat hyödyntää liiketoimintapalveluita?</a:t>
            </a:r>
          </a:p>
          <a:p>
            <a:endParaRPr lang="fi-FI" dirty="0">
              <a:latin typeface="Poppins"/>
            </a:endParaRPr>
          </a:p>
          <a:p>
            <a:pPr marL="0" indent="0">
              <a:buNone/>
            </a:pPr>
            <a:endParaRPr lang="fi-FI" dirty="0">
              <a:latin typeface="Poppins"/>
            </a:endParaRPr>
          </a:p>
          <a:p>
            <a:pPr marL="342900" indent="-342900">
              <a:buFont typeface="+mj-lt"/>
              <a:buAutoNum type="arabicPeriod"/>
            </a:pPr>
            <a:endParaRPr lang="fi-FI" dirty="0">
              <a:latin typeface="Poppins"/>
            </a:endParaRPr>
          </a:p>
          <a:p>
            <a:pPr marL="342900" indent="-342900">
              <a:buFont typeface="+mj-lt"/>
              <a:buAutoNum type="arabicPeriod"/>
            </a:pPr>
            <a:endParaRPr lang="fi-FI" dirty="0">
              <a:latin typeface="Poppins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latin typeface="Poppins"/>
              </a:rPr>
              <a:t>Erilaisia palveluita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latin typeface="Poppins"/>
              </a:rPr>
              <a:t>Digivision liiketoimintapalvelut 2024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>
                <a:latin typeface="Poppins"/>
              </a:rPr>
              <a:t>Liiketoimintapalveluiden toteutusperiaatteet, käyttömahdollisuudet ja hyödyt</a:t>
            </a:r>
          </a:p>
          <a:p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F59CB-0E18-42C0-AF23-2D6CD6D4E3F7}"/>
              </a:ext>
            </a:extLst>
          </p:cNvPr>
          <p:cNvSpPr txBox="1">
            <a:spLocks/>
          </p:cNvSpPr>
          <p:nvPr/>
        </p:nvSpPr>
        <p:spPr>
          <a:xfrm>
            <a:off x="895546" y="3781405"/>
            <a:ext cx="9874841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… ja sisältö</a:t>
            </a:r>
          </a:p>
        </p:txBody>
      </p:sp>
    </p:spTree>
    <p:extLst>
      <p:ext uri="{BB962C8B-B14F-4D97-AF65-F5344CB8AC3E}">
        <p14:creationId xmlns:p14="http://schemas.microsoft.com/office/powerpoint/2010/main" val="53851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D5B540-2EDB-49A1-8981-5ED9B3B90505}"/>
              </a:ext>
            </a:extLst>
          </p:cNvPr>
          <p:cNvSpPr/>
          <p:nvPr/>
        </p:nvSpPr>
        <p:spPr>
          <a:xfrm>
            <a:off x="0" y="1938130"/>
            <a:ext cx="12165435" cy="49198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9ECDA-0719-4C7B-A7F8-F1A7C6AF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Palvelujen määritelmät </a:t>
            </a:r>
            <a:r>
              <a:rPr lang="fi-FI" b="0" dirty="0"/>
              <a:t>(</a:t>
            </a:r>
            <a:r>
              <a:rPr lang="fi-FI" b="0" dirty="0">
                <a:hlinkClick r:id="rId3"/>
              </a:rPr>
              <a:t>JHS179</a:t>
            </a:r>
            <a:r>
              <a:rPr lang="fi-FI" b="0" dirty="0"/>
              <a:t>, </a:t>
            </a:r>
            <a:r>
              <a:rPr lang="fi-FI" b="0" dirty="0">
                <a:hlinkClick r:id="rId4"/>
              </a:rPr>
              <a:t>TOGAF</a:t>
            </a:r>
            <a:r>
              <a:rPr lang="fi-FI" b="0" dirty="0"/>
              <a:t>, </a:t>
            </a:r>
            <a:r>
              <a:rPr lang="fi-FI" b="0" dirty="0">
                <a:hlinkClick r:id="rId5"/>
              </a:rPr>
              <a:t>ArchiMate</a:t>
            </a:r>
            <a:r>
              <a:rPr lang="fi-FI" b="0" dirty="0"/>
              <a:t> 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F239B-05C8-42AC-AB55-6DB1388B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67" y="2242267"/>
            <a:ext cx="6820048" cy="39346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i-FI" b="1" dirty="0">
                <a:latin typeface="Poppins"/>
              </a:rPr>
              <a:t>Liiketoimintapalvelu (Business Service) </a:t>
            </a:r>
            <a:endParaRPr lang="fi-FI" dirty="0">
              <a:latin typeface="Poppins"/>
            </a:endParaRPr>
          </a:p>
          <a:p>
            <a:pPr marL="0" indent="0">
              <a:buNone/>
            </a:pPr>
            <a:r>
              <a:rPr lang="fi-FI" sz="1400" dirty="0">
                <a:latin typeface="Poppins"/>
              </a:rPr>
              <a:t>Asiakkaille/käyttäjille arvoa tuottavia (toiminnan) palveluita</a:t>
            </a:r>
          </a:p>
          <a:p>
            <a:pPr lvl="1"/>
            <a:r>
              <a:rPr lang="fi-FI" sz="1400" dirty="0">
                <a:latin typeface="Poppins"/>
              </a:rPr>
              <a:t>lähtökohtina käyttäjäymmärrys ja palvelumuotoilu</a:t>
            </a:r>
          </a:p>
          <a:p>
            <a:pPr lvl="1"/>
            <a:r>
              <a:rPr lang="fi-FI" sz="1400" dirty="0">
                <a:latin typeface="Poppins"/>
              </a:rPr>
              <a:t>voivat sisältää yhden tai useamman liiketoimintaprosessin sekä manuaalisia että automatisoituja osia/vaiheita</a:t>
            </a:r>
          </a:p>
          <a:p>
            <a:pPr lvl="1"/>
            <a:endParaRPr lang="fi-FI" sz="1400" dirty="0">
              <a:latin typeface="Poppins"/>
            </a:endParaRPr>
          </a:p>
          <a:p>
            <a:pPr marL="344488" indent="-342900">
              <a:buFont typeface="+mj-lt"/>
              <a:buAutoNum type="arabicPeriod" startAt="2"/>
            </a:pPr>
            <a:r>
              <a:rPr lang="fi-FI" b="1" dirty="0">
                <a:latin typeface="Poppins"/>
              </a:rPr>
              <a:t>Sovelluspalvelu (Application Service)</a:t>
            </a:r>
          </a:p>
          <a:p>
            <a:pPr marL="1588" indent="0">
              <a:buNone/>
            </a:pPr>
            <a:r>
              <a:rPr lang="fi-FI" sz="1400" dirty="0">
                <a:latin typeface="Poppins"/>
              </a:rPr>
              <a:t>Liiketoimintapalveluita &amp; -prosesseja tukevia, tietojärjestelmillä toteutettavia palveluita</a:t>
            </a:r>
          </a:p>
          <a:p>
            <a:pPr marL="1588" indent="0">
              <a:buNone/>
            </a:pPr>
            <a:endParaRPr lang="fi-FI" dirty="0">
              <a:latin typeface="Poppins"/>
            </a:endParaRPr>
          </a:p>
          <a:p>
            <a:pPr marL="344488" indent="-342900">
              <a:buFont typeface="+mj-lt"/>
              <a:buAutoNum type="arabicPeriod" startAt="3"/>
            </a:pPr>
            <a:r>
              <a:rPr lang="fi-FI" b="1" dirty="0">
                <a:latin typeface="Poppins"/>
              </a:rPr>
              <a:t>Teknologiapalvelu (Technology Service)</a:t>
            </a:r>
          </a:p>
          <a:p>
            <a:pPr marL="1588" indent="0">
              <a:buNone/>
            </a:pPr>
            <a:r>
              <a:rPr lang="fi-FI" sz="1400" dirty="0">
                <a:latin typeface="Poppins"/>
              </a:rPr>
              <a:t>Alusta- ja infrastruktuuripalvelut, jotka tukevat toimintaa ja tarjoavat tietojärjestelmille niiden tarvitsemia palveluita kuten kapasiteettipalveluita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1F15B-D7A9-4D96-85A8-F488199B80FF}"/>
              </a:ext>
            </a:extLst>
          </p:cNvPr>
          <p:cNvSpPr/>
          <p:nvPr/>
        </p:nvSpPr>
        <p:spPr>
          <a:xfrm>
            <a:off x="8305800" y="2132235"/>
            <a:ext cx="36310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latin typeface="Poppins"/>
              </a:rPr>
              <a:t>4.</a:t>
            </a:r>
            <a:r>
              <a:rPr lang="fi-FI" b="1" dirty="0">
                <a:latin typeface="Poppins"/>
              </a:rPr>
              <a:t> IT-palvelu</a:t>
            </a:r>
            <a:r>
              <a:rPr lang="fi-FI" dirty="0">
                <a:latin typeface="Poppins"/>
              </a:rPr>
              <a:t> (IT </a:t>
            </a:r>
            <a:r>
              <a:rPr lang="fi-FI" dirty="0" err="1">
                <a:latin typeface="Poppins"/>
              </a:rPr>
              <a:t>service</a:t>
            </a:r>
            <a:r>
              <a:rPr lang="fi-FI" dirty="0">
                <a:latin typeface="Poppins"/>
              </a:rPr>
              <a:t>) </a:t>
            </a:r>
            <a:r>
              <a:rPr lang="fi-FI" dirty="0" err="1">
                <a:latin typeface="Poppins"/>
              </a:rPr>
              <a:t>ITIL:in</a:t>
            </a:r>
            <a:r>
              <a:rPr lang="fi-FI" dirty="0">
                <a:latin typeface="Poppins"/>
              </a:rPr>
              <a:t> mukaan:</a:t>
            </a:r>
            <a:br>
              <a:rPr lang="fi-FI" dirty="0">
                <a:latin typeface="Poppins"/>
              </a:rPr>
            </a:br>
            <a:r>
              <a:rPr lang="fi-FI" sz="1400" dirty="0">
                <a:latin typeface="Poppins"/>
              </a:rPr>
              <a:t>“IT-palvelutuottajan tuottama palvelu. IT-palvelu muodostuu informaatioteknologiasta, ihmisistä ja prosesseista. Asiakkaalle näkyvä IT-palvelu tukee suoraan yhden tai useamman asiakkaan liiketoimintaprosesseja, ja sen </a:t>
            </a:r>
            <a:r>
              <a:rPr lang="fi-FI" sz="1400" dirty="0" err="1">
                <a:latin typeface="Poppins"/>
              </a:rPr>
              <a:t>palvelutasotavoitteet</a:t>
            </a:r>
            <a:r>
              <a:rPr lang="fi-FI" sz="1400" dirty="0">
                <a:latin typeface="Poppins"/>
              </a:rPr>
              <a:t> pitäisi määritellä </a:t>
            </a:r>
            <a:r>
              <a:rPr lang="fi-FI" sz="1400" dirty="0" err="1">
                <a:latin typeface="Poppins"/>
              </a:rPr>
              <a:t>palvelutasosopimuksessa</a:t>
            </a:r>
            <a:r>
              <a:rPr lang="fi-FI" sz="1400" dirty="0">
                <a:latin typeface="Poppins"/>
              </a:rPr>
              <a:t>. Muut IT-palvelut, joita kutsutaan taustapalveluiksi, eivät ole suoraan liiketoiminnan käytössä, mutta palvelutuottaja tarvitsee niitä toimittaakseen asiakkaalle näkyviä palveluja.” [</a:t>
            </a:r>
            <a:r>
              <a:rPr lang="fi-FI" sz="1400" dirty="0">
                <a:latin typeface="Poppins"/>
                <a:hlinkClick r:id="rId6"/>
              </a:rPr>
              <a:t>ITIL-sanasto ja lyhenteet , 2011</a:t>
            </a:r>
            <a:r>
              <a:rPr lang="fi-FI" sz="1400" dirty="0">
                <a:latin typeface="Poppins"/>
              </a:rPr>
              <a:t>]. IT-palvelu voi koostua oheisista palveluista (1-3).</a:t>
            </a:r>
          </a:p>
          <a:p>
            <a:endParaRPr lang="fi-FI" sz="1400" dirty="0">
              <a:latin typeface="Poppin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F5E1B-70D2-4873-A0E4-A178E1A5CC20}"/>
              </a:ext>
            </a:extLst>
          </p:cNvPr>
          <p:cNvCxnSpPr>
            <a:cxnSpLocks/>
          </p:cNvCxnSpPr>
          <p:nvPr/>
        </p:nvCxnSpPr>
        <p:spPr>
          <a:xfrm>
            <a:off x="8213454" y="1938130"/>
            <a:ext cx="0" cy="491987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4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82605-1624-4B95-9DE7-84BAB400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Liiketoimintapalvelu Digivisiossa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6452-0DB1-4FC4-AECA-43B636852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Poppins"/>
              </a:rPr>
              <a:t>Liiketoimintapalvelulla tarkoitetaan </a:t>
            </a:r>
            <a:r>
              <a:rPr lang="fi-FI" b="1" dirty="0">
                <a:latin typeface="Poppins"/>
              </a:rPr>
              <a:t>palveluita, jotka tuottavat arvoa oppijoille ja/tai korkeakouluille ja ovat heidän käytettävissä Opin.fi-palvelussa ja/tai erillisenä palveluna rajapintojen kautta</a:t>
            </a:r>
            <a:r>
              <a:rPr lang="fi-FI" dirty="0">
                <a:latin typeface="Poppins"/>
              </a:rPr>
              <a:t>. </a:t>
            </a:r>
          </a:p>
          <a:p>
            <a:pPr lvl="1"/>
            <a:r>
              <a:rPr lang="fi-FI" dirty="0">
                <a:latin typeface="Poppins"/>
              </a:rPr>
              <a:t>Liiketoimintapalvelu toteutuu yhden tai useamman liiketoimintaprosessin avulla. </a:t>
            </a:r>
          </a:p>
          <a:p>
            <a:pPr lvl="1"/>
            <a:r>
              <a:rPr lang="fi-FI" dirty="0">
                <a:latin typeface="Poppins"/>
              </a:rPr>
              <a:t>Korkeakouluille ja oppijoille kokonaisuus näyttäytyy erilaisina palvelukokonaisuuksina, joissa yksittäiset liiketoimintaprosessit hyödyntävät yhtä tai useampaa sovelluspalvelua ja tietyissä tapauksissa myös muita liiketoimintapalveluita.</a:t>
            </a:r>
          </a:p>
          <a:p>
            <a:endParaRPr lang="fi-FI" dirty="0">
              <a:latin typeface="Poppins"/>
            </a:endParaRPr>
          </a:p>
          <a:p>
            <a:r>
              <a:rPr lang="fi-FI" dirty="0">
                <a:latin typeface="Poppins"/>
              </a:rPr>
              <a:t>Palvelukartta kuvaa Digivisiossa kehitettäviä liiketoimintapalveluita. Sitä päivitetään tarpeen mukaan ja ymmärryksen kasvaessa ketterän kehittämisen periaatteiden mukaisesti.</a:t>
            </a:r>
          </a:p>
          <a:p>
            <a:pPr marL="358775" lvl="1" indent="0">
              <a:buNone/>
            </a:pPr>
            <a:endParaRPr lang="fi-FI" dirty="0">
              <a:latin typeface="Poppins"/>
            </a:endParaRPr>
          </a:p>
          <a:p>
            <a:endParaRPr lang="fi-FI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986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FF4B-0ACA-443D-BA76-3B6E4920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Erilaisia palveluita Digivision konteksteissa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0D5E5-FD4A-42AF-A817-5E6FF90EB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415" y="2164360"/>
            <a:ext cx="1555220" cy="40024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8480E-C7A5-40FE-A156-0C3F58D8636F}"/>
              </a:ext>
            </a:extLst>
          </p:cNvPr>
          <p:cNvSpPr txBox="1"/>
          <p:nvPr/>
        </p:nvSpPr>
        <p:spPr>
          <a:xfrm>
            <a:off x="833223" y="2121614"/>
            <a:ext cx="4401493" cy="25237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600" b="1" dirty="0">
                <a:latin typeface="Poppins"/>
              </a:rPr>
              <a:t>Liiketoimintapalvelut</a:t>
            </a:r>
          </a:p>
          <a:p>
            <a:endParaRPr lang="fi-FI" sz="1600" dirty="0">
              <a:latin typeface="Poppins"/>
            </a:endParaRPr>
          </a:p>
          <a:p>
            <a:r>
              <a:rPr lang="fi-FI" sz="1600" dirty="0">
                <a:latin typeface="Poppins"/>
              </a:rPr>
              <a:t>Digivision toiminnallisuuksien konteksti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Poppins"/>
              </a:rPr>
              <a:t>Käyttäjäymmärrys, palvelumuotoilu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Poppins"/>
              </a:rPr>
              <a:t>Tavoitteet ja yhdessä kehittäminen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Poppins"/>
              </a:rPr>
              <a:t>Priorisointi ja päätöksenteko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Poppins"/>
              </a:rPr>
              <a:t>Osajulkaisujen tiekartan konteksti</a:t>
            </a:r>
          </a:p>
          <a:p>
            <a:pPr algn="l"/>
            <a:r>
              <a:rPr lang="fi-FI" sz="1600" dirty="0">
                <a:latin typeface="Poppins"/>
              </a:rPr>
              <a:t>Oppijoiden ja korkeakoulujen käyttämät palvelut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latin typeface="Poppins"/>
              </a:rPr>
              <a:t>Käyttöliittymät ja rajapinnat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400" dirty="0">
                <a:latin typeface="Poppins"/>
              </a:rPr>
              <a:t>Ohjeet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A1852-C32C-4E79-BD0D-5987823755F6}"/>
              </a:ext>
            </a:extLst>
          </p:cNvPr>
          <p:cNvSpPr/>
          <p:nvPr/>
        </p:nvSpPr>
        <p:spPr>
          <a:xfrm>
            <a:off x="646042" y="2049276"/>
            <a:ext cx="6271593" cy="251278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FC824-9B61-4773-87B3-D53FEA7AAC61}"/>
              </a:ext>
            </a:extLst>
          </p:cNvPr>
          <p:cNvSpPr txBox="1"/>
          <p:nvPr/>
        </p:nvSpPr>
        <p:spPr>
          <a:xfrm>
            <a:off x="833223" y="4843120"/>
            <a:ext cx="3361498" cy="147732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i-FI" sz="1600" b="1" dirty="0">
                <a:latin typeface="Poppins"/>
              </a:rPr>
              <a:t>Sovellus- ja teknologiapalvelut</a:t>
            </a:r>
            <a:r>
              <a:rPr lang="fi-FI" sz="1600" dirty="0">
                <a:latin typeface="Poppins"/>
              </a:rPr>
              <a:t> </a:t>
            </a:r>
            <a:endParaRPr lang="fi-FI" sz="1600" dirty="0">
              <a:solidFill>
                <a:srgbClr val="C00000"/>
              </a:solidFill>
              <a:latin typeface="Poppins"/>
            </a:endParaRPr>
          </a:p>
          <a:p>
            <a:endParaRPr lang="fi-FI" sz="1600" dirty="0">
              <a:solidFill>
                <a:srgbClr val="C00000"/>
              </a:solidFill>
              <a:latin typeface="Poppins"/>
            </a:endParaRPr>
          </a:p>
          <a:p>
            <a:r>
              <a:rPr lang="fi-FI" sz="1600" dirty="0">
                <a:solidFill>
                  <a:srgbClr val="C00000"/>
                </a:solidFill>
                <a:latin typeface="Poppins"/>
              </a:rPr>
              <a:t>Systeemitiimin konteksti</a:t>
            </a:r>
          </a:p>
          <a:p>
            <a:endParaRPr lang="fi-FI" sz="1600" dirty="0">
              <a:latin typeface="Poppins"/>
            </a:endParaRPr>
          </a:p>
          <a:p>
            <a:endParaRPr lang="fi-FI" sz="1600" dirty="0">
              <a:latin typeface="Poppins"/>
            </a:endParaRPr>
          </a:p>
          <a:p>
            <a:endParaRPr lang="fi-FI" sz="1600" dirty="0">
              <a:latin typeface="Poppi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EFDC-24BD-4001-A89D-E623A56BDCB1}"/>
              </a:ext>
            </a:extLst>
          </p:cNvPr>
          <p:cNvSpPr/>
          <p:nvPr/>
        </p:nvSpPr>
        <p:spPr>
          <a:xfrm>
            <a:off x="646042" y="4736386"/>
            <a:ext cx="6271594" cy="14445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F15500-B6CB-4CA8-823A-1FFEFAE62403}"/>
              </a:ext>
            </a:extLst>
          </p:cNvPr>
          <p:cNvSpPr/>
          <p:nvPr/>
        </p:nvSpPr>
        <p:spPr>
          <a:xfrm>
            <a:off x="5242892" y="3025418"/>
            <a:ext cx="4979895" cy="24765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3DF7EE-BAFA-4CB0-B18B-B37221342717}"/>
              </a:ext>
            </a:extLst>
          </p:cNvPr>
          <p:cNvSpPr txBox="1"/>
          <p:nvPr/>
        </p:nvSpPr>
        <p:spPr>
          <a:xfrm>
            <a:off x="7201120" y="2897667"/>
            <a:ext cx="291592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i-FI" sz="1600" dirty="0">
                <a:solidFill>
                  <a:schemeClr val="accent6">
                    <a:lumMod val="50000"/>
                  </a:schemeClr>
                </a:solidFill>
                <a:latin typeface="Poppins"/>
              </a:rPr>
              <a:t>Ohjelmistokehitystiimien konteksti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ECE6DE-6260-43A6-8B02-12243C083EF6}"/>
              </a:ext>
            </a:extLst>
          </p:cNvPr>
          <p:cNvSpPr/>
          <p:nvPr/>
        </p:nvSpPr>
        <p:spPr>
          <a:xfrm>
            <a:off x="5143761" y="2164360"/>
            <a:ext cx="6303066" cy="4114053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E88DD-100C-40FC-BDAB-C26D67FD2A4E}"/>
              </a:ext>
            </a:extLst>
          </p:cNvPr>
          <p:cNvSpPr txBox="1"/>
          <p:nvPr/>
        </p:nvSpPr>
        <p:spPr>
          <a:xfrm>
            <a:off x="7126774" y="2013073"/>
            <a:ext cx="220489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i-FI" sz="1600" dirty="0">
                <a:solidFill>
                  <a:srgbClr val="00B050"/>
                </a:solidFill>
                <a:latin typeface="Poppins"/>
              </a:rPr>
              <a:t>Palveluhallinnan konteksti </a:t>
            </a:r>
            <a:endParaRPr lang="fi-FI" dirty="0">
              <a:solidFill>
                <a:srgbClr val="00B050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4188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0805-3231-4CF0-AF06-92630989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>
                <a:latin typeface="Poppins"/>
              </a:rPr>
              <a:t>Digivision liiketoimintapalvelut 2024</a:t>
            </a:r>
          </a:p>
        </p:txBody>
      </p:sp>
    </p:spTree>
    <p:extLst>
      <p:ext uri="{BB962C8B-B14F-4D97-AF65-F5344CB8AC3E}">
        <p14:creationId xmlns:p14="http://schemas.microsoft.com/office/powerpoint/2010/main" val="176950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E101-B50A-B133-48D2-D4C3CE45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23" y="481330"/>
            <a:ext cx="9874841" cy="856418"/>
          </a:xfrm>
        </p:spPr>
        <p:txBody>
          <a:bodyPr/>
          <a:lstStyle/>
          <a:p>
            <a:r>
              <a:rPr lang="fi-FI" dirty="0">
                <a:latin typeface="Poppins" pitchFamily="2" charset="77"/>
                <a:cs typeface="Poppins" pitchFamily="2" charset="77"/>
              </a:rPr>
              <a:t>Digivision liiketoimintapalvelut 2024</a:t>
            </a:r>
            <a:endParaRPr lang="en-FI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3457E0-53F2-A6D3-DBCE-E8F416F80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709744"/>
              </p:ext>
            </p:extLst>
          </p:nvPr>
        </p:nvGraphicFramePr>
        <p:xfrm>
          <a:off x="297123" y="1327150"/>
          <a:ext cx="11636376" cy="5598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28042">
                  <a:extLst>
                    <a:ext uri="{9D8B030D-6E8A-4147-A177-3AD203B41FA5}">
                      <a16:colId xmlns:a16="http://schemas.microsoft.com/office/drawing/2014/main" val="2066645946"/>
                    </a:ext>
                  </a:extLst>
                </a:gridCol>
                <a:gridCol w="8808334">
                  <a:extLst>
                    <a:ext uri="{9D8B030D-6E8A-4147-A177-3AD203B41FA5}">
                      <a16:colId xmlns:a16="http://schemas.microsoft.com/office/drawing/2014/main" val="1577047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FI" sz="1400" dirty="0">
                          <a:solidFill>
                            <a:schemeClr val="tx1"/>
                          </a:solidFill>
                        </a:rPr>
                        <a:t>Palvelunimi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FI" sz="1400" dirty="0">
                          <a:solidFill>
                            <a:schemeClr val="tx1"/>
                          </a:solidFill>
                        </a:rPr>
                        <a:t>Kuvaus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9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Tunnistuspalvelu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 tarjoaa </a:t>
                      </a:r>
                      <a:r>
                        <a:rPr lang="fi-FI" sz="1200" dirty="0" err="1">
                          <a:latin typeface="Poppins"/>
                        </a:rPr>
                        <a:t>Opin.fi</a:t>
                      </a:r>
                      <a:r>
                        <a:rPr lang="fi-FI" sz="1200" dirty="0">
                          <a:latin typeface="Poppins"/>
                        </a:rPr>
                        <a:t> -palvelulle sekä korkeakouluille organisaatioriippumattoman tavan tunnistaa oppijat sekä korkeakoulun henkilökunnan edustajat. Palvelu hallinnoi ja vahvistaa käyttäjien oppijanumeron, käytön suostumuksen ja vastaa käyttäjän ensirekisteröinnistä.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8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i-FI" sz="1200" b="1" dirty="0">
                          <a:latin typeface="Poppins"/>
                        </a:rPr>
                        <a:t>Tarjontapalvelu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 mahdollistaa oppijoille korkeakoulujen tarjonnan hyödyntämisen ja korkeakouluille kyvykkyyden hallita omaa tarjontaansa </a:t>
                      </a:r>
                      <a:r>
                        <a:rPr lang="fi-FI" sz="1200" dirty="0" err="1">
                          <a:latin typeface="Poppins"/>
                        </a:rPr>
                        <a:t>Opin.fi</a:t>
                      </a:r>
                      <a:r>
                        <a:rPr lang="fi-FI" sz="1200" dirty="0">
                          <a:latin typeface="Poppins"/>
                        </a:rPr>
                        <a:t> -palvelussa.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69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Organisaatiopalvelu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Palvelussa korkeakoulut voivat hallita oman organisaationsa tietoja ja hallintakäyttäjiä </a:t>
                      </a:r>
                      <a:r>
                        <a:rPr lang="fi-FI" sz="1200" dirty="0" err="1">
                          <a:latin typeface="Poppins"/>
                        </a:rPr>
                        <a:t>Opin.fi</a:t>
                      </a:r>
                      <a:r>
                        <a:rPr lang="fi-FI" sz="1200" dirty="0">
                          <a:latin typeface="Poppins"/>
                        </a:rPr>
                        <a:t> -palvelussa.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13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prstClr val="black"/>
                          </a:solidFill>
                          <a:latin typeface="Poppins"/>
                        </a:rPr>
                        <a:t>Profiilipalvelu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prstClr val="black"/>
                          </a:solidFill>
                          <a:latin typeface="Poppins"/>
                        </a:rPr>
                        <a:t>Oppija hallitsee omia yhteystietoja, ilmoittautumisia, omia oppimistavoitteita ja kiinnostuksen kohteita, ulkoisista palveluista (Virta) tulleita tietoja sekä voi tarkastella käyttöhistoriaansa.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073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prstClr val="black"/>
                          </a:solidFill>
                          <a:latin typeface="Poppins"/>
                        </a:rPr>
                        <a:t>Suostumuspalvelu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solidFill>
                            <a:prstClr val="black"/>
                          </a:solidFill>
                          <a:latin typeface="Poppins"/>
                        </a:rPr>
                        <a:t>Oppija voi antaa ja poistaa suostumuksiaan eri toiminnallisuuksille tai tietojen välittämisille.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86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Ilmoittautumispalvelu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Korkeakoulu voi hallita tarjontaan liittyviä ilmoittautumistietoja, ilmoittaa oppijan tarjontaan sekä hallita tarjontaan ilmoittautuneita. Palvelun avulla oppija ilmoittautuu korkeakoulun tarjontaan.</a:t>
                      </a:r>
                      <a:endParaRPr lang="fi-FI" sz="1200" dirty="0">
                        <a:solidFill>
                          <a:prstClr val="black"/>
                        </a:solidFill>
                        <a:latin typeface="Poppi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Koulutustietopalvelu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Palvelun avulla voidaan hyödyntää korkeakoulujen opintotietojärjestelmien tuottamia tarjontatietoja </a:t>
                      </a:r>
                      <a:r>
                        <a:rPr lang="fi-FI" sz="1200" dirty="0" err="1">
                          <a:latin typeface="Poppins"/>
                        </a:rPr>
                        <a:t>Opin.fi</a:t>
                      </a:r>
                      <a:r>
                        <a:rPr lang="fi-FI" sz="1200" dirty="0">
                          <a:latin typeface="Poppins"/>
                        </a:rPr>
                        <a:t>-palvelussa ja tarjota niitä ulkoisille toimijoille. Palvelun avulla korkeakoulu voi kytkeä oman opintotietojärjestelmänsä ohjelmallisesti hallitsemaan </a:t>
                      </a:r>
                      <a:r>
                        <a:rPr lang="fi-FI" sz="1200" dirty="0" err="1">
                          <a:latin typeface="Poppins"/>
                        </a:rPr>
                        <a:t>Opin.fi:n</a:t>
                      </a:r>
                      <a:r>
                        <a:rPr lang="fi-FI" sz="1200" dirty="0">
                          <a:latin typeface="Poppins"/>
                        </a:rPr>
                        <a:t> palvelun sisältämiä tietoja.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17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Koodistopalvelu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Palvelun avulla IT-palvelutuotanto hallitsee </a:t>
                      </a:r>
                      <a:r>
                        <a:rPr lang="fi-FI" sz="1200" dirty="0" err="1">
                          <a:latin typeface="Poppins"/>
                        </a:rPr>
                        <a:t>Opin.fi:n</a:t>
                      </a:r>
                      <a:r>
                        <a:rPr lang="fi-FI" sz="1200" dirty="0">
                          <a:latin typeface="Poppins"/>
                        </a:rPr>
                        <a:t> ja korkeakoulujen käyttämiä koodistoja.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3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Viestintäpalvelu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 tarjoaa mahdollisuuden sähköiseen viestintään oppijoille ja korkeakouluille sekä </a:t>
                      </a:r>
                      <a:r>
                        <a:rPr lang="fi-FI" sz="1200" dirty="0" err="1">
                          <a:latin typeface="Poppins"/>
                        </a:rPr>
                        <a:t>Opin.fi:n</a:t>
                      </a:r>
                      <a:r>
                        <a:rPr lang="fi-FI" sz="1200" dirty="0">
                          <a:latin typeface="Poppins"/>
                        </a:rPr>
                        <a:t> kontekstissa että korkeakoulujen omissa käyttötarkoituksissa.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6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Tiedolla johtamisen palvelu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>
                        <a:latin typeface="Poppi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>
                        <a:latin typeface="Poppi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latin typeface="Poppins"/>
                        </a:rPr>
                        <a:t>Service </a:t>
                      </a:r>
                      <a:r>
                        <a:rPr lang="fi-FI" sz="1200" b="1" dirty="0" err="1">
                          <a:latin typeface="Poppins"/>
                        </a:rPr>
                        <a:t>desk</a:t>
                      </a:r>
                      <a:r>
                        <a:rPr lang="fi-FI" sz="1200" b="1" dirty="0">
                          <a:latin typeface="Poppins"/>
                        </a:rPr>
                        <a:t>-palvelu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Palvelun avulla hyödynnetään Opin.fi-palvelun tuottamaa webanalytiikkaa, analytiikkaa oppijoiden toiminnasta, tietoa integraatioiden toiminnasta sekä organisaatiolle tuotettavaa analytiikkatietoa.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latin typeface="Poppin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>
                          <a:latin typeface="Poppins"/>
                        </a:rPr>
                        <a:t>Käyttäjille tarjottu käyttäjätuki  ja asiakaspalvelu. Häiriöiden ja palvelupyyntöjen hallinta –prosessit.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latin typeface="Poppi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01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19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EABD-5DD3-B40E-7059-CFE68F2E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26" y="898584"/>
            <a:ext cx="9874841" cy="856418"/>
          </a:xfrm>
        </p:spPr>
        <p:txBody>
          <a:bodyPr/>
          <a:lstStyle/>
          <a:p>
            <a:r>
              <a:rPr lang="en-FI" dirty="0"/>
              <a:t>Digivision </a:t>
            </a:r>
            <a:r>
              <a:rPr lang="fi-FI" dirty="0"/>
              <a:t>palvelukartta 2024</a:t>
            </a:r>
            <a:endParaRPr lang="en-FI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45E64D7-1ACD-4A95-9532-E7E270387E3D}"/>
              </a:ext>
            </a:extLst>
          </p:cNvPr>
          <p:cNvSpPr/>
          <p:nvPr/>
        </p:nvSpPr>
        <p:spPr>
          <a:xfrm>
            <a:off x="264329" y="2526862"/>
            <a:ext cx="1106424" cy="640080"/>
          </a:xfrm>
          <a:prstGeom prst="rightArrow">
            <a:avLst/>
          </a:prstGeom>
          <a:solidFill>
            <a:srgbClr val="FFF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  <a:latin typeface="Poppins"/>
              </a:rPr>
              <a:t>Palvelut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B0A9E1-E542-405B-A448-27013365B533}"/>
              </a:ext>
            </a:extLst>
          </p:cNvPr>
          <p:cNvSpPr/>
          <p:nvPr/>
        </p:nvSpPr>
        <p:spPr>
          <a:xfrm>
            <a:off x="264329" y="1591126"/>
            <a:ext cx="1106424" cy="640080"/>
          </a:xfrm>
          <a:prstGeom prst="rightArrow">
            <a:avLst/>
          </a:prstGeom>
          <a:solidFill>
            <a:srgbClr val="FFF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  <a:latin typeface="Poppins"/>
              </a:rPr>
              <a:t>Toimijat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5B0DDB3-EFA0-47D5-A7BC-E08ED8CAEB15}"/>
              </a:ext>
            </a:extLst>
          </p:cNvPr>
          <p:cNvSpPr/>
          <p:nvPr/>
        </p:nvSpPr>
        <p:spPr>
          <a:xfrm>
            <a:off x="264329" y="3346381"/>
            <a:ext cx="1106424" cy="640080"/>
          </a:xfrm>
          <a:prstGeom prst="rightArrow">
            <a:avLst/>
          </a:prstGeom>
          <a:solidFill>
            <a:srgbClr val="FFF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  <a:latin typeface="Poppins"/>
              </a:rPr>
              <a:t>Prosessit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8BF1B-C555-4AD2-90BE-934BD864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24" y="1591126"/>
            <a:ext cx="10153650" cy="51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53E5-6B3C-4CE9-A8E2-3D977EE1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Digivision palveluiden rakentuminen – versiot 1-3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CDFCB-02CC-4139-9D12-8E28F0AB1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" y="2857970"/>
            <a:ext cx="3255296" cy="244800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587E2F3-CB8B-4C54-9870-223FD90B8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53" y="2857970"/>
            <a:ext cx="3488808" cy="24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98DC8B6-B2C5-4830-A8E5-4E35D5D7F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79" y="2857970"/>
            <a:ext cx="4761632" cy="24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D38C09-6CB3-471A-9F56-6F66ADC10C2D}"/>
              </a:ext>
            </a:extLst>
          </p:cNvPr>
          <p:cNvSpPr txBox="1"/>
          <p:nvPr/>
        </p:nvSpPr>
        <p:spPr>
          <a:xfrm>
            <a:off x="190840" y="5363515"/>
            <a:ext cx="756296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1000" dirty="0"/>
              <a:t>        1.0 				2.0				3.0</a:t>
            </a:r>
          </a:p>
        </p:txBody>
      </p:sp>
    </p:spTree>
    <p:extLst>
      <p:ext uri="{BB962C8B-B14F-4D97-AF65-F5344CB8AC3E}">
        <p14:creationId xmlns:p14="http://schemas.microsoft.com/office/powerpoint/2010/main" val="646566030"/>
      </p:ext>
    </p:extLst>
  </p:cSld>
  <p:clrMapOvr>
    <a:masterClrMapping/>
  </p:clrMapOvr>
</p:sld>
</file>

<file path=ppt/theme/theme1.xml><?xml version="1.0" encoding="utf-8"?>
<a:theme xmlns:a="http://schemas.openxmlformats.org/drawingml/2006/main" name="Digivisio_Poppins">
  <a:themeElements>
    <a:clrScheme name="Digivisio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0000"/>
      </a:accent1>
      <a:accent2>
        <a:srgbClr val="FFFF87"/>
      </a:accent2>
      <a:accent3>
        <a:srgbClr val="FFFFC3"/>
      </a:accent3>
      <a:accent4>
        <a:srgbClr val="FFFFE1"/>
      </a:accent4>
      <a:accent5>
        <a:srgbClr val="DCCEAC"/>
      </a:accent5>
      <a:accent6>
        <a:srgbClr val="EDE7D5"/>
      </a:accent6>
      <a:hlink>
        <a:srgbClr val="0563C1"/>
      </a:hlink>
      <a:folHlink>
        <a:srgbClr val="954F72"/>
      </a:folHlink>
    </a:clrScheme>
    <a:fontScheme name="Custom_Poppin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givisio_PPT_CC_BY_2023_Poppins" id="{7148994D-4E88-45E8-B187-CDCAAD5F18B2}" vid="{7C25AC25-2DAE-4EC2-9259-E551476373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Digivisio_PPT_CC_BY_2023_Poppins</Template>
  <TotalTime>3593</TotalTime>
  <Words>1220</Words>
  <Application>Microsoft Office PowerPoint</Application>
  <PresentationFormat>Widescreen</PresentationFormat>
  <Paragraphs>180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Poppins</vt:lpstr>
      <vt:lpstr>Poppins ExtraBold</vt:lpstr>
      <vt:lpstr>Digivisio_Poppins</vt:lpstr>
      <vt:lpstr>PowerPoint Presentation</vt:lpstr>
      <vt:lpstr>Tavoite</vt:lpstr>
      <vt:lpstr>Palvelujen määritelmät (JHS179, TOGAF, ArchiMate ) </vt:lpstr>
      <vt:lpstr>Liiketoimintapalvelu Digivisiossa</vt:lpstr>
      <vt:lpstr>Erilaisia palveluita Digivision konteksteissa</vt:lpstr>
      <vt:lpstr>Digivision liiketoimintapalvelut 2024</vt:lpstr>
      <vt:lpstr>Digivision liiketoimintapalvelut 2024</vt:lpstr>
      <vt:lpstr>Digivision palvelukartta 2024</vt:lpstr>
      <vt:lpstr>Digivision palveluiden rakentuminen – versiot 1-3</vt:lpstr>
      <vt:lpstr>Liiketoimintapalveluiden toteutusperiaatteet, käyttömahdollisuudet ja hyödyt</vt:lpstr>
      <vt:lpstr>Liiketoimintapalveluiden toteutusperiaatteet pohjautuvat arkkitehtuuriperiaatteisiin ja hyviin käytäntöihin</vt:lpstr>
      <vt:lpstr>Kansallisten liiketoimintapalvelujen käyttömahdollisuudet korkeakouluille</vt:lpstr>
      <vt:lpstr>Korkeakoulu &amp; Opin.fi palvelu</vt:lpstr>
      <vt:lpstr>Tiedon tuottaminen ja hallinta</vt:lpstr>
      <vt:lpstr>Tiedon hyödyntäminen</vt:lpstr>
      <vt:lpstr>Liiketoimintapalvelujen erilaisten käyttömahdollisuuk-sien hyödyt korkeakouluille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 Riihimäki</dc:creator>
  <cp:lastModifiedBy>Matti Riihimäki</cp:lastModifiedBy>
  <cp:revision>69</cp:revision>
  <dcterms:created xsi:type="dcterms:W3CDTF">2023-08-08T10:34:23Z</dcterms:created>
  <dcterms:modified xsi:type="dcterms:W3CDTF">2023-09-08T12:02:03Z</dcterms:modified>
</cp:coreProperties>
</file>