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8" r:id="rId3"/>
    <p:sldId id="279" r:id="rId4"/>
    <p:sldId id="280" r:id="rId5"/>
    <p:sldId id="288" r:id="rId6"/>
    <p:sldId id="281" r:id="rId7"/>
    <p:sldId id="282" r:id="rId8"/>
    <p:sldId id="289" r:id="rId9"/>
    <p:sldId id="283" r:id="rId10"/>
    <p:sldId id="284" r:id="rId11"/>
    <p:sldId id="286" r:id="rId12"/>
    <p:sldId id="287" r:id="rId13"/>
    <p:sldId id="290" r:id="rId14"/>
    <p:sldId id="259" r:id="rId15"/>
    <p:sldId id="264" r:id="rId16"/>
    <p:sldId id="266" r:id="rId17"/>
    <p:sldId id="27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7"/>
    <a:srgbClr val="DCC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 autoAdjust="0"/>
    <p:restoredTop sz="86408" autoAdjust="0"/>
  </p:normalViewPr>
  <p:slideViewPr>
    <p:cSldViewPr snapToGrid="0" showGuides="1">
      <p:cViewPr varScale="1">
        <p:scale>
          <a:sx n="103" d="100"/>
          <a:sy n="103" d="100"/>
        </p:scale>
        <p:origin x="176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26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F7B90-8A31-4001-8505-656D6A3C4BC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29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BD6A8C6-2A3F-4752-B7FD-BA7D7A5F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410C226-6A7C-0C26-EE35-560BA854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D60522E-48EC-421F-A62D-7DE5CBC9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092034"/>
            <a:ext cx="10863737" cy="821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4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D8F39BB-0AD1-42C5-B6BA-C0B9955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2"/>
            <a:ext cx="9414640" cy="153050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904431"/>
            <a:ext cx="941464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35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uvataus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5EBEF87-CA77-EB9E-635B-F1DE0C7FD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35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1092034"/>
            <a:ext cx="10859679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07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ED0A-3EDC-E24C-8B6B-A8BF6E7353B0}" type="datetime1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1082607"/>
            <a:ext cx="10897384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2D22-8B26-BC49-9DC0-7DE669464343}" type="datetime1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209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01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1092035"/>
            <a:ext cx="10906812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2752108"/>
            <a:ext cx="5288437" cy="3264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32AD-B4A4-CE4C-A3F8-508689BC5AB9}" type="datetime1">
              <a:rPr lang="fi-FI" smtClean="0"/>
              <a:t>21.9.2023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241" y="2752108"/>
            <a:ext cx="5310263" cy="3264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6D8315-0283-425D-9772-5AA0DFA600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7266" y="2089167"/>
            <a:ext cx="5288437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525996DB-E498-4F3C-9032-41EECC8E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669" y="2089167"/>
            <a:ext cx="5324854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50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1186303"/>
            <a:ext cx="5179275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111605"/>
            <a:ext cx="5179275" cy="4065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651" y="6324070"/>
            <a:ext cx="534924" cy="28867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59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5CAB3DF-012F-4A1A-82EC-19B32927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5200" y="234000"/>
            <a:ext cx="2044800" cy="782638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96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7AAE-04A8-364C-A890-AE6BD5F47E53}" type="datetime1">
              <a:rPr lang="fi-FI" smtClean="0"/>
              <a:t>21.9.2023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DC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0" y="2256721"/>
            <a:ext cx="7771930" cy="2599058"/>
          </a:xfrm>
        </p:spPr>
        <p:txBody>
          <a:bodyPr/>
          <a:lstStyle>
            <a:lvl1pPr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0EB2516-2696-729E-EDFD-01DE1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3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0783695-2725-4520-BD45-BDCC755F0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6" y="135598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6" y="2242267"/>
            <a:ext cx="9874841" cy="3934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1350" y="6324070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0E9CB1-7BF5-C342-827B-598680E4F417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7526" y="6324070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B356A09-8E68-9DE1-CEB2-EB271D21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851" y="6324070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6" r:id="rId7"/>
    <p:sldLayoutId id="2147483655" r:id="rId8"/>
    <p:sldLayoutId id="2147483664" r:id="rId9"/>
    <p:sldLayoutId id="2147483665" r:id="rId10"/>
    <p:sldLayoutId id="2147483669" r:id="rId11"/>
    <p:sldLayoutId id="2147483668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opintopolku.fi/konfo/fi/koulutus/1.2.246.562.13.0000000000000000465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hyperlink" Target="https://opintopolku.fi/konfo/fi/koulutus/1.2.246.562.13.0000000000000000582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igivisio2030.fi/uutiskirjee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kannu.csc.fi/s/PxLjWSWc8RaQXat" TargetMode="External"/><Relationship Id="rId7" Type="http://schemas.openxmlformats.org/officeDocument/2006/relationships/hyperlink" Target="https://www.youtube.com/playlist?list=PLUm9ZaQyWAy-W4dgitWc1DazrIz5Moih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oundcloud.com/digivisio-2030?utm_source=clipboard&amp;utm_medium=text&amp;utm_campaign=social_sharing" TargetMode="External"/><Relationship Id="rId5" Type="http://schemas.openxmlformats.org/officeDocument/2006/relationships/hyperlink" Target="https://podcasts.apple.com/fi/podcast/oppimisen-seuraava-luku/id1681980368" TargetMode="External"/><Relationship Id="rId4" Type="http://schemas.openxmlformats.org/officeDocument/2006/relationships/hyperlink" Target="https://open.spotify.com/show/1GLyAq5BOfLaNTKslmqVTj?si=15fd36481819476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reativecommons.org/licenses/by-nc/4.0/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duuni.fi/pages/viewpage.action?spaceKey=digivisio&amp;title=3+Tietoarkkitehtuuri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4572-B5F9-033C-B255-863BD75C1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4866" y="-856418"/>
            <a:ext cx="9874841" cy="856418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Digivisio</a:t>
            </a:r>
          </a:p>
        </p:txBody>
      </p:sp>
      <p:sp>
        <p:nvSpPr>
          <p:cNvPr id="6" name="Tekstiruutu 11">
            <a:extLst>
              <a:ext uri="{FF2B5EF4-FFF2-40B4-BE49-F238E27FC236}">
                <a16:creationId xmlns:a16="http://schemas.microsoft.com/office/drawing/2014/main" id="{C440DDE0-F67D-1F56-6449-1CC51B0917B5}"/>
              </a:ext>
            </a:extLst>
          </p:cNvPr>
          <p:cNvSpPr txBox="1"/>
          <p:nvPr/>
        </p:nvSpPr>
        <p:spPr>
          <a:xfrm>
            <a:off x="335360" y="6376145"/>
            <a:ext cx="52876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900" b="1" i="0" u="none" strike="noStrike" dirty="0">
                <a:effectLst/>
              </a:rPr>
              <a:t>Esityksen kuvat: </a:t>
            </a:r>
            <a:r>
              <a:rPr lang="fi-FI" sz="900" b="0" i="0" u="none" strike="noStrike" dirty="0">
                <a:effectLst/>
              </a:rPr>
              <a:t>© Digivisio 2030 / Juho Huttunen </a:t>
            </a:r>
            <a:r>
              <a:rPr lang="fi-FI" sz="900" b="0" i="1" u="none" strike="noStrike" dirty="0">
                <a:effectLst/>
              </a:rPr>
              <a:t>ellei toisin mainita</a:t>
            </a:r>
          </a:p>
        </p:txBody>
      </p:sp>
      <p:sp>
        <p:nvSpPr>
          <p:cNvPr id="10" name="Tekstiruutu 4">
            <a:extLst>
              <a:ext uri="{FF2B5EF4-FFF2-40B4-BE49-F238E27FC236}">
                <a16:creationId xmlns:a16="http://schemas.microsoft.com/office/drawing/2014/main" id="{AD70F4BC-996C-4018-B5D0-8D19EC365FB1}"/>
              </a:ext>
            </a:extLst>
          </p:cNvPr>
          <p:cNvSpPr txBox="1"/>
          <p:nvPr/>
        </p:nvSpPr>
        <p:spPr>
          <a:xfrm>
            <a:off x="9934954" y="6268423"/>
            <a:ext cx="1996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Content is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available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under</a:t>
            </a:r>
            <a:endParaRPr lang="fi-FI" b="0" i="0" u="none" strike="noStrike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 CC BY-NC 4.0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unless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otherwise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stated</a:t>
            </a:r>
            <a:endParaRPr lang="fi-FI" b="0" i="0" u="none" strike="noStrike" dirty="0">
              <a:effectLst/>
            </a:endParaRPr>
          </a:p>
        </p:txBody>
      </p:sp>
      <p:sp>
        <p:nvSpPr>
          <p:cNvPr id="11" name="Tekstiruutu 4">
            <a:extLst>
              <a:ext uri="{FF2B5EF4-FFF2-40B4-BE49-F238E27FC236}">
                <a16:creationId xmlns:a16="http://schemas.microsoft.com/office/drawing/2014/main" id="{7EC88AE0-50C7-4620-A6F4-36E3C4DC503B}"/>
              </a:ext>
            </a:extLst>
          </p:cNvPr>
          <p:cNvSpPr txBox="1"/>
          <p:nvPr/>
        </p:nvSpPr>
        <p:spPr>
          <a:xfrm>
            <a:off x="9709872" y="5926953"/>
            <a:ext cx="2222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latin typeface="Arial" panose="020B0604020202020204" pitchFamily="34" charset="0"/>
              </a:rPr>
              <a:t>Sisältö on käytettävissä </a:t>
            </a:r>
          </a:p>
          <a:p>
            <a:pPr algn="r"/>
            <a:r>
              <a:rPr lang="fi-FI" sz="800" dirty="0">
                <a:latin typeface="Arial" panose="020B0604020202020204" pitchFamily="34" charset="0"/>
              </a:rPr>
              <a:t>CC BY-NC 4.0 -lisenssillä, ellei toisin mainita</a:t>
            </a: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784ACE1C-DEA8-4DD1-A157-ECE2CF8A0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26" y="5579830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hlinkClick r:id="rId2"/>
            <a:extLst>
              <a:ext uri="{FF2B5EF4-FFF2-40B4-BE49-F238E27FC236}">
                <a16:creationId xmlns:a16="http://schemas.microsoft.com/office/drawing/2014/main" id="{3975F859-B0D2-4DA8-9134-F88B26A25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44" y="5580160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hlinkClick r:id="rId2"/>
            <a:extLst>
              <a:ext uri="{FF2B5EF4-FFF2-40B4-BE49-F238E27FC236}">
                <a16:creationId xmlns:a16="http://schemas.microsoft.com/office/drawing/2014/main" id="{75312F4F-BE4F-4AFF-983B-A417CD3E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673" y="5577244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4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Avoimen korkeakouluopetuksen soveltaminen malliin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6"/>
            <a:ext cx="5574982" cy="430795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Tarjonnan kohde: yleiskäsite, joka kattaa sekä koulutukset että itseopiskelun ja sisältää näille yhteiset tiedot</a:t>
            </a:r>
          </a:p>
          <a:p>
            <a:endParaRPr lang="fi-FI" dirty="0"/>
          </a:p>
          <a:p>
            <a:r>
              <a:rPr lang="fi-FI" dirty="0"/>
              <a:t>Virallinen koulutus: alikäsite, jonka oleellisena piirteenä korkeakouluilla on ECTS-mitoitus. Koulutuksen tasolla kuvataan koulutuksen ajasta riippumattomat perustiedot</a:t>
            </a:r>
            <a:br>
              <a:rPr lang="fi-FI" dirty="0"/>
            </a:br>
            <a:endParaRPr lang="fi-FI" dirty="0"/>
          </a:p>
          <a:p>
            <a:r>
              <a:rPr lang="fi-FI" dirty="0"/>
              <a:t>Virallisen koulutuksen toteutus: tällä kuvataan, miten koulutusta tiettynä aikana järjestetään</a:t>
            </a:r>
            <a:br>
              <a:rPr lang="fi-FI" dirty="0"/>
            </a:br>
            <a:endParaRPr lang="fi-FI" dirty="0"/>
          </a:p>
          <a:p>
            <a:r>
              <a:rPr lang="fi-FI" dirty="0"/>
              <a:t>Koulutuksen sisältö: tämä kuvaa koulutuksen toteutukseen liittyvän tarkemman opintojen rakenteen ja sisällön (mm. opintokokonaisuudet, opintojaksot, opetuksen toteutukset), jotka syntyvät yleisesti opetussuunnitelmissa ja vuotuisessa opetustarjonnan/-ohjelman suunnittelussa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4B3AE-4B6C-0D7D-AEE6-7B2F552800CE}"/>
              </a:ext>
            </a:extLst>
          </p:cNvPr>
          <p:cNvGrpSpPr/>
          <p:nvPr/>
        </p:nvGrpSpPr>
        <p:grpSpPr>
          <a:xfrm>
            <a:off x="6747646" y="1863543"/>
            <a:ext cx="5087243" cy="3667125"/>
            <a:chOff x="6747646" y="1863543"/>
            <a:chExt cx="5087243" cy="3667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25751C-54E6-E539-5306-BBC9D5CC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7646" y="1863543"/>
              <a:ext cx="4810125" cy="36671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253FE5-1471-C177-F597-E2BF419E1C42}"/>
                </a:ext>
              </a:extLst>
            </p:cNvPr>
            <p:cNvSpPr/>
            <p:nvPr/>
          </p:nvSpPr>
          <p:spPr>
            <a:xfrm>
              <a:off x="8673737" y="1863543"/>
              <a:ext cx="3081488" cy="1389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F36F25-6BFD-93DB-D927-5A50ABAFFF2F}"/>
                </a:ext>
              </a:extLst>
            </p:cNvPr>
            <p:cNvSpPr/>
            <p:nvPr/>
          </p:nvSpPr>
          <p:spPr>
            <a:xfrm>
              <a:off x="8673737" y="3045006"/>
              <a:ext cx="3161152" cy="1389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FA31FEF-AA61-9EB3-4F35-6CEC4164DE59}"/>
              </a:ext>
            </a:extLst>
          </p:cNvPr>
          <p:cNvSpPr/>
          <p:nvPr/>
        </p:nvSpPr>
        <p:spPr>
          <a:xfrm>
            <a:off x="8673737" y="5106226"/>
            <a:ext cx="3450401" cy="1389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6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Avoimen korkeakouluopetuksen soveltaminen malliin: esimerkkinä opintokokonaisuus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Psykologian perusopinnot, Helsingin yliopisto</a:t>
            </a:r>
            <a:endParaRPr lang="fi-FI" sz="2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19" y="2046193"/>
            <a:ext cx="4810125" cy="371977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Tarjonnan kohde: Nimi: Psykologian perusopinnot</a:t>
            </a:r>
            <a:br>
              <a:rPr lang="fi-FI" dirty="0"/>
            </a:br>
            <a:endParaRPr lang="fi-FI" dirty="0"/>
          </a:p>
          <a:p>
            <a:r>
              <a:rPr lang="fi-FI" dirty="0"/>
              <a:t>Virallinen koulutus: Koulutuksen tyyppi: Avoimen yliopiston opinnot, Minimilaajuus 25 op, Maksimilaajuus 25 op.</a:t>
            </a:r>
            <a:br>
              <a:rPr lang="fi-FI" dirty="0"/>
            </a:br>
            <a:endParaRPr lang="fi-FI" dirty="0"/>
          </a:p>
          <a:p>
            <a:r>
              <a:rPr lang="fi-FI" dirty="0"/>
              <a:t>Virallisen koulutuksen toteutus: Toteutuksen tarkemmat kuvaustiedot ml. hintatieto</a:t>
            </a:r>
            <a:br>
              <a:rPr lang="fi-FI" dirty="0"/>
            </a:br>
            <a:endParaRPr lang="fi-FI" dirty="0"/>
          </a:p>
          <a:p>
            <a:r>
              <a:rPr lang="fi-FI" dirty="0"/>
              <a:t>Koulutuksen sisältö: Opintokokonaisuuden rakenne ja sisältö Sisussa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C01F4-0116-E260-2265-7B4687ADA7B0}"/>
              </a:ext>
            </a:extLst>
          </p:cNvPr>
          <p:cNvGrpSpPr/>
          <p:nvPr/>
        </p:nvGrpSpPr>
        <p:grpSpPr>
          <a:xfrm>
            <a:off x="7456778" y="1882205"/>
            <a:ext cx="5376492" cy="4631791"/>
            <a:chOff x="6747646" y="1863543"/>
            <a:chExt cx="5376492" cy="4631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34B3AE-4B6C-0D7D-AEE6-7B2F552800CE}"/>
                </a:ext>
              </a:extLst>
            </p:cNvPr>
            <p:cNvGrpSpPr/>
            <p:nvPr/>
          </p:nvGrpSpPr>
          <p:grpSpPr>
            <a:xfrm>
              <a:off x="6747646" y="1863543"/>
              <a:ext cx="5087243" cy="3667125"/>
              <a:chOff x="6747646" y="1863543"/>
              <a:chExt cx="5087243" cy="366712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25751C-54E6-E539-5306-BBC9D5CC4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646" y="1863543"/>
                <a:ext cx="4810125" cy="366712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253FE5-1471-C177-F597-E2BF419E1C42}"/>
                  </a:ext>
                </a:extLst>
              </p:cNvPr>
              <p:cNvSpPr/>
              <p:nvPr/>
            </p:nvSpPr>
            <p:spPr>
              <a:xfrm>
                <a:off x="8673737" y="1863543"/>
                <a:ext cx="3081488" cy="1389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F36F25-6BFD-93DB-D927-5A50ABAFFF2F}"/>
                  </a:ext>
                </a:extLst>
              </p:cNvPr>
              <p:cNvSpPr/>
              <p:nvPr/>
            </p:nvSpPr>
            <p:spPr>
              <a:xfrm>
                <a:off x="8673737" y="3045006"/>
                <a:ext cx="3161152" cy="1389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A31FEF-AA61-9EB3-4F35-6CEC4164DE59}"/>
                </a:ext>
              </a:extLst>
            </p:cNvPr>
            <p:cNvSpPr/>
            <p:nvPr/>
          </p:nvSpPr>
          <p:spPr>
            <a:xfrm>
              <a:off x="8673737" y="5106226"/>
              <a:ext cx="3450401" cy="1389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69B3FE5-64D7-4AE1-87C4-6D4365A92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824" y="2163361"/>
            <a:ext cx="2547931" cy="654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86F3A-46C5-7417-5EA9-9379B2871A99}"/>
              </a:ext>
            </a:extLst>
          </p:cNvPr>
          <p:cNvSpPr txBox="1"/>
          <p:nvPr/>
        </p:nvSpPr>
        <p:spPr>
          <a:xfrm>
            <a:off x="5310085" y="1950702"/>
            <a:ext cx="23239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Vrt. Opintopolku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3C201E-A655-5311-F771-928093215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603" y="2926622"/>
            <a:ext cx="1453874" cy="1578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A4AF7-43A0-D647-737E-E792F1273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111" y="4706722"/>
            <a:ext cx="1847217" cy="1429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5FC65A-AAB0-AB98-7922-51EB4C9C6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172" y="5567992"/>
            <a:ext cx="1767081" cy="12210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1F064B-EF3A-8D8B-E831-53E54C4ECB40}"/>
              </a:ext>
            </a:extLst>
          </p:cNvPr>
          <p:cNvSpPr txBox="1"/>
          <p:nvPr/>
        </p:nvSpPr>
        <p:spPr>
          <a:xfrm>
            <a:off x="10235557" y="5200580"/>
            <a:ext cx="23239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Vrt. Sisu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F058BA-DCAD-1A01-1429-D7E52CC8C33C}"/>
              </a:ext>
            </a:extLst>
          </p:cNvPr>
          <p:cNvCxnSpPr/>
          <p:nvPr/>
        </p:nvCxnSpPr>
        <p:spPr>
          <a:xfrm>
            <a:off x="6895322" y="3429000"/>
            <a:ext cx="653143" cy="368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8A8AF-5E17-A736-2AA7-EFC719C860D8}"/>
              </a:ext>
            </a:extLst>
          </p:cNvPr>
          <p:cNvCxnSpPr>
            <a:cxnSpLocks/>
          </p:cNvCxnSpPr>
          <p:nvPr/>
        </p:nvCxnSpPr>
        <p:spPr>
          <a:xfrm>
            <a:off x="7221893" y="4982949"/>
            <a:ext cx="3265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CBB2F2-D07B-1768-89A2-89AA0F666414}"/>
              </a:ext>
            </a:extLst>
          </p:cNvPr>
          <p:cNvSpPr txBox="1"/>
          <p:nvPr/>
        </p:nvSpPr>
        <p:spPr>
          <a:xfrm>
            <a:off x="370700" y="5977997"/>
            <a:ext cx="983047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i="1" dirty="0"/>
              <a:t>Ratkaistavia kysymyksiä mm. Miten vältetään ylimääräinen kopiointityö sellaisissa tiedoissa, jotka ovat määriteltyinä koulutuksen sisällölle, ja jotka halutaan esittää koulutuksen toteutuksen yhteydessä?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F94E3C-F1AD-AA46-185D-CE36FF482526}"/>
              </a:ext>
            </a:extLst>
          </p:cNvPr>
          <p:cNvCxnSpPr>
            <a:cxnSpLocks/>
          </p:cNvCxnSpPr>
          <p:nvPr/>
        </p:nvCxnSpPr>
        <p:spPr>
          <a:xfrm flipV="1">
            <a:off x="11397544" y="5096895"/>
            <a:ext cx="0" cy="4528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5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Avoimen korkeakouluopetuksen soveltaminen malliin: yksittäinen opintojakso omana koulutuksenaan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Digialan työnjohto, Turun AMK</a:t>
            </a:r>
            <a:endParaRPr lang="fi-FI" sz="2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19" y="2046193"/>
            <a:ext cx="4810125" cy="3719773"/>
          </a:xfrm>
        </p:spPr>
        <p:txBody>
          <a:bodyPr>
            <a:normAutofit fontScale="92500"/>
          </a:bodyPr>
          <a:lstStyle/>
          <a:p>
            <a:r>
              <a:rPr lang="fi-FI" dirty="0"/>
              <a:t>Tarjonnan kohde: Nimi: Digialan työnjohto, </a:t>
            </a:r>
            <a:br>
              <a:rPr lang="fi-FI" dirty="0"/>
            </a:br>
            <a:endParaRPr lang="fi-FI" dirty="0"/>
          </a:p>
          <a:p>
            <a:r>
              <a:rPr lang="fi-FI" dirty="0"/>
              <a:t>Virallinen koulutus: Koulutuksen tyyppi: Avoimen ammattikorkeakoulun opinnot, Minimilaajuus 10 op, Maksimilaajuus 10 op.</a:t>
            </a:r>
            <a:br>
              <a:rPr lang="fi-FI" dirty="0"/>
            </a:br>
            <a:endParaRPr lang="fi-FI" dirty="0"/>
          </a:p>
          <a:p>
            <a:r>
              <a:rPr lang="fi-FI" dirty="0"/>
              <a:t>Virallisen koulutuksen toteutus: Toteutuksen tarkemmat kuvaustiedot ml. Hinta: Ei maksua</a:t>
            </a:r>
            <a:br>
              <a:rPr lang="fi-FI" dirty="0"/>
            </a:br>
            <a:endParaRPr lang="fi-FI" dirty="0"/>
          </a:p>
          <a:p>
            <a:r>
              <a:rPr lang="fi-FI" dirty="0"/>
              <a:t>Koulutuksen sisältö: Opintojakson ja siihen liittyvän  opetuksen toteutuksen tiedot Pepissä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C01F4-0116-E260-2265-7B4687ADA7B0}"/>
              </a:ext>
            </a:extLst>
          </p:cNvPr>
          <p:cNvGrpSpPr/>
          <p:nvPr/>
        </p:nvGrpSpPr>
        <p:grpSpPr>
          <a:xfrm>
            <a:off x="7456778" y="1882205"/>
            <a:ext cx="5376492" cy="4631791"/>
            <a:chOff x="6747646" y="1863543"/>
            <a:chExt cx="5376492" cy="4631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34B3AE-4B6C-0D7D-AEE6-7B2F552800CE}"/>
                </a:ext>
              </a:extLst>
            </p:cNvPr>
            <p:cNvGrpSpPr/>
            <p:nvPr/>
          </p:nvGrpSpPr>
          <p:grpSpPr>
            <a:xfrm>
              <a:off x="6747646" y="1863543"/>
              <a:ext cx="5087243" cy="3667125"/>
              <a:chOff x="6747646" y="1863543"/>
              <a:chExt cx="5087243" cy="366712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25751C-54E6-E539-5306-BBC9D5CC4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646" y="1863543"/>
                <a:ext cx="4810125" cy="366712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253FE5-1471-C177-F597-E2BF419E1C42}"/>
                  </a:ext>
                </a:extLst>
              </p:cNvPr>
              <p:cNvSpPr/>
              <p:nvPr/>
            </p:nvSpPr>
            <p:spPr>
              <a:xfrm>
                <a:off x="8673737" y="1863543"/>
                <a:ext cx="3081488" cy="1389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F36F25-6BFD-93DB-D927-5A50ABAFFF2F}"/>
                  </a:ext>
                </a:extLst>
              </p:cNvPr>
              <p:cNvSpPr/>
              <p:nvPr/>
            </p:nvSpPr>
            <p:spPr>
              <a:xfrm>
                <a:off x="8673737" y="3045006"/>
                <a:ext cx="3161152" cy="1389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A31FEF-AA61-9EB3-4F35-6CEC4164DE59}"/>
                </a:ext>
              </a:extLst>
            </p:cNvPr>
            <p:cNvSpPr/>
            <p:nvPr/>
          </p:nvSpPr>
          <p:spPr>
            <a:xfrm>
              <a:off x="8673737" y="5106226"/>
              <a:ext cx="3450401" cy="1389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86F3A-46C5-7417-5EA9-9379B2871A99}"/>
              </a:ext>
            </a:extLst>
          </p:cNvPr>
          <p:cNvSpPr txBox="1"/>
          <p:nvPr/>
        </p:nvSpPr>
        <p:spPr>
          <a:xfrm>
            <a:off x="5310085" y="1950702"/>
            <a:ext cx="23239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Vrt. Opintopolku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F064B-EF3A-8D8B-E831-53E54C4ECB40}"/>
              </a:ext>
            </a:extLst>
          </p:cNvPr>
          <p:cNvSpPr txBox="1"/>
          <p:nvPr/>
        </p:nvSpPr>
        <p:spPr>
          <a:xfrm>
            <a:off x="10235557" y="5200580"/>
            <a:ext cx="23239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Vrt. Peppi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F058BA-DCAD-1A01-1429-D7E52CC8C33C}"/>
              </a:ext>
            </a:extLst>
          </p:cNvPr>
          <p:cNvCxnSpPr/>
          <p:nvPr/>
        </p:nvCxnSpPr>
        <p:spPr>
          <a:xfrm>
            <a:off x="6895322" y="3429000"/>
            <a:ext cx="653143" cy="368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8A8AF-5E17-A736-2AA7-EFC719C860D8}"/>
              </a:ext>
            </a:extLst>
          </p:cNvPr>
          <p:cNvCxnSpPr>
            <a:cxnSpLocks/>
          </p:cNvCxnSpPr>
          <p:nvPr/>
        </p:nvCxnSpPr>
        <p:spPr>
          <a:xfrm>
            <a:off x="7221893" y="4982949"/>
            <a:ext cx="3265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CBB2F2-D07B-1768-89A2-89AA0F666414}"/>
              </a:ext>
            </a:extLst>
          </p:cNvPr>
          <p:cNvSpPr txBox="1"/>
          <p:nvPr/>
        </p:nvSpPr>
        <p:spPr>
          <a:xfrm>
            <a:off x="555621" y="6004338"/>
            <a:ext cx="896282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i="1" dirty="0"/>
              <a:t>Ratkaistavia kysymyksiä mm. Miten käsitellään selkeällä tavalla tiedot, jotka liittyvät opiskeluoikeuden muodostumiseen sekä opetukseen (ja sen opetus/alaryhmiin) ilmoittautumiseen?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F94E3C-F1AD-AA46-185D-CE36FF482526}"/>
              </a:ext>
            </a:extLst>
          </p:cNvPr>
          <p:cNvCxnSpPr>
            <a:cxnSpLocks/>
          </p:cNvCxnSpPr>
          <p:nvPr/>
        </p:nvCxnSpPr>
        <p:spPr>
          <a:xfrm flipV="1">
            <a:off x="11397544" y="5096895"/>
            <a:ext cx="0" cy="4528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Kuva Pepin opintojaksotietonäkymästä">
            <a:extLst>
              <a:ext uri="{FF2B5EF4-FFF2-40B4-BE49-F238E27FC236}">
                <a16:creationId xmlns:a16="http://schemas.microsoft.com/office/drawing/2014/main" id="{B311C316-3933-B68B-0A7C-DD5F2F523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28" y="5567105"/>
            <a:ext cx="2379726" cy="1252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24333-47CD-7AC5-E526-776CBB5D6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427" y="2935305"/>
            <a:ext cx="1478718" cy="15748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ABE4E8-9FBB-B25F-B8C9-0A38DD293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610" y="4484354"/>
            <a:ext cx="2443828" cy="9893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7EF131-7378-97BA-57D4-3ABAF4D36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542" y="2174153"/>
            <a:ext cx="2080890" cy="6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BDA43-0A71-0663-7498-3CE1552B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938B2-E7A3-6E92-E8FB-3787F637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866378"/>
            <a:ext cx="10863737" cy="3394553"/>
          </a:xfrm>
        </p:spPr>
        <p:txBody>
          <a:bodyPr/>
          <a:lstStyle/>
          <a:p>
            <a:r>
              <a:rPr lang="fi-FI" dirty="0"/>
              <a:t>Ja vielä lopuksi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Me tarjoamme monien kanavien kautta IT-asiaa</a:t>
            </a:r>
            <a:br>
              <a:rPr lang="fi-FI" dirty="0"/>
            </a:br>
            <a:r>
              <a:rPr lang="fi-FI" dirty="0"/>
              <a:t>ja ajankohtaista Digivision muista teemoista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– tule kuulolle!</a:t>
            </a:r>
          </a:p>
        </p:txBody>
      </p:sp>
    </p:spTree>
    <p:extLst>
      <p:ext uri="{BB962C8B-B14F-4D97-AF65-F5344CB8AC3E}">
        <p14:creationId xmlns:p14="http://schemas.microsoft.com/office/powerpoint/2010/main" val="369344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68EA-ACF2-41EF-E715-C08C5C4F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555171"/>
            <a:ext cx="10859679" cy="1393281"/>
          </a:xfrm>
        </p:spPr>
        <p:txBody>
          <a:bodyPr/>
          <a:lstStyle/>
          <a:p>
            <a:r>
              <a:rPr lang="fi-FI" dirty="0"/>
              <a:t>Koulutukset ja webinaarit syksyllä 2023</a:t>
            </a:r>
            <a:br>
              <a:rPr lang="fi-FI" dirty="0"/>
            </a:br>
            <a:r>
              <a:rPr lang="fi-FI" sz="1600" b="0" dirty="0"/>
              <a:t>Katso tarkemmat tiedot ja osallistumislinkit webinaareihin: </a:t>
            </a:r>
            <a:r>
              <a:rPr lang="fi-FI" sz="1600" b="0" u="sng" dirty="0"/>
              <a:t>digivisio2030.fi/tapahtuma</a:t>
            </a:r>
            <a:br>
              <a:rPr lang="fi-FI" sz="1600" b="0" u="sng" dirty="0"/>
            </a:br>
            <a:r>
              <a:rPr lang="fi-FI" sz="1600" b="0" dirty="0"/>
              <a:t>Webinaarit järjestetään etäyhteydellä Zoomissa eivätkä vaadi ennakkoon ilmoittautumista. </a:t>
            </a:r>
            <a:br>
              <a:rPr lang="fi-FI" sz="1600" b="0" dirty="0"/>
            </a:br>
            <a:r>
              <a:rPr lang="fi-FI" sz="1600" b="0" dirty="0"/>
              <a:t>Lisätietoja voi kysyä hanketoimistosta: digivisio@csc.fi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95C6-AB14-2E3D-B173-5C6D29C2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687286"/>
            <a:ext cx="10859679" cy="4489676"/>
          </a:xfrm>
        </p:spPr>
        <p:txBody>
          <a:bodyPr/>
          <a:lstStyle/>
          <a:p>
            <a:pPr marL="0" indent="0">
              <a:buNone/>
            </a:pPr>
            <a:br>
              <a:rPr lang="fi-FI" sz="1400" b="1" dirty="0">
                <a:solidFill>
                  <a:srgbClr val="000000"/>
                </a:solidFill>
              </a:rPr>
            </a:br>
            <a:r>
              <a:rPr lang="fi-FI" sz="1400" b="1" dirty="0">
                <a:solidFill>
                  <a:srgbClr val="000000"/>
                </a:solidFill>
              </a:rPr>
              <a:t>DIGIVISIO2030-WEBINAARIT </a:t>
            </a:r>
            <a:r>
              <a:rPr lang="fi-FI" sz="1400" dirty="0">
                <a:solidFill>
                  <a:srgbClr val="000000"/>
                </a:solidFill>
                <a:latin typeface="Poppins" panose="00000500000000000000" pitchFamily="2" charset="0"/>
              </a:rPr>
              <a:t>w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ebinaari on avoin kaikille Digivisiosta kiinnostuneille!</a:t>
            </a:r>
            <a:endParaRPr lang="fi-FI" sz="1400" b="1" dirty="0">
              <a:solidFill>
                <a:srgbClr val="000000"/>
              </a:solidFill>
            </a:endParaRPr>
          </a:p>
          <a:p>
            <a:pPr lvl="1"/>
            <a:r>
              <a:rPr lang="fi-FI" sz="1400" dirty="0">
                <a:solidFill>
                  <a:srgbClr val="000000"/>
                </a:solidFill>
              </a:rPr>
              <a:t>24.10. klo 14-15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</a:rPr>
              <a:t>21.11. klo 14-15</a:t>
            </a:r>
          </a:p>
          <a:p>
            <a:pPr marL="0" indent="0">
              <a:buNone/>
            </a:pPr>
            <a:endParaRPr lang="fi-FI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rgbClr val="000000"/>
                </a:solidFill>
              </a:rPr>
              <a:t>IT-WEBINAARISARJA</a:t>
            </a:r>
            <a:r>
              <a:rPr lang="fi-FI" sz="1400" dirty="0">
                <a:solidFill>
                  <a:srgbClr val="000000"/>
                </a:solidFill>
              </a:rPr>
              <a:t> alkaa! Webinaarien tavoitteena on avata Digivision IT-kokonaisuuden isoa kuvaa.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08.09. klo 13-14.30 (Digivision palvelukartta)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29.09. klo 13-14.30 (Tietomalleista)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20.10. klo 13-14.30 (Pilven käyttö Digivisiossa)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10.11. klo 13-14.30 (Palvelutuotanto)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01.12. klo </a:t>
            </a:r>
            <a:r>
              <a:rPr lang="fi-FI" sz="1400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13-14.30 </a:t>
            </a:r>
            <a:r>
              <a:rPr lang="fi-FI" sz="1400">
                <a:solidFill>
                  <a:srgbClr val="000000"/>
                </a:solidFill>
                <a:latin typeface="Poppins" panose="00000500000000000000" pitchFamily="2" charset="0"/>
              </a:rPr>
              <a:t>(TBD)</a:t>
            </a:r>
            <a:endParaRPr lang="fi-FI" sz="1400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rgbClr val="000000"/>
                </a:solidFill>
              </a:rPr>
              <a:t>DIGIPEDAGOGIIKAN STUDIOT </a:t>
            </a:r>
            <a:r>
              <a:rPr lang="fi-FI" sz="140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Miten laatukriteereitä voidaan hyödyntää korkeakoulujen suunnittelun prosesseissa?</a:t>
            </a:r>
            <a:endParaRPr lang="fi-FI" sz="1400" dirty="0">
              <a:solidFill>
                <a:srgbClr val="000000"/>
              </a:solidFill>
            </a:endParaRP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25.09. klo 13-14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30.10. klo 14-15</a:t>
            </a: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20.11. klo 10-11</a:t>
            </a:r>
            <a:b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endParaRPr lang="fi-FI" sz="14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rgbClr val="000000"/>
                </a:solidFill>
                <a:latin typeface="Poppins" panose="00000500000000000000" pitchFamily="2" charset="0"/>
              </a:rPr>
              <a:t>DEMOWEBINAARI 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Kyseessä on demo, jossa esittelemme viimeisen kolmen kuukauden aikana tehtyä työtä Digivisiossa.</a:t>
            </a:r>
            <a:endParaRPr lang="fi-FI" sz="1400" b="1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pPr lvl="1"/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28.09. </a:t>
            </a:r>
            <a:r>
              <a:rPr lang="fi-FI" sz="1400" dirty="0">
                <a:solidFill>
                  <a:srgbClr val="000000"/>
                </a:solidFill>
                <a:latin typeface="Poppins" panose="00000500000000000000" pitchFamily="2" charset="0"/>
              </a:rPr>
              <a:t>klo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14-15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latin typeface="Poppins" panose="00000500000000000000" pitchFamily="2" charset="0"/>
              </a:rPr>
              <a:t>19.12. klo 14-15</a:t>
            </a:r>
            <a:endParaRPr lang="fi-FI" sz="1400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1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61D7-E7F2-4D44-8E5E-8958DEEE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Muista tilata</a:t>
            </a:r>
            <a:br>
              <a:rPr lang="fi-FI" dirty="0"/>
            </a:br>
            <a:r>
              <a:rPr lang="fi-FI" dirty="0"/>
              <a:t>Digivision uutiskirjeet!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8D12-6840-23B1-1EDE-959C26C7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407533"/>
            <a:ext cx="5179275" cy="387751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1500" dirty="0"/>
              <a:t>Uutiskirjeitä on kahta erilaista:</a:t>
            </a:r>
          </a:p>
          <a:p>
            <a:pPr lvl="1">
              <a:spcBef>
                <a:spcPts val="600"/>
              </a:spcBef>
            </a:pPr>
            <a:r>
              <a:rPr lang="fi-FI" sz="1500" dirty="0"/>
              <a:t>Hankkeen kuulumisia korkeakouluille </a:t>
            </a:r>
          </a:p>
          <a:p>
            <a:pPr lvl="2"/>
            <a:r>
              <a:rPr lang="fi-FI" sz="1500" dirty="0"/>
              <a:t>Suunnattu erityisesti hankkeen työssä mukana oleville</a:t>
            </a:r>
          </a:p>
          <a:p>
            <a:pPr lvl="2"/>
            <a:r>
              <a:rPr lang="fi-FI" sz="1500" dirty="0"/>
              <a:t>Ilmestyy kahden kuukauden välein</a:t>
            </a:r>
          </a:p>
          <a:p>
            <a:pPr lvl="2"/>
            <a:r>
              <a:rPr lang="fi-FI" sz="1500" dirty="0"/>
              <a:t>Seuraavat ilmestyvät </a:t>
            </a:r>
            <a:r>
              <a:rPr lang="fi-FI" sz="1500" b="1" dirty="0"/>
              <a:t>10.10. </a:t>
            </a:r>
            <a:r>
              <a:rPr lang="fi-FI" sz="1500" dirty="0"/>
              <a:t>ja </a:t>
            </a:r>
            <a:r>
              <a:rPr lang="fi-FI" sz="1500" b="1" dirty="0"/>
              <a:t>12.12.</a:t>
            </a:r>
            <a:endParaRPr lang="fi-FI" sz="1500" dirty="0"/>
          </a:p>
          <a:p>
            <a:pPr lvl="2"/>
            <a:endParaRPr lang="fi-FI" sz="15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fi-FI" sz="1500" dirty="0"/>
              <a:t>Näkökulmia oppimisen tulevaisuuteen </a:t>
            </a:r>
          </a:p>
          <a:p>
            <a:pPr lvl="2"/>
            <a:r>
              <a:rPr lang="fi-FI" sz="1500" dirty="0"/>
              <a:t>Kaikille sidosryhmille ja muille kiinnostuneille</a:t>
            </a:r>
          </a:p>
          <a:p>
            <a:pPr lvl="2"/>
            <a:r>
              <a:rPr lang="fi-FI" sz="1500" dirty="0"/>
              <a:t>Ilmestyy neljä kertaa vuodessa </a:t>
            </a:r>
          </a:p>
          <a:p>
            <a:pPr lvl="2"/>
            <a:r>
              <a:rPr lang="fi-FI" sz="1500" dirty="0"/>
              <a:t>Seuraavat ilmestyvät </a:t>
            </a:r>
            <a:r>
              <a:rPr lang="fi-FI" sz="1500" b="1" dirty="0"/>
              <a:t>26.9. </a:t>
            </a:r>
            <a:r>
              <a:rPr lang="fi-FI" sz="1500" dirty="0"/>
              <a:t>ja </a:t>
            </a:r>
            <a:r>
              <a:rPr lang="fi-FI" sz="1500" b="1" dirty="0"/>
              <a:t>28.11. </a:t>
            </a:r>
            <a:endParaRPr lang="fi-FI" sz="1500" dirty="0">
              <a:solidFill>
                <a:srgbClr val="FF0000"/>
              </a:solidFill>
            </a:endParaRPr>
          </a:p>
          <a:p>
            <a:pPr lvl="2"/>
            <a:endParaRPr lang="fi-FI" sz="1500" dirty="0"/>
          </a:p>
          <a:p>
            <a:pPr>
              <a:spcBef>
                <a:spcPts val="600"/>
              </a:spcBef>
            </a:pPr>
            <a:r>
              <a:rPr lang="fi-FI" sz="1500" dirty="0"/>
              <a:t>Uutiskirjeen voi tilata nettisivuilta </a:t>
            </a:r>
            <a:r>
              <a:rPr lang="fi-FI" sz="1500" dirty="0">
                <a:hlinkClick r:id="rId2"/>
              </a:rPr>
              <a:t>www.digivisio2030.fi/uutiskirjeet</a:t>
            </a:r>
            <a:endParaRPr lang="fi-FI" sz="1500" dirty="0"/>
          </a:p>
          <a:p>
            <a:endParaRPr lang="fi-FI" dirty="0"/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76800006-50E3-35CB-C6EE-9262E1ACF9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92388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433F-BFBD-81B5-8217-F5C86E4C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681037"/>
            <a:ext cx="5179275" cy="1361684"/>
          </a:xfrm>
        </p:spPr>
        <p:txBody>
          <a:bodyPr/>
          <a:lstStyle/>
          <a:p>
            <a:r>
              <a:rPr lang="fi-FI" dirty="0"/>
              <a:t>Podcast-sarjaa kannattaa kuunnella – ja kerro kaverille myös!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0627-C59F-19EF-0C3B-60772E58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Podcast-sarja on kokonaisuudessaan kuunneltavissa </a:t>
            </a:r>
            <a:r>
              <a:rPr lang="fi-FI" dirty="0" err="1"/>
              <a:t>SoundCloudissa</a:t>
            </a:r>
            <a:r>
              <a:rPr lang="fi-FI" dirty="0"/>
              <a:t>, Spotifyssa ja Apple </a:t>
            </a:r>
            <a:r>
              <a:rPr lang="fi-FI" dirty="0" err="1"/>
              <a:t>Podcastsissa</a:t>
            </a:r>
            <a:r>
              <a:rPr lang="fi-FI" dirty="0"/>
              <a:t> sekä Digivisio 2030 -hankkeen YouTube-kanavalla.  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Podcastin markkinointimateriaalit: </a:t>
            </a:r>
            <a:r>
              <a:rPr lang="fi-FI" dirty="0">
                <a:hlinkClick r:id="rId3"/>
              </a:rPr>
              <a:t>https://kannu.csc.fi/s/PxLjWSWc8RaQXat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4"/>
              </a:rPr>
              <a:t>Spotify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5"/>
              </a:rPr>
              <a:t>Apple </a:t>
            </a:r>
            <a:r>
              <a:rPr lang="fi-FI" dirty="0" err="1">
                <a:hlinkClick r:id="rId5"/>
              </a:rPr>
              <a:t>Podcasts</a:t>
            </a:r>
            <a:endParaRPr lang="fi-FI" dirty="0"/>
          </a:p>
          <a:p>
            <a:pPr marL="0" indent="0">
              <a:buNone/>
            </a:pPr>
            <a:r>
              <a:rPr lang="fi-FI" dirty="0" err="1">
                <a:hlinkClick r:id="rId6"/>
              </a:rPr>
              <a:t>SoundCloud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7"/>
              </a:rPr>
              <a:t>YouTube</a:t>
            </a:r>
            <a:endParaRPr lang="fi-FI" dirty="0"/>
          </a:p>
          <a:p>
            <a:endParaRPr lang="fi-FI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287C3F8-BEAC-B966-6D17-7F35A5C0F32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88781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8F551-702A-43A5-B0F6-19B3C9DE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Keskustelua ja kysymyksiä</a:t>
            </a:r>
            <a:endParaRPr lang="fi-FI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20D8D97-4D77-9FA7-E34A-EA4E00E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7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674A1-2575-49FF-8637-D39429FE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37686"/>
            <a:ext cx="7488713" cy="1620000"/>
          </a:xfrm>
        </p:spPr>
        <p:txBody>
          <a:bodyPr/>
          <a:lstStyle/>
          <a:p>
            <a:r>
              <a:rPr lang="en-US" noProof="0" dirty="0" err="1"/>
              <a:t>Tietomallityön</a:t>
            </a:r>
            <a:r>
              <a:rPr lang="en-US" noProof="0" dirty="0"/>
              <a:t> </a:t>
            </a:r>
            <a:r>
              <a:rPr lang="en-US" noProof="0" dirty="0" err="1"/>
              <a:t>tilanne</a:t>
            </a:r>
            <a:r>
              <a:rPr lang="en-US" noProof="0" dirty="0"/>
              <a:t> </a:t>
            </a:r>
            <a:r>
              <a:rPr lang="en-US" noProof="0" dirty="0" err="1"/>
              <a:t>syksyllä</a:t>
            </a:r>
            <a:r>
              <a:rPr lang="en-US" noProof="0" dirty="0"/>
              <a:t> 2023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DE6CB5-78D0-4680-9044-C674F66C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31" y="3895538"/>
            <a:ext cx="6213348" cy="16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noProof="0" dirty="0"/>
              <a:t>Sami Hautakangas</a:t>
            </a:r>
            <a:br>
              <a:rPr lang="fi-FI" noProof="0" dirty="0"/>
            </a:br>
            <a:r>
              <a:rPr lang="fi-FI" noProof="0" dirty="0"/>
              <a:t>Tampereen yliopisto</a:t>
            </a:r>
          </a:p>
          <a:p>
            <a:pPr>
              <a:lnSpc>
                <a:spcPct val="100000"/>
              </a:lnSpc>
            </a:pPr>
            <a:r>
              <a:rPr lang="fi-FI" dirty="0"/>
              <a:t>29</a:t>
            </a:r>
            <a:r>
              <a:rPr lang="fi-FI" noProof="0" dirty="0"/>
              <a:t>.9. 2023</a:t>
            </a:r>
          </a:p>
        </p:txBody>
      </p:sp>
      <p:sp>
        <p:nvSpPr>
          <p:cNvPr id="10" name="Tekstiruutu 11">
            <a:extLst>
              <a:ext uri="{FF2B5EF4-FFF2-40B4-BE49-F238E27FC236}">
                <a16:creationId xmlns:a16="http://schemas.microsoft.com/office/drawing/2014/main" id="{96284EC7-A9C6-264D-BDF6-8984EFAFAB53}"/>
              </a:ext>
            </a:extLst>
          </p:cNvPr>
          <p:cNvSpPr txBox="1"/>
          <p:nvPr/>
        </p:nvSpPr>
        <p:spPr>
          <a:xfrm>
            <a:off x="335360" y="6376145"/>
            <a:ext cx="52876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900" b="1" i="0" u="none" strike="noStrike" dirty="0">
                <a:effectLst/>
              </a:rPr>
              <a:t>Esityksen kuvat: </a:t>
            </a:r>
            <a:r>
              <a:rPr lang="fi-FI" sz="900" b="0" i="0" u="none" strike="noStrike" dirty="0">
                <a:effectLst/>
              </a:rPr>
              <a:t>© Digivisio 2030 / Juho Huttunen </a:t>
            </a:r>
            <a:r>
              <a:rPr lang="fi-FI" sz="900" b="0" i="1" u="none" strike="noStrike" dirty="0">
                <a:effectLst/>
              </a:rPr>
              <a:t>ellei toisin mainita</a:t>
            </a:r>
          </a:p>
        </p:txBody>
      </p:sp>
      <p:pic>
        <p:nvPicPr>
          <p:cNvPr id="9" name="Picture 2">
            <a:hlinkClick r:id="rId3"/>
            <a:extLst>
              <a:ext uri="{FF2B5EF4-FFF2-40B4-BE49-F238E27FC236}">
                <a16:creationId xmlns:a16="http://schemas.microsoft.com/office/drawing/2014/main" id="{91FC0E0C-AFB1-4555-A0A5-8DD13C51B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26" y="5579830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hlinkClick r:id="rId3"/>
            <a:extLst>
              <a:ext uri="{FF2B5EF4-FFF2-40B4-BE49-F238E27FC236}">
                <a16:creationId xmlns:a16="http://schemas.microsoft.com/office/drawing/2014/main" id="{2B085FE1-0BF2-4F38-9765-904405DF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44" y="5580160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hlinkClick r:id="rId3"/>
            <a:extLst>
              <a:ext uri="{FF2B5EF4-FFF2-40B4-BE49-F238E27FC236}">
                <a16:creationId xmlns:a16="http://schemas.microsoft.com/office/drawing/2014/main" id="{8BFCAC9C-79D1-47C9-B666-D7D3C0BA1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673" y="5577244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ruutu 4">
            <a:extLst>
              <a:ext uri="{FF2B5EF4-FFF2-40B4-BE49-F238E27FC236}">
                <a16:creationId xmlns:a16="http://schemas.microsoft.com/office/drawing/2014/main" id="{190E2674-B93E-4105-A933-801B440DED75}"/>
              </a:ext>
            </a:extLst>
          </p:cNvPr>
          <p:cNvSpPr txBox="1"/>
          <p:nvPr/>
        </p:nvSpPr>
        <p:spPr>
          <a:xfrm>
            <a:off x="9934954" y="6268423"/>
            <a:ext cx="1996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Content is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available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under</a:t>
            </a:r>
            <a:endParaRPr lang="fi-FI" b="0" i="0" u="none" strike="noStrike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 CC BY-NC 4.0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unless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otherwise</a:t>
            </a: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sz="800" b="0" i="0" u="none" strike="noStrike" dirty="0" err="1">
                <a:effectLst/>
                <a:latin typeface="Arial" panose="020B0604020202020204" pitchFamily="34" charset="0"/>
              </a:rPr>
              <a:t>stated</a:t>
            </a:r>
            <a:endParaRPr lang="fi-FI" b="0" i="0" u="none" strike="noStrike" dirty="0">
              <a:effectLst/>
            </a:endParaRPr>
          </a:p>
        </p:txBody>
      </p:sp>
      <p:sp>
        <p:nvSpPr>
          <p:cNvPr id="14" name="Tekstiruutu 4">
            <a:extLst>
              <a:ext uri="{FF2B5EF4-FFF2-40B4-BE49-F238E27FC236}">
                <a16:creationId xmlns:a16="http://schemas.microsoft.com/office/drawing/2014/main" id="{840CE4FD-45CC-40C1-821E-E59302286A01}"/>
              </a:ext>
            </a:extLst>
          </p:cNvPr>
          <p:cNvSpPr txBox="1"/>
          <p:nvPr/>
        </p:nvSpPr>
        <p:spPr>
          <a:xfrm>
            <a:off x="9709872" y="5926953"/>
            <a:ext cx="2222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latin typeface="Arial" panose="020B0604020202020204" pitchFamily="34" charset="0"/>
              </a:rPr>
              <a:t>Sisältö </a:t>
            </a:r>
            <a:r>
              <a:rPr lang="fi-FI" sz="800">
                <a:latin typeface="Arial" panose="020B0604020202020204" pitchFamily="34" charset="0"/>
              </a:rPr>
              <a:t>on käytettävissä </a:t>
            </a:r>
            <a:endParaRPr lang="fi-FI" sz="800" dirty="0">
              <a:latin typeface="Arial" panose="020B0604020202020204" pitchFamily="34" charset="0"/>
            </a:endParaRPr>
          </a:p>
          <a:p>
            <a:pPr algn="r"/>
            <a:r>
              <a:rPr lang="fi-FI" sz="800" dirty="0">
                <a:latin typeface="Arial" panose="020B0604020202020204" pitchFamily="34" charset="0"/>
              </a:rPr>
              <a:t>CC BY-NC 4.0 -lisenssillä, ellei toisin mainita</a:t>
            </a:r>
          </a:p>
        </p:txBody>
      </p:sp>
    </p:spTree>
    <p:extLst>
      <p:ext uri="{BB962C8B-B14F-4D97-AF65-F5344CB8AC3E}">
        <p14:creationId xmlns:p14="http://schemas.microsoft.com/office/powerpoint/2010/main" val="233249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1BC4-A547-44FA-8EB7-252D236F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tietomallinnus on tärkeää?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15E9-950D-400D-B05F-6043FD3E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844299"/>
            <a:ext cx="10859679" cy="4332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Digivision, korkeakoulujen ja kansallisten palvelujen (OPH) välisen yhteistyön ja tiedonsiirtojen edellytys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Mahdollistaa tietojärjestelmien </a:t>
            </a:r>
            <a:r>
              <a:rPr lang="fi-FI" b="1" dirty="0" err="1"/>
              <a:t>yhteentoimivuuden</a:t>
            </a:r>
            <a:r>
              <a:rPr lang="fi-FI" dirty="0"/>
              <a:t> ja jatkokehityksen</a:t>
            </a:r>
          </a:p>
          <a:p>
            <a:pPr lvl="1"/>
            <a:r>
              <a:rPr lang="fi-FI" dirty="0"/>
              <a:t>Tunnistetaan eri lähdejärjestelmien tietorakenteiden ja käsitteiden erot sekä tietojen yhteensopivuuden vaatimukset</a:t>
            </a:r>
          </a:p>
          <a:p>
            <a:pPr lvl="1"/>
            <a:r>
              <a:rPr lang="fi-FI" dirty="0"/>
              <a:t>Tunnistetaan integraatioiden vaatimukset datalle ja </a:t>
            </a:r>
            <a:r>
              <a:rPr lang="fi-FI" dirty="0" err="1"/>
              <a:t>yhteentoimivuudelle</a:t>
            </a:r>
            <a:endParaRPr lang="fi-FI" dirty="0"/>
          </a:p>
          <a:p>
            <a:pPr lvl="1"/>
            <a:r>
              <a:rPr lang="fi-FI" dirty="0"/>
              <a:t>Tunnistetaan tarve yhteisille luokittelulle, koodistolle, käsitteille ja sanastoille </a:t>
            </a:r>
          </a:p>
          <a:p>
            <a:pPr lvl="1"/>
            <a:r>
              <a:rPr lang="fi-FI" dirty="0"/>
              <a:t>Mahdollistaa keskitettyjen/jaettujen verkkopalveluiden kehittämisen</a:t>
            </a:r>
          </a:p>
          <a:p>
            <a:pPr lvl="1"/>
            <a:r>
              <a:rPr lang="fi-FI" dirty="0"/>
              <a:t>Luo edellytykset tietojen hyödyntämiseen kansainvälisellä tasolla</a:t>
            </a:r>
          </a:p>
          <a:p>
            <a:pPr lvl="1"/>
            <a:endParaRPr lang="fi-FI" dirty="0"/>
          </a:p>
          <a:p>
            <a:r>
              <a:rPr lang="fi-FI" dirty="0"/>
              <a:t>Vähentää kustannuksia ja parantaa laatua</a:t>
            </a:r>
          </a:p>
          <a:p>
            <a:pPr lvl="1"/>
            <a:r>
              <a:rPr lang="fi-FI" dirty="0"/>
              <a:t>Tietojen ristiriidattomuus, eheys ja luotettavuus vaikuttaa suoraan kehitys- ja ylläpitokustannuksiin sekä palvelun laatuun</a:t>
            </a:r>
          </a:p>
          <a:p>
            <a:endParaRPr lang="fi-FI" dirty="0"/>
          </a:p>
          <a:p>
            <a:r>
              <a:rPr lang="fi-FI" dirty="0"/>
              <a:t>Tukee yhteisen ymmärryksen rakentumista ja tietojen hallintaa</a:t>
            </a:r>
          </a:p>
          <a:p>
            <a:pPr lvl="1"/>
            <a:r>
              <a:rPr lang="fi-FI" dirty="0"/>
              <a:t>Yhdenmukaistaa käsitteistöä ja viestintää</a:t>
            </a:r>
          </a:p>
          <a:p>
            <a:pPr lvl="1"/>
            <a:r>
              <a:rPr lang="fi-FI" dirty="0"/>
              <a:t>Tukee tietojen hallintaa ja omistajuutta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7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tietomalli rakentuu?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Hyödynnetään olemassa olevia yhteisiä tietomalleja (XDW, Virta, Opintopolku, Ristiinopiskelupalvelu, keskeiset </a:t>
            </a:r>
            <a:r>
              <a:rPr lang="fi-FI" dirty="0" err="1"/>
              <a:t>kv</a:t>
            </a:r>
            <a:r>
              <a:rPr lang="fi-FI" dirty="0"/>
              <a:t>-standardit: MLO, ELMO-EMREX, ELM) ja sanastoja (mm. OKSA)</a:t>
            </a:r>
          </a:p>
          <a:p>
            <a:r>
              <a:rPr lang="fi-FI" dirty="0"/>
              <a:t>Otetaan huomioon keskeisten lähdejärjestelmien tietomallit (Peppi, Sisu)</a:t>
            </a:r>
          </a:p>
          <a:p>
            <a:r>
              <a:rPr lang="fi-FI" b="1" dirty="0"/>
              <a:t>Yhdistetään aiemmat Suomessa käytetyt mallit yhtenäiseksi kokonaisuudeksi tarvittavin täydennyksin.</a:t>
            </a:r>
          </a:p>
          <a:p>
            <a:pPr lvl="1"/>
            <a:r>
              <a:rPr lang="fi-FI" b="1" dirty="0"/>
              <a:t>Sisältää paljon jo tuotantokäytössä olevaa sisältöä (esim. Virta), johon korkeakouluilla on jo kyvykkyydet.</a:t>
            </a:r>
          </a:p>
          <a:p>
            <a:pPr lvl="1"/>
            <a:r>
              <a:rPr lang="fi-FI" b="1" dirty="0"/>
              <a:t>Yhtenäinen kansallinen tietomalli mahdollistaa </a:t>
            </a:r>
            <a:r>
              <a:rPr lang="fi-FI" b="1" dirty="0" err="1"/>
              <a:t>yhteentoimivuuden</a:t>
            </a:r>
            <a:r>
              <a:rPr lang="fi-FI" b="1" dirty="0"/>
              <a:t> rakentamisen kansainvälisiin palveluihin, suomalaisen työn taustalla pitkä historia Bolognan prosessiin ja ECTS-järjestelmän käyttöönottoon liittyen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32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tietomalli rakentuu?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761893"/>
            <a:ext cx="10859679" cy="4685560"/>
          </a:xfrm>
        </p:spPr>
        <p:txBody>
          <a:bodyPr>
            <a:normAutofit/>
          </a:bodyPr>
          <a:lstStyle/>
          <a:p>
            <a:r>
              <a:rPr lang="fi-FI" dirty="0"/>
              <a:t>Käytännön työskentelyn eteneminen</a:t>
            </a:r>
          </a:p>
          <a:p>
            <a:pPr lvl="1"/>
            <a:r>
              <a:rPr lang="fi-FI" dirty="0"/>
              <a:t>Pohjatyö aiempien mallien yhdistelyssä Digivision arkkitehtiryhmässä: tietomallikaaviot ja kuvaustekstit sekä tarvittavien tukimateriaalien ja esimerkkien tuottaminen</a:t>
            </a:r>
          </a:p>
          <a:p>
            <a:pPr lvl="1"/>
            <a:r>
              <a:rPr lang="fi-FI" b="1" dirty="0"/>
              <a:t>Luonnosvaiheen</a:t>
            </a:r>
            <a:r>
              <a:rPr lang="fi-FI" dirty="0"/>
              <a:t> käsittelyssä ensin suppeampi joukko asiantuntijoita eri näkökulmista</a:t>
            </a:r>
          </a:p>
          <a:p>
            <a:pPr lvl="2"/>
            <a:r>
              <a:rPr lang="fi-FI" dirty="0"/>
              <a:t>Digivision design- ja kehitystiimit</a:t>
            </a:r>
          </a:p>
          <a:p>
            <a:pPr lvl="2"/>
            <a:r>
              <a:rPr lang="fi-FI" dirty="0"/>
              <a:t>Digivision ryhmät (teemaryhmät, pilotit)</a:t>
            </a:r>
          </a:p>
          <a:p>
            <a:pPr lvl="2"/>
            <a:r>
              <a:rPr lang="fi-FI" dirty="0"/>
              <a:t>Keskeisten järjestelmien arkkitehdit/muut asiantuntijat (Peppi, Sisu, Opintopolku)</a:t>
            </a:r>
          </a:p>
          <a:p>
            <a:pPr lvl="1"/>
            <a:r>
              <a:rPr lang="fi-FI" dirty="0"/>
              <a:t>Luonnoksen esittely laajemmille kommenteille sidosryhmille</a:t>
            </a:r>
          </a:p>
          <a:p>
            <a:pPr lvl="2"/>
            <a:r>
              <a:rPr lang="fi-FI" dirty="0"/>
              <a:t>Webinaarit mahdollistavat Q&amp;A-tyyppisen keskustelun</a:t>
            </a:r>
          </a:p>
          <a:p>
            <a:pPr lvl="2"/>
            <a:r>
              <a:rPr lang="fi-FI" dirty="0"/>
              <a:t>Tarvittavin osin muodollisempi kommentointikierros korkeakouluille ja muille sidosryhmille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40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tietomalli rakentuu?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761893"/>
            <a:ext cx="10859679" cy="4685560"/>
          </a:xfrm>
        </p:spPr>
        <p:txBody>
          <a:bodyPr>
            <a:normAutofit/>
          </a:bodyPr>
          <a:lstStyle/>
          <a:p>
            <a:r>
              <a:rPr lang="fi-FI" dirty="0"/>
              <a:t>Käytännön työskentelyn eteneminen</a:t>
            </a:r>
          </a:p>
          <a:p>
            <a:pPr lvl="1"/>
            <a:r>
              <a:rPr lang="fi-FI" dirty="0"/>
              <a:t>Ensimmäisten palveluiden versioiden ja pilotointien avulla validoidaan tietomallin toimivuus, erityisesti uusien laajennusten, täsmennysten tai muutosten osalta</a:t>
            </a:r>
          </a:p>
          <a:p>
            <a:pPr lvl="2"/>
            <a:r>
              <a:rPr lang="fi-FI" dirty="0"/>
              <a:t>Pilotit tärkeässä roolissa, tulosten esittelyt korkeakouluille</a:t>
            </a:r>
          </a:p>
          <a:p>
            <a:pPr lvl="1"/>
            <a:r>
              <a:rPr lang="fi-FI" dirty="0"/>
              <a:t>Tässä vaiheessa varaudutaan vielä iteratiivisesti tehtäviin muutoksiin </a:t>
            </a:r>
          </a:p>
          <a:p>
            <a:pPr lvl="1"/>
            <a:r>
              <a:rPr lang="fi-FI" dirty="0"/>
              <a:t>Tuotantokäyttöön siirryttäessä tietomallin ja rajapintojen muutosten tekeminen muuttuu</a:t>
            </a:r>
          </a:p>
          <a:p>
            <a:pPr lvl="2"/>
            <a:r>
              <a:rPr lang="fi-FI" dirty="0"/>
              <a:t>Ennen tuotantokäyttöä on käytännössä varmistettu tietomallin ja ratkaisujen toimivuus yhteisesti</a:t>
            </a:r>
          </a:p>
          <a:p>
            <a:pPr lvl="2"/>
            <a:r>
              <a:rPr lang="fi-FI" dirty="0"/>
              <a:t>Uusien versioiden tuottaminen ja käyttöönotto edellyttää, että otetaan </a:t>
            </a:r>
            <a:r>
              <a:rPr lang="fi-FI" b="1" dirty="0"/>
              <a:t>huomioon aikataulut ja muut tarvittavat resurssit, joita sekä korkeakoulujen teknisten muutosten toteuttaminen lähdejärjestelmiin/integraatioihin edellyttää että muutosten vieminen käytäntöön korkeakoulujen toiminnassa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16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Työskentelyn tilanne syyskuussa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345276"/>
          </a:xfrm>
        </p:spPr>
        <p:txBody>
          <a:bodyPr>
            <a:normAutofit/>
          </a:bodyPr>
          <a:lstStyle/>
          <a:p>
            <a:r>
              <a:rPr lang="fi-FI" dirty="0"/>
              <a:t>Lähes kaikki Suomessa käytettyjen mallien tiedot ovat keskeisten käsitteiden osalta käyty läpi ja yhdistetty luonnosversioon, hakemiseen ja ilmoittautumiseen liittyvät tiedot ovat vielä syksyn työlistalla</a:t>
            </a:r>
          </a:p>
          <a:p>
            <a:r>
              <a:rPr lang="fi-FI" dirty="0"/>
              <a:t>Tietoarkkitehtuurin kuvaus on osa Digivision arkkitehtuuridokumentaatiota </a:t>
            </a:r>
            <a:r>
              <a:rPr lang="fi-FI" dirty="0" err="1"/>
              <a:t>eDuuni-wikissä</a:t>
            </a:r>
            <a:r>
              <a:rPr lang="fi-FI" dirty="0"/>
              <a:t> (</a:t>
            </a:r>
            <a:r>
              <a:rPr lang="fi-FI" dirty="0">
                <a:hlinkClick r:id="rId2"/>
              </a:rPr>
              <a:t>https://wiki.eduuni.fi/pages/viewpage.action?spaceKey=digivisio&amp;title=3+Tietoarkkitehtuuri</a:t>
            </a:r>
            <a:r>
              <a:rPr lang="fi-FI" dirty="0"/>
              <a:t>)</a:t>
            </a:r>
          </a:p>
          <a:p>
            <a:r>
              <a:rPr lang="fi-FI" dirty="0"/>
              <a:t>Yhteistä käsittelyä edellyttävien muutosten lista alkaa olla rakentunut isoimpien kysymysten osalta</a:t>
            </a:r>
          </a:p>
          <a:p>
            <a:r>
              <a:rPr lang="fi-FI" dirty="0"/>
              <a:t>Yksityiskohtaista kenttäkohtaista käsittelyä jatketaan</a:t>
            </a:r>
          </a:p>
          <a:p>
            <a:pPr lvl="1"/>
            <a:r>
              <a:rPr lang="fi-FI" dirty="0"/>
              <a:t>Alustava </a:t>
            </a:r>
            <a:r>
              <a:rPr lang="fi-FI" dirty="0" err="1"/>
              <a:t>excel-mappaus</a:t>
            </a:r>
            <a:r>
              <a:rPr lang="fi-FI" dirty="0"/>
              <a:t> tehty keväällä 2023</a:t>
            </a:r>
          </a:p>
          <a:p>
            <a:pPr lvl="1"/>
            <a:r>
              <a:rPr lang="fi-FI" dirty="0"/>
              <a:t>Pepistä ja Sisusta on järjestetty dataa hankkeen käyttöön, aluksi tarjontaan liittyvien tietojen osalta </a:t>
            </a:r>
          </a:p>
          <a:p>
            <a:r>
              <a:rPr lang="fi-FI" dirty="0"/>
              <a:t>Lisätään tätä attribuuttitason tietoa tarvittavin osin myös tietomallikaavioihin, haasteena pitää osakaaviot kuitenkin luettavina ja ymmärrettävinä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40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Esimerkki yhteistä käsittelyä vaativasta asiasta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345276"/>
          </a:xfrm>
        </p:spPr>
        <p:txBody>
          <a:bodyPr>
            <a:normAutofit/>
          </a:bodyPr>
          <a:lstStyle/>
          <a:p>
            <a:r>
              <a:rPr lang="fi-FI" dirty="0"/>
              <a:t>Käsitteitä ’koulutus’ ja ’koulutuksen toteutus’ on käytetty aiemmin painottaen opiskelijahaun ja valinnan näkökulmaa mm. Opintopolun koulutustarjonnan palvelussa</a:t>
            </a:r>
          </a:p>
          <a:p>
            <a:r>
              <a:rPr lang="fi-FI" dirty="0"/>
              <a:t>Nyt malleja yhdistettäessä on otettava huomioon, miten nämä käsitteet kytkeytyvät eri käyttöyhteyksiin. </a:t>
            </a:r>
          </a:p>
          <a:p>
            <a:r>
              <a:rPr lang="fi-FI" dirty="0"/>
              <a:t>Määritelmät (OKSA)</a:t>
            </a:r>
          </a:p>
          <a:p>
            <a:pPr lvl="1"/>
            <a:r>
              <a:rPr lang="fi-FI" dirty="0"/>
              <a:t>Koulutus = ”suunniteltu opintojen ja järjestelyjen kokonaisuus, jonka tavoitteena on lisätä johonkin aihepiiriin tai alaan liittyvää osaamista tai tarjota valmiudet tutkinnon tai muun kokonaisuuden suorittamiseen”</a:t>
            </a:r>
          </a:p>
          <a:p>
            <a:pPr lvl="1"/>
            <a:r>
              <a:rPr lang="fi-FI" dirty="0"/>
              <a:t>Koulutuksen toteutus = ” koulutustoimijan organisoima, tiettyyn aikaan ja paikkaan sijoittuva koulutus (2)</a:t>
            </a:r>
          </a:p>
          <a:p>
            <a:r>
              <a:rPr lang="fi-FI" dirty="0" err="1"/>
              <a:t>OKSA:n</a:t>
            </a:r>
            <a:r>
              <a:rPr lang="fi-FI" dirty="0"/>
              <a:t> määritelmät vastaavat kansainvälisen MLO-standardin käsitteitä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33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FA-A034-4459-9076-BEE3707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Esimerkki yhteistä käsittelyä vaativasta asiasta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CD8A-2EA1-4FC3-9D4F-8BF3395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345276"/>
          </a:xfrm>
        </p:spPr>
        <p:txBody>
          <a:bodyPr>
            <a:normAutofit/>
          </a:bodyPr>
          <a:lstStyle/>
          <a:p>
            <a:r>
              <a:rPr lang="fi-FI" dirty="0"/>
              <a:t>Korkeakoulujen opintohallinnossa tärkeänä näkökulmana näihin käsitteisiin liittyy lakisääteinen koulutusvastuu ja koulutusten järjestäminen (koulutusten perustaminen ja lakkauttaminen ym.)</a:t>
            </a:r>
          </a:p>
          <a:p>
            <a:r>
              <a:rPr lang="fi-FI" dirty="0"/>
              <a:t>Opintotietojärjestelmissä erityisesti aikaisemmin ’koulutus’ on ollut käsitteenä hieman taka-alalla ja ilmennyt teknisesti mm. opiskeluoikeuksiin ja opetussuunnitelmiin liittyvinä koulutusohjelmakoodistoina ja vastaavina</a:t>
            </a:r>
          </a:p>
          <a:p>
            <a:pPr lvl="1"/>
            <a:r>
              <a:rPr lang="fi-FI" dirty="0"/>
              <a:t>Jo Virran tietomallissa on kuitenkin tunnistettu, että kyse on kuitenkin samasta peruskäsitteestä opiskeluoikeuteen liittyvän koulutusmoduulin tunnisteen yhteydessä.</a:t>
            </a:r>
          </a:p>
          <a:p>
            <a:r>
              <a:rPr lang="fi-FI" dirty="0"/>
              <a:t>Nyt malleja yhdistettäessä pyritään siis kattamaan koko koulutuksen elinkaari </a:t>
            </a:r>
          </a:p>
          <a:p>
            <a:r>
              <a:rPr lang="fi-FI" dirty="0"/>
              <a:t>Saman mallin pitää taipua kuvaamaan niin monimutkaisin tutkintokoulutus kuin yksinkertaisin epävirallisen koulutuksen kategoriaan kuuluva koulutuspaketti, johon kuuluu yksi opetuksen toteutus.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42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Digivisio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0000"/>
      </a:accent1>
      <a:accent2>
        <a:srgbClr val="FFFF87"/>
      </a:accent2>
      <a:accent3>
        <a:srgbClr val="FFFFC3"/>
      </a:accent3>
      <a:accent4>
        <a:srgbClr val="FFFFE1"/>
      </a:accent4>
      <a:accent5>
        <a:srgbClr val="DCCEAC"/>
      </a:accent5>
      <a:accent6>
        <a:srgbClr val="EDE7D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givisio_PPT_CC_BY_NC_2023_CenturyGothic" id="{A8FF096F-BB1A-4C1E-A50D-4F85EF274E54}" vid="{C165BB0A-D0DC-4286-ADDF-9084892E54F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EUNIS</Template>
  <TotalTime>10</TotalTime>
  <Words>1299</Words>
  <Application>Microsoft Macintosh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Poppins</vt:lpstr>
      <vt:lpstr>Office-teema</vt:lpstr>
      <vt:lpstr>Digivisio</vt:lpstr>
      <vt:lpstr>Tietomallityön tilanne syksyllä 2023</vt:lpstr>
      <vt:lpstr>Miksi tietomallinnus on tärkeää?</vt:lpstr>
      <vt:lpstr>Miten tietomalli rakentuu? </vt:lpstr>
      <vt:lpstr>Miten tietomalli rakentuu? </vt:lpstr>
      <vt:lpstr>Miten tietomalli rakentuu? </vt:lpstr>
      <vt:lpstr>Työskentelyn tilanne syyskuussa 2023</vt:lpstr>
      <vt:lpstr>Esimerkki yhteistä käsittelyä vaativasta asiasta</vt:lpstr>
      <vt:lpstr>Esimerkki yhteistä käsittelyä vaativasta asiasta</vt:lpstr>
      <vt:lpstr>Avoimen korkeakouluopetuksen soveltaminen malliin</vt:lpstr>
      <vt:lpstr>Avoimen korkeakouluopetuksen soveltaminen malliin: esimerkkinä opintokokonaisuus Psykologian perusopinnot, Helsingin yliopisto</vt:lpstr>
      <vt:lpstr>Avoimen korkeakouluopetuksen soveltaminen malliin: yksittäinen opintojakso omana koulutuksenaan Digialan työnjohto, Turun AMK</vt:lpstr>
      <vt:lpstr>Ja vielä lopuksi  Me tarjoamme monien kanavien kautta IT-asiaa ja ajankohtaista Digivision muista teemoista   – tule kuulolle!</vt:lpstr>
      <vt:lpstr>Koulutukset ja webinaarit syksyllä 2023 Katso tarkemmat tiedot ja osallistumislinkit webinaareihin: digivisio2030.fi/tapahtuma Webinaarit järjestetään etäyhteydellä Zoomissa eivätkä vaadi ennakkoon ilmoittautumista.  Lisätietoja voi kysyä hanketoimistosta: digivisio@csc.fi</vt:lpstr>
      <vt:lpstr>Muista tilata Digivision uutiskirjeet!</vt:lpstr>
      <vt:lpstr>Podcast-sarjaa kannattaa kuunnella – ja kerro kaverille myös!</vt:lpstr>
      <vt:lpstr>Keskustelua ja kysymyksiä</vt:lpstr>
    </vt:vector>
  </TitlesOfParts>
  <Company>Tampere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Hautakangas (TAU)</dc:creator>
  <cp:lastModifiedBy>Jorma Korkiakoski</cp:lastModifiedBy>
  <cp:revision>54</cp:revision>
  <dcterms:created xsi:type="dcterms:W3CDTF">2023-06-01T12:39:12Z</dcterms:created>
  <dcterms:modified xsi:type="dcterms:W3CDTF">2023-09-21T13:00:02Z</dcterms:modified>
</cp:coreProperties>
</file>