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sldIdLst>
    <p:sldId id="341" r:id="rId5"/>
    <p:sldId id="348" r:id="rId6"/>
    <p:sldId id="332" r:id="rId7"/>
    <p:sldId id="344" r:id="rId8"/>
    <p:sldId id="342" r:id="rId9"/>
    <p:sldId id="349" r:id="rId10"/>
    <p:sldId id="343" r:id="rId11"/>
    <p:sldId id="334" r:id="rId12"/>
    <p:sldId id="303" r:id="rId13"/>
    <p:sldId id="339" r:id="rId14"/>
    <p:sldId id="315" r:id="rId15"/>
    <p:sldId id="316" r:id="rId16"/>
    <p:sldId id="317" r:id="rId17"/>
    <p:sldId id="319" r:id="rId18"/>
    <p:sldId id="320" r:id="rId19"/>
    <p:sldId id="321" r:id="rId20"/>
    <p:sldId id="322" r:id="rId21"/>
    <p:sldId id="324" r:id="rId22"/>
    <p:sldId id="340" r:id="rId23"/>
    <p:sldId id="347" r:id="rId24"/>
    <p:sldId id="335" r:id="rId25"/>
    <p:sldId id="314" r:id="rId26"/>
    <p:sldId id="350" r:id="rId27"/>
    <p:sldId id="338" r:id="rId28"/>
    <p:sldId id="346" r:id="rId29"/>
    <p:sldId id="345" r:id="rId30"/>
    <p:sldId id="325" r:id="rId31"/>
    <p:sldId id="327"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riihimaki@csc.fi" initials="ma" lastIdx="4" clrIdx="0">
    <p:extLst>
      <p:ext uri="{19B8F6BF-5375-455C-9EA6-DF929625EA0E}">
        <p15:presenceInfo xmlns:p15="http://schemas.microsoft.com/office/powerpoint/2012/main" userId="SATTI.RIIHIMAKI@CSC.FI" providerId="AD"/>
      </p:ext>
    </p:extLst>
  </p:cmAuthor>
  <p:cmAuthor id="2" name="Vilho Kolehmainen" initials="VK" lastIdx="10" clrIdx="1">
    <p:extLst>
      <p:ext uri="{19B8F6BF-5375-455C-9EA6-DF929625EA0E}">
        <p15:presenceInfo xmlns:p15="http://schemas.microsoft.com/office/powerpoint/2012/main" userId="SILHO.KOLEHMAINEN@CSC.FI"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3B2"/>
    <a:srgbClr val="7F7F7F"/>
    <a:srgbClr val="FFFFCD"/>
    <a:srgbClr val="E1D4B5"/>
    <a:srgbClr val="DCCEAC"/>
    <a:srgbClr val="CEBF99"/>
    <a:srgbClr val="EFEFE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24"/>
    <p:restoredTop sz="81258" autoAdjust="0"/>
  </p:normalViewPr>
  <p:slideViewPr>
    <p:cSldViewPr snapToGrid="0" snapToObjects="1">
      <p:cViewPr varScale="1">
        <p:scale>
          <a:sx n="59" d="100"/>
          <a:sy n="59" d="100"/>
        </p:scale>
        <p:origin x="12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38387-B6E5-41DF-AE34-ECABF6923610}" type="doc">
      <dgm:prSet loTypeId="urn:microsoft.com/office/officeart/2005/8/layout/hierarchy4" loCatId="relationship" qsTypeId="urn:microsoft.com/office/officeart/2005/8/quickstyle/simple5" qsCatId="simple" csTypeId="urn:microsoft.com/office/officeart/2005/8/colors/colorful3" csCatId="colorful" phldr="1"/>
      <dgm:spPr/>
      <dgm:t>
        <a:bodyPr/>
        <a:lstStyle/>
        <a:p>
          <a:endParaRPr lang="fi-FI"/>
        </a:p>
      </dgm:t>
    </dgm:pt>
    <dgm:pt modelId="{98325F99-F732-4031-B64E-D92C3CCFB45F}">
      <dgm:prSet phldrT="[Teksti]"/>
      <dgm:spPr/>
      <dgm:t>
        <a:bodyPr/>
        <a:lstStyle/>
        <a:p>
          <a:r>
            <a:rPr lang="fi-FI" dirty="0">
              <a:solidFill>
                <a:schemeClr val="tx1"/>
              </a:solidFill>
            </a:rPr>
            <a:t>HEDI API</a:t>
          </a:r>
        </a:p>
      </dgm:t>
    </dgm:pt>
    <dgm:pt modelId="{10CA1F1E-37E2-4B32-A974-AE6C6957DA7D}" type="parTrans" cxnId="{0A23C11F-D696-464B-8EBA-827D96FC39A0}">
      <dgm:prSet/>
      <dgm:spPr/>
      <dgm:t>
        <a:bodyPr/>
        <a:lstStyle/>
        <a:p>
          <a:endParaRPr lang="fi-FI">
            <a:solidFill>
              <a:schemeClr val="tx1"/>
            </a:solidFill>
          </a:endParaRPr>
        </a:p>
      </dgm:t>
    </dgm:pt>
    <dgm:pt modelId="{1629F65D-1AAD-458F-9156-37735DB8209F}" type="sibTrans" cxnId="{0A23C11F-D696-464B-8EBA-827D96FC39A0}">
      <dgm:prSet/>
      <dgm:spPr/>
      <dgm:t>
        <a:bodyPr/>
        <a:lstStyle/>
        <a:p>
          <a:endParaRPr lang="fi-FI">
            <a:solidFill>
              <a:schemeClr val="tx1"/>
            </a:solidFill>
          </a:endParaRPr>
        </a:p>
      </dgm:t>
    </dgm:pt>
    <dgm:pt modelId="{C4DAF98A-9DA2-4FED-B717-8AE7C0D5294D}">
      <dgm:prSet phldrT="[Teksti]"/>
      <dgm:spPr/>
      <dgm:t>
        <a:bodyPr/>
        <a:lstStyle/>
        <a:p>
          <a:r>
            <a:rPr lang="fi-FI" b="1" dirty="0">
              <a:solidFill>
                <a:schemeClr val="tx1"/>
              </a:solidFill>
            </a:rPr>
            <a:t>Opin.fi-lähtöinen kehitys</a:t>
          </a:r>
        </a:p>
      </dgm:t>
    </dgm:pt>
    <dgm:pt modelId="{8577D1FC-D014-46B5-AF84-E72B2D096680}" type="parTrans" cxnId="{F287BE44-699D-4BC2-839C-5B38CDA7D17E}">
      <dgm:prSet/>
      <dgm:spPr/>
      <dgm:t>
        <a:bodyPr/>
        <a:lstStyle/>
        <a:p>
          <a:endParaRPr lang="fi-FI">
            <a:solidFill>
              <a:schemeClr val="tx1"/>
            </a:solidFill>
          </a:endParaRPr>
        </a:p>
      </dgm:t>
    </dgm:pt>
    <dgm:pt modelId="{7C019FA4-89CE-4C0B-A26B-E8866580A2AC}" type="sibTrans" cxnId="{F287BE44-699D-4BC2-839C-5B38CDA7D17E}">
      <dgm:prSet/>
      <dgm:spPr/>
      <dgm:t>
        <a:bodyPr/>
        <a:lstStyle/>
        <a:p>
          <a:endParaRPr lang="fi-FI">
            <a:solidFill>
              <a:schemeClr val="tx1"/>
            </a:solidFill>
          </a:endParaRPr>
        </a:p>
      </dgm:t>
    </dgm:pt>
    <dgm:pt modelId="{0B2D3B32-FFBE-4125-849E-B20100163A1E}">
      <dgm:prSet phldrT="[Teksti]"/>
      <dgm:spPr/>
      <dgm:t>
        <a:bodyPr/>
        <a:lstStyle/>
        <a:p>
          <a:r>
            <a:rPr lang="fi-FI" dirty="0">
              <a:solidFill>
                <a:schemeClr val="tx1"/>
              </a:solidFill>
            </a:rPr>
            <a:t>Valitun tarjonnan hallinta</a:t>
          </a:r>
        </a:p>
      </dgm:t>
    </dgm:pt>
    <dgm:pt modelId="{DF107745-02B5-4A0A-9BA8-5B6655C88461}" type="parTrans" cxnId="{8B94C8EB-B040-4478-8EA9-8C615F79974F}">
      <dgm:prSet/>
      <dgm:spPr/>
      <dgm:t>
        <a:bodyPr/>
        <a:lstStyle/>
        <a:p>
          <a:endParaRPr lang="fi-FI">
            <a:solidFill>
              <a:schemeClr val="tx1"/>
            </a:solidFill>
          </a:endParaRPr>
        </a:p>
      </dgm:t>
    </dgm:pt>
    <dgm:pt modelId="{0EF4A9F1-029D-4D41-8EBB-9F7DDF2A0982}" type="sibTrans" cxnId="{8B94C8EB-B040-4478-8EA9-8C615F79974F}">
      <dgm:prSet/>
      <dgm:spPr/>
      <dgm:t>
        <a:bodyPr/>
        <a:lstStyle/>
        <a:p>
          <a:endParaRPr lang="fi-FI">
            <a:solidFill>
              <a:schemeClr val="tx1"/>
            </a:solidFill>
          </a:endParaRPr>
        </a:p>
      </dgm:t>
    </dgm:pt>
    <dgm:pt modelId="{44127552-5932-4841-A479-BF2A23CDF571}">
      <dgm:prSet phldrT="[Teksti]"/>
      <dgm:spPr/>
      <dgm:t>
        <a:bodyPr/>
        <a:lstStyle/>
        <a:p>
          <a:r>
            <a:rPr lang="fi-FI" dirty="0">
              <a:solidFill>
                <a:schemeClr val="tx1"/>
              </a:solidFill>
            </a:rPr>
            <a:t>Valitun toiminnallisuuden tuki</a:t>
          </a:r>
        </a:p>
      </dgm:t>
    </dgm:pt>
    <dgm:pt modelId="{A7C8D7B0-DA38-4A72-9553-36F5EF03FE1E}" type="parTrans" cxnId="{27BC9733-5A15-4581-A689-76E4A7C2B2BD}">
      <dgm:prSet/>
      <dgm:spPr/>
      <dgm:t>
        <a:bodyPr/>
        <a:lstStyle/>
        <a:p>
          <a:endParaRPr lang="fi-FI">
            <a:solidFill>
              <a:schemeClr val="tx1"/>
            </a:solidFill>
          </a:endParaRPr>
        </a:p>
      </dgm:t>
    </dgm:pt>
    <dgm:pt modelId="{616A8C9D-2364-4B0E-B6C0-D4ADB5EEDB6B}" type="sibTrans" cxnId="{27BC9733-5A15-4581-A689-76E4A7C2B2BD}">
      <dgm:prSet/>
      <dgm:spPr/>
      <dgm:t>
        <a:bodyPr/>
        <a:lstStyle/>
        <a:p>
          <a:endParaRPr lang="fi-FI">
            <a:solidFill>
              <a:schemeClr val="tx1"/>
            </a:solidFill>
          </a:endParaRPr>
        </a:p>
      </dgm:t>
    </dgm:pt>
    <dgm:pt modelId="{58E34F7C-4C49-4EEE-91A3-C30BEF93D134}">
      <dgm:prSet phldrT="[Teksti]"/>
      <dgm:spPr/>
      <dgm:t>
        <a:bodyPr/>
        <a:lstStyle/>
        <a:p>
          <a:r>
            <a:rPr lang="fi-FI" dirty="0">
              <a:solidFill>
                <a:schemeClr val="tx1"/>
              </a:solidFill>
            </a:rPr>
            <a:t>Kansallinen palvelu x</a:t>
          </a:r>
        </a:p>
      </dgm:t>
    </dgm:pt>
    <dgm:pt modelId="{C78291FB-E106-4030-BB71-19E2942CD035}" type="parTrans" cxnId="{9FEE0EA9-ADB6-493C-8C7F-E19D42AF8A63}">
      <dgm:prSet/>
      <dgm:spPr/>
      <dgm:t>
        <a:bodyPr/>
        <a:lstStyle/>
        <a:p>
          <a:endParaRPr lang="fi-FI">
            <a:solidFill>
              <a:schemeClr val="tx1"/>
            </a:solidFill>
          </a:endParaRPr>
        </a:p>
      </dgm:t>
    </dgm:pt>
    <dgm:pt modelId="{902C7B1E-6E36-46ED-B64D-381F63062557}" type="sibTrans" cxnId="{9FEE0EA9-ADB6-493C-8C7F-E19D42AF8A63}">
      <dgm:prSet/>
      <dgm:spPr/>
      <dgm:t>
        <a:bodyPr/>
        <a:lstStyle/>
        <a:p>
          <a:endParaRPr lang="fi-FI">
            <a:solidFill>
              <a:schemeClr val="tx1"/>
            </a:solidFill>
          </a:endParaRPr>
        </a:p>
      </dgm:t>
    </dgm:pt>
    <dgm:pt modelId="{4FFD9658-07A0-48C4-8471-F8107C32B38B}">
      <dgm:prSet phldrT="[Teksti]"/>
      <dgm:spPr/>
      <dgm:t>
        <a:bodyPr/>
        <a:lstStyle/>
        <a:p>
          <a:r>
            <a:rPr lang="fi-FI" dirty="0">
              <a:solidFill>
                <a:schemeClr val="tx1"/>
              </a:solidFill>
            </a:rPr>
            <a:t>Prosessi A</a:t>
          </a:r>
        </a:p>
      </dgm:t>
    </dgm:pt>
    <dgm:pt modelId="{F5FD5D6C-4176-40CB-8F2A-3A99EEEB1C87}" type="parTrans" cxnId="{8ABA2DA5-BD32-4F74-9DEF-A7B7F2D7C7FF}">
      <dgm:prSet/>
      <dgm:spPr/>
      <dgm:t>
        <a:bodyPr/>
        <a:lstStyle/>
        <a:p>
          <a:endParaRPr lang="fi-FI">
            <a:solidFill>
              <a:schemeClr val="tx1"/>
            </a:solidFill>
          </a:endParaRPr>
        </a:p>
      </dgm:t>
    </dgm:pt>
    <dgm:pt modelId="{C9DB4589-D70E-475C-AC50-BBE5AEBE0308}" type="sibTrans" cxnId="{8ABA2DA5-BD32-4F74-9DEF-A7B7F2D7C7FF}">
      <dgm:prSet/>
      <dgm:spPr/>
      <dgm:t>
        <a:bodyPr/>
        <a:lstStyle/>
        <a:p>
          <a:endParaRPr lang="fi-FI">
            <a:solidFill>
              <a:schemeClr val="tx1"/>
            </a:solidFill>
          </a:endParaRPr>
        </a:p>
      </dgm:t>
    </dgm:pt>
    <dgm:pt modelId="{1756227D-97F5-4EF9-BC8D-DB4148446884}">
      <dgm:prSet phldrT="[Teksti]"/>
      <dgm:spPr/>
      <dgm:t>
        <a:bodyPr/>
        <a:lstStyle/>
        <a:p>
          <a:r>
            <a:rPr lang="fi-FI" dirty="0">
              <a:solidFill>
                <a:schemeClr val="tx1"/>
              </a:solidFill>
            </a:rPr>
            <a:t>Uusi tarjonta &amp; toiminnallisuus</a:t>
          </a:r>
        </a:p>
      </dgm:t>
    </dgm:pt>
    <dgm:pt modelId="{EDE35ACC-59B4-4484-A1F2-98AA438BDFC2}" type="parTrans" cxnId="{B34A62E7-C1B5-4733-AB2E-F74A8482C842}">
      <dgm:prSet/>
      <dgm:spPr/>
      <dgm:t>
        <a:bodyPr/>
        <a:lstStyle/>
        <a:p>
          <a:endParaRPr lang="fi-FI">
            <a:solidFill>
              <a:schemeClr val="tx1"/>
            </a:solidFill>
          </a:endParaRPr>
        </a:p>
      </dgm:t>
    </dgm:pt>
    <dgm:pt modelId="{9CF95084-BB29-4644-8D1A-A98275D20787}" type="sibTrans" cxnId="{B34A62E7-C1B5-4733-AB2E-F74A8482C842}">
      <dgm:prSet/>
      <dgm:spPr/>
      <dgm:t>
        <a:bodyPr/>
        <a:lstStyle/>
        <a:p>
          <a:endParaRPr lang="fi-FI">
            <a:solidFill>
              <a:schemeClr val="tx1"/>
            </a:solidFill>
          </a:endParaRPr>
        </a:p>
      </dgm:t>
    </dgm:pt>
    <dgm:pt modelId="{374FFAFA-EBC5-47D2-A58A-B2B1CDE2E7FD}">
      <dgm:prSet phldrT="[Teksti]"/>
      <dgm:spPr/>
      <dgm:t>
        <a:bodyPr/>
        <a:lstStyle/>
        <a:p>
          <a:r>
            <a:rPr lang="fi-FI" dirty="0">
              <a:solidFill>
                <a:schemeClr val="tx1"/>
              </a:solidFill>
            </a:rPr>
            <a:t>Korkeakoululähtöinen </a:t>
          </a:r>
          <a:r>
            <a:rPr lang="fi-FI" dirty="0" err="1">
              <a:solidFill>
                <a:schemeClr val="tx1"/>
              </a:solidFill>
            </a:rPr>
            <a:t>yhteentoimivuuden</a:t>
          </a:r>
          <a:r>
            <a:rPr lang="fi-FI" dirty="0">
              <a:solidFill>
                <a:schemeClr val="tx1"/>
              </a:solidFill>
            </a:rPr>
            <a:t> vaade Y</a:t>
          </a:r>
        </a:p>
      </dgm:t>
    </dgm:pt>
    <dgm:pt modelId="{0DD056EA-3CBE-4189-8ACF-E4C365021161}" type="parTrans" cxnId="{09273CF2-C077-496D-92A0-8DE8AF6A1C47}">
      <dgm:prSet/>
      <dgm:spPr/>
      <dgm:t>
        <a:bodyPr/>
        <a:lstStyle/>
        <a:p>
          <a:endParaRPr lang="fi-FI"/>
        </a:p>
      </dgm:t>
    </dgm:pt>
    <dgm:pt modelId="{842D7CA2-0173-4DC5-838D-F341A482C0F3}" type="sibTrans" cxnId="{09273CF2-C077-496D-92A0-8DE8AF6A1C47}">
      <dgm:prSet/>
      <dgm:spPr/>
      <dgm:t>
        <a:bodyPr/>
        <a:lstStyle/>
        <a:p>
          <a:endParaRPr lang="fi-FI"/>
        </a:p>
      </dgm:t>
    </dgm:pt>
    <dgm:pt modelId="{ED6BB91D-B1C3-4C51-B020-62FD4551C728}">
      <dgm:prSet phldrT="[Teksti]"/>
      <dgm:spPr/>
      <dgm:t>
        <a:bodyPr/>
        <a:lstStyle/>
        <a:p>
          <a:r>
            <a:rPr lang="fi-FI" dirty="0">
              <a:solidFill>
                <a:schemeClr val="tx1"/>
              </a:solidFill>
            </a:rPr>
            <a:t>Prosessi B</a:t>
          </a:r>
        </a:p>
      </dgm:t>
    </dgm:pt>
    <dgm:pt modelId="{05E29180-85B9-4182-8B33-F1996B2452BD}" type="parTrans" cxnId="{1D541879-D597-42C1-87B3-79C0A5852E13}">
      <dgm:prSet/>
      <dgm:spPr/>
      <dgm:t>
        <a:bodyPr/>
        <a:lstStyle/>
        <a:p>
          <a:endParaRPr lang="fi-FI"/>
        </a:p>
      </dgm:t>
    </dgm:pt>
    <dgm:pt modelId="{370794F4-AB87-4368-B29B-F891954723DE}" type="sibTrans" cxnId="{1D541879-D597-42C1-87B3-79C0A5852E13}">
      <dgm:prSet/>
      <dgm:spPr/>
      <dgm:t>
        <a:bodyPr/>
        <a:lstStyle/>
        <a:p>
          <a:endParaRPr lang="fi-FI"/>
        </a:p>
      </dgm:t>
    </dgm:pt>
    <dgm:pt modelId="{D6F23E1C-EEFB-47F1-ABEB-600AF918D801}" type="pres">
      <dgm:prSet presAssocID="{CF238387-B6E5-41DF-AE34-ECABF6923610}" presName="Name0" presStyleCnt="0">
        <dgm:presLayoutVars>
          <dgm:chPref val="1"/>
          <dgm:dir/>
          <dgm:animOne val="branch"/>
          <dgm:animLvl val="lvl"/>
          <dgm:resizeHandles/>
        </dgm:presLayoutVars>
      </dgm:prSet>
      <dgm:spPr/>
    </dgm:pt>
    <dgm:pt modelId="{5AC0253C-4B69-45F5-A388-BCD940771115}" type="pres">
      <dgm:prSet presAssocID="{98325F99-F732-4031-B64E-D92C3CCFB45F}" presName="vertOne" presStyleCnt="0"/>
      <dgm:spPr/>
    </dgm:pt>
    <dgm:pt modelId="{975847D3-6E0A-4487-9DD5-EBD650ACBDC3}" type="pres">
      <dgm:prSet presAssocID="{98325F99-F732-4031-B64E-D92C3CCFB45F}" presName="txOne" presStyleLbl="node0" presStyleIdx="0" presStyleCnt="1">
        <dgm:presLayoutVars>
          <dgm:chPref val="3"/>
        </dgm:presLayoutVars>
      </dgm:prSet>
      <dgm:spPr/>
    </dgm:pt>
    <dgm:pt modelId="{6D1576B7-7C4F-4F0A-BCA2-7592549C500B}" type="pres">
      <dgm:prSet presAssocID="{98325F99-F732-4031-B64E-D92C3CCFB45F}" presName="parTransOne" presStyleCnt="0"/>
      <dgm:spPr/>
    </dgm:pt>
    <dgm:pt modelId="{C944F656-AAAE-4E3E-83F1-4B27CA336D21}" type="pres">
      <dgm:prSet presAssocID="{98325F99-F732-4031-B64E-D92C3CCFB45F}" presName="horzOne" presStyleCnt="0"/>
      <dgm:spPr/>
    </dgm:pt>
    <dgm:pt modelId="{D4B94453-50F6-4C2D-AD57-4C29F6ED1B2F}" type="pres">
      <dgm:prSet presAssocID="{C4DAF98A-9DA2-4FED-B717-8AE7C0D5294D}" presName="vertTwo" presStyleCnt="0"/>
      <dgm:spPr/>
    </dgm:pt>
    <dgm:pt modelId="{394210DD-EDBF-4EC2-B3AF-49C82657E0B4}" type="pres">
      <dgm:prSet presAssocID="{C4DAF98A-9DA2-4FED-B717-8AE7C0D5294D}" presName="txTwo" presStyleLbl="node2" presStyleIdx="0" presStyleCnt="3">
        <dgm:presLayoutVars>
          <dgm:chPref val="3"/>
        </dgm:presLayoutVars>
      </dgm:prSet>
      <dgm:spPr/>
    </dgm:pt>
    <dgm:pt modelId="{05B98C6B-7186-4629-8DB1-B06B90F516FA}" type="pres">
      <dgm:prSet presAssocID="{C4DAF98A-9DA2-4FED-B717-8AE7C0D5294D}" presName="parTransTwo" presStyleCnt="0"/>
      <dgm:spPr/>
    </dgm:pt>
    <dgm:pt modelId="{B697BC43-1F84-498C-A18C-BD45075429D2}" type="pres">
      <dgm:prSet presAssocID="{C4DAF98A-9DA2-4FED-B717-8AE7C0D5294D}" presName="horzTwo" presStyleCnt="0"/>
      <dgm:spPr/>
    </dgm:pt>
    <dgm:pt modelId="{260645A3-146A-4880-8988-EDC79FDB4B19}" type="pres">
      <dgm:prSet presAssocID="{0B2D3B32-FFBE-4125-849E-B20100163A1E}" presName="vertThree" presStyleCnt="0"/>
      <dgm:spPr/>
    </dgm:pt>
    <dgm:pt modelId="{98A010F2-3601-458C-98EE-7377207333CC}" type="pres">
      <dgm:prSet presAssocID="{0B2D3B32-FFBE-4125-849E-B20100163A1E}" presName="txThree" presStyleLbl="node3" presStyleIdx="0" presStyleCnt="5">
        <dgm:presLayoutVars>
          <dgm:chPref val="3"/>
        </dgm:presLayoutVars>
      </dgm:prSet>
      <dgm:spPr/>
    </dgm:pt>
    <dgm:pt modelId="{D2AC8AD6-8525-4A56-A3AA-A17D998E7170}" type="pres">
      <dgm:prSet presAssocID="{0B2D3B32-FFBE-4125-849E-B20100163A1E}" presName="horzThree" presStyleCnt="0"/>
      <dgm:spPr/>
    </dgm:pt>
    <dgm:pt modelId="{541CC69A-5A13-403E-84AE-880DA8D34D4C}" type="pres">
      <dgm:prSet presAssocID="{0EF4A9F1-029D-4D41-8EBB-9F7DDF2A0982}" presName="sibSpaceThree" presStyleCnt="0"/>
      <dgm:spPr/>
    </dgm:pt>
    <dgm:pt modelId="{54CD4AA3-6A98-41DC-85EB-C0A4AB2D2E79}" type="pres">
      <dgm:prSet presAssocID="{44127552-5932-4841-A479-BF2A23CDF571}" presName="vertThree" presStyleCnt="0"/>
      <dgm:spPr/>
    </dgm:pt>
    <dgm:pt modelId="{F48A30D0-0633-4B86-88DE-6C11577B0F8F}" type="pres">
      <dgm:prSet presAssocID="{44127552-5932-4841-A479-BF2A23CDF571}" presName="txThree" presStyleLbl="node3" presStyleIdx="1" presStyleCnt="5">
        <dgm:presLayoutVars>
          <dgm:chPref val="3"/>
        </dgm:presLayoutVars>
      </dgm:prSet>
      <dgm:spPr/>
    </dgm:pt>
    <dgm:pt modelId="{A717ADF8-2802-4127-A330-74695DCFDE9C}" type="pres">
      <dgm:prSet presAssocID="{44127552-5932-4841-A479-BF2A23CDF571}" presName="horzThree" presStyleCnt="0"/>
      <dgm:spPr/>
    </dgm:pt>
    <dgm:pt modelId="{1990D9DF-CD81-4581-92F6-E32A13B08D1A}" type="pres">
      <dgm:prSet presAssocID="{616A8C9D-2364-4B0E-B6C0-D4ADB5EEDB6B}" presName="sibSpaceThree" presStyleCnt="0"/>
      <dgm:spPr/>
    </dgm:pt>
    <dgm:pt modelId="{7C771A58-F6C2-4CE3-B77B-5F5252697326}" type="pres">
      <dgm:prSet presAssocID="{1756227D-97F5-4EF9-BC8D-DB4148446884}" presName="vertThree" presStyleCnt="0"/>
      <dgm:spPr/>
    </dgm:pt>
    <dgm:pt modelId="{F1192569-2F37-42C4-AE33-06E1CEC661A8}" type="pres">
      <dgm:prSet presAssocID="{1756227D-97F5-4EF9-BC8D-DB4148446884}" presName="txThree" presStyleLbl="node3" presStyleIdx="2" presStyleCnt="5">
        <dgm:presLayoutVars>
          <dgm:chPref val="3"/>
        </dgm:presLayoutVars>
      </dgm:prSet>
      <dgm:spPr/>
    </dgm:pt>
    <dgm:pt modelId="{EF8E8991-14AC-42CA-8049-5DEB3804B840}" type="pres">
      <dgm:prSet presAssocID="{1756227D-97F5-4EF9-BC8D-DB4148446884}" presName="horzThree" presStyleCnt="0"/>
      <dgm:spPr/>
    </dgm:pt>
    <dgm:pt modelId="{5937B393-CCB7-4BE5-9D7E-BBB948446273}" type="pres">
      <dgm:prSet presAssocID="{7C019FA4-89CE-4C0B-A26B-E8866580A2AC}" presName="sibSpaceTwo" presStyleCnt="0"/>
      <dgm:spPr/>
    </dgm:pt>
    <dgm:pt modelId="{A2B783E6-3612-4B80-A397-DCB620E3480B}" type="pres">
      <dgm:prSet presAssocID="{58E34F7C-4C49-4EEE-91A3-C30BEF93D134}" presName="vertTwo" presStyleCnt="0"/>
      <dgm:spPr/>
    </dgm:pt>
    <dgm:pt modelId="{12779206-6C86-4846-A27C-4ACC601F7A49}" type="pres">
      <dgm:prSet presAssocID="{58E34F7C-4C49-4EEE-91A3-C30BEF93D134}" presName="txTwo" presStyleLbl="node2" presStyleIdx="1" presStyleCnt="3">
        <dgm:presLayoutVars>
          <dgm:chPref val="3"/>
        </dgm:presLayoutVars>
      </dgm:prSet>
      <dgm:spPr/>
    </dgm:pt>
    <dgm:pt modelId="{8032E0CD-8AD8-4330-BB1F-8DF9E03A7445}" type="pres">
      <dgm:prSet presAssocID="{58E34F7C-4C49-4EEE-91A3-C30BEF93D134}" presName="parTransTwo" presStyleCnt="0"/>
      <dgm:spPr/>
    </dgm:pt>
    <dgm:pt modelId="{3C3513B4-D61E-40E0-8EA9-556BDF9BC0FF}" type="pres">
      <dgm:prSet presAssocID="{58E34F7C-4C49-4EEE-91A3-C30BEF93D134}" presName="horzTwo" presStyleCnt="0"/>
      <dgm:spPr/>
    </dgm:pt>
    <dgm:pt modelId="{46FCC226-FE27-49D2-B580-0C0EC3C3B48D}" type="pres">
      <dgm:prSet presAssocID="{4FFD9658-07A0-48C4-8471-F8107C32B38B}" presName="vertThree" presStyleCnt="0"/>
      <dgm:spPr/>
    </dgm:pt>
    <dgm:pt modelId="{C6DC41F5-E7C4-48F7-AD4C-BF597EDBD42F}" type="pres">
      <dgm:prSet presAssocID="{4FFD9658-07A0-48C4-8471-F8107C32B38B}" presName="txThree" presStyleLbl="node3" presStyleIdx="3" presStyleCnt="5">
        <dgm:presLayoutVars>
          <dgm:chPref val="3"/>
        </dgm:presLayoutVars>
      </dgm:prSet>
      <dgm:spPr/>
    </dgm:pt>
    <dgm:pt modelId="{BC018667-B81C-466A-940D-FDDA64255178}" type="pres">
      <dgm:prSet presAssocID="{4FFD9658-07A0-48C4-8471-F8107C32B38B}" presName="horzThree" presStyleCnt="0"/>
      <dgm:spPr/>
    </dgm:pt>
    <dgm:pt modelId="{DDDC0D11-C491-419E-A61A-59CCEB72205E}" type="pres">
      <dgm:prSet presAssocID="{902C7B1E-6E36-46ED-B64D-381F63062557}" presName="sibSpaceTwo" presStyleCnt="0"/>
      <dgm:spPr/>
    </dgm:pt>
    <dgm:pt modelId="{2DA8F938-96FC-42A4-8660-685E05E6BC41}" type="pres">
      <dgm:prSet presAssocID="{374FFAFA-EBC5-47D2-A58A-B2B1CDE2E7FD}" presName="vertTwo" presStyleCnt="0"/>
      <dgm:spPr/>
    </dgm:pt>
    <dgm:pt modelId="{FCF6E105-4916-4365-AC96-18C7310856F1}" type="pres">
      <dgm:prSet presAssocID="{374FFAFA-EBC5-47D2-A58A-B2B1CDE2E7FD}" presName="txTwo" presStyleLbl="node2" presStyleIdx="2" presStyleCnt="3">
        <dgm:presLayoutVars>
          <dgm:chPref val="3"/>
        </dgm:presLayoutVars>
      </dgm:prSet>
      <dgm:spPr/>
    </dgm:pt>
    <dgm:pt modelId="{BF3C27C8-CF00-4569-A01D-51370FAF8B13}" type="pres">
      <dgm:prSet presAssocID="{374FFAFA-EBC5-47D2-A58A-B2B1CDE2E7FD}" presName="parTransTwo" presStyleCnt="0"/>
      <dgm:spPr/>
    </dgm:pt>
    <dgm:pt modelId="{7A5D6B9E-B697-4B2D-AEF4-FB1CC813A80C}" type="pres">
      <dgm:prSet presAssocID="{374FFAFA-EBC5-47D2-A58A-B2B1CDE2E7FD}" presName="horzTwo" presStyleCnt="0"/>
      <dgm:spPr/>
    </dgm:pt>
    <dgm:pt modelId="{69210DDE-AB8A-4FD1-AB00-B336C92ECBBC}" type="pres">
      <dgm:prSet presAssocID="{ED6BB91D-B1C3-4C51-B020-62FD4551C728}" presName="vertThree" presStyleCnt="0"/>
      <dgm:spPr/>
    </dgm:pt>
    <dgm:pt modelId="{1B080847-CE26-4E43-8B59-92594F52216F}" type="pres">
      <dgm:prSet presAssocID="{ED6BB91D-B1C3-4C51-B020-62FD4551C728}" presName="txThree" presStyleLbl="node3" presStyleIdx="4" presStyleCnt="5">
        <dgm:presLayoutVars>
          <dgm:chPref val="3"/>
        </dgm:presLayoutVars>
      </dgm:prSet>
      <dgm:spPr/>
    </dgm:pt>
    <dgm:pt modelId="{5A66AC64-9FE0-4525-A61F-980B4101A0AD}" type="pres">
      <dgm:prSet presAssocID="{ED6BB91D-B1C3-4C51-B020-62FD4551C728}" presName="horzThree" presStyleCnt="0"/>
      <dgm:spPr/>
    </dgm:pt>
  </dgm:ptLst>
  <dgm:cxnLst>
    <dgm:cxn modelId="{0A23C11F-D696-464B-8EBA-827D96FC39A0}" srcId="{CF238387-B6E5-41DF-AE34-ECABF6923610}" destId="{98325F99-F732-4031-B64E-D92C3CCFB45F}" srcOrd="0" destOrd="0" parTransId="{10CA1F1E-37E2-4B32-A974-AE6C6957DA7D}" sibTransId="{1629F65D-1AAD-458F-9156-37735DB8209F}"/>
    <dgm:cxn modelId="{27BC9733-5A15-4581-A689-76E4A7C2B2BD}" srcId="{C4DAF98A-9DA2-4FED-B717-8AE7C0D5294D}" destId="{44127552-5932-4841-A479-BF2A23CDF571}" srcOrd="1" destOrd="0" parTransId="{A7C8D7B0-DA38-4A72-9553-36F5EF03FE1E}" sibTransId="{616A8C9D-2364-4B0E-B6C0-D4ADB5EEDB6B}"/>
    <dgm:cxn modelId="{B9F94638-5D58-461F-AAA1-0579D19E6397}" type="presOf" srcId="{C4DAF98A-9DA2-4FED-B717-8AE7C0D5294D}" destId="{394210DD-EDBF-4EC2-B3AF-49C82657E0B4}" srcOrd="0" destOrd="0" presId="urn:microsoft.com/office/officeart/2005/8/layout/hierarchy4"/>
    <dgm:cxn modelId="{F287BE44-699D-4BC2-839C-5B38CDA7D17E}" srcId="{98325F99-F732-4031-B64E-D92C3CCFB45F}" destId="{C4DAF98A-9DA2-4FED-B717-8AE7C0D5294D}" srcOrd="0" destOrd="0" parTransId="{8577D1FC-D014-46B5-AF84-E72B2D096680}" sibTransId="{7C019FA4-89CE-4C0B-A26B-E8866580A2AC}"/>
    <dgm:cxn modelId="{4B0A0F4D-7A70-4D72-8D48-E4CC9A68850D}" type="presOf" srcId="{44127552-5932-4841-A479-BF2A23CDF571}" destId="{F48A30D0-0633-4B86-88DE-6C11577B0F8F}" srcOrd="0" destOrd="0" presId="urn:microsoft.com/office/officeart/2005/8/layout/hierarchy4"/>
    <dgm:cxn modelId="{1D541879-D597-42C1-87B3-79C0A5852E13}" srcId="{374FFAFA-EBC5-47D2-A58A-B2B1CDE2E7FD}" destId="{ED6BB91D-B1C3-4C51-B020-62FD4551C728}" srcOrd="0" destOrd="0" parTransId="{05E29180-85B9-4182-8B33-F1996B2452BD}" sibTransId="{370794F4-AB87-4368-B29B-F891954723DE}"/>
    <dgm:cxn modelId="{8ABA2DA5-BD32-4F74-9DEF-A7B7F2D7C7FF}" srcId="{58E34F7C-4C49-4EEE-91A3-C30BEF93D134}" destId="{4FFD9658-07A0-48C4-8471-F8107C32B38B}" srcOrd="0" destOrd="0" parTransId="{F5FD5D6C-4176-40CB-8F2A-3A99EEEB1C87}" sibTransId="{C9DB4589-D70E-475C-AC50-BBE5AEBE0308}"/>
    <dgm:cxn modelId="{9FEE0EA9-ADB6-493C-8C7F-E19D42AF8A63}" srcId="{98325F99-F732-4031-B64E-D92C3CCFB45F}" destId="{58E34F7C-4C49-4EEE-91A3-C30BEF93D134}" srcOrd="1" destOrd="0" parTransId="{C78291FB-E106-4030-BB71-19E2942CD035}" sibTransId="{902C7B1E-6E36-46ED-B64D-381F63062557}"/>
    <dgm:cxn modelId="{DFD8C0B1-750D-4D18-9A03-53081F678AD5}" type="presOf" srcId="{1756227D-97F5-4EF9-BC8D-DB4148446884}" destId="{F1192569-2F37-42C4-AE33-06E1CEC661A8}" srcOrd="0" destOrd="0" presId="urn:microsoft.com/office/officeart/2005/8/layout/hierarchy4"/>
    <dgm:cxn modelId="{352E8FBE-E40B-41F3-8418-10685983BD11}" type="presOf" srcId="{4FFD9658-07A0-48C4-8471-F8107C32B38B}" destId="{C6DC41F5-E7C4-48F7-AD4C-BF597EDBD42F}" srcOrd="0" destOrd="0" presId="urn:microsoft.com/office/officeart/2005/8/layout/hierarchy4"/>
    <dgm:cxn modelId="{8EE24EC1-6C04-40A9-A7A4-0C062981ED21}" type="presOf" srcId="{98325F99-F732-4031-B64E-D92C3CCFB45F}" destId="{975847D3-6E0A-4487-9DD5-EBD650ACBDC3}" srcOrd="0" destOrd="0" presId="urn:microsoft.com/office/officeart/2005/8/layout/hierarchy4"/>
    <dgm:cxn modelId="{617085C4-1416-40AC-A9B6-96F1B1983FA2}" type="presOf" srcId="{CF238387-B6E5-41DF-AE34-ECABF6923610}" destId="{D6F23E1C-EEFB-47F1-ABEB-600AF918D801}" srcOrd="0" destOrd="0" presId="urn:microsoft.com/office/officeart/2005/8/layout/hierarchy4"/>
    <dgm:cxn modelId="{6AC4A7C8-970B-4513-84D4-EA4FD0175FED}" type="presOf" srcId="{58E34F7C-4C49-4EEE-91A3-C30BEF93D134}" destId="{12779206-6C86-4846-A27C-4ACC601F7A49}" srcOrd="0" destOrd="0" presId="urn:microsoft.com/office/officeart/2005/8/layout/hierarchy4"/>
    <dgm:cxn modelId="{D7B15DD9-8570-4ACB-BA79-871CD24B5756}" type="presOf" srcId="{0B2D3B32-FFBE-4125-849E-B20100163A1E}" destId="{98A010F2-3601-458C-98EE-7377207333CC}" srcOrd="0" destOrd="0" presId="urn:microsoft.com/office/officeart/2005/8/layout/hierarchy4"/>
    <dgm:cxn modelId="{B41D9BE1-86C6-48D9-99C9-C81260FE5530}" type="presOf" srcId="{ED6BB91D-B1C3-4C51-B020-62FD4551C728}" destId="{1B080847-CE26-4E43-8B59-92594F52216F}" srcOrd="0" destOrd="0" presId="urn:microsoft.com/office/officeart/2005/8/layout/hierarchy4"/>
    <dgm:cxn modelId="{D6DF8FE2-0831-4DC3-9BF9-FE8A2B177D66}" type="presOf" srcId="{374FFAFA-EBC5-47D2-A58A-B2B1CDE2E7FD}" destId="{FCF6E105-4916-4365-AC96-18C7310856F1}" srcOrd="0" destOrd="0" presId="urn:microsoft.com/office/officeart/2005/8/layout/hierarchy4"/>
    <dgm:cxn modelId="{B34A62E7-C1B5-4733-AB2E-F74A8482C842}" srcId="{C4DAF98A-9DA2-4FED-B717-8AE7C0D5294D}" destId="{1756227D-97F5-4EF9-BC8D-DB4148446884}" srcOrd="2" destOrd="0" parTransId="{EDE35ACC-59B4-4484-A1F2-98AA438BDFC2}" sibTransId="{9CF95084-BB29-4644-8D1A-A98275D20787}"/>
    <dgm:cxn modelId="{8B94C8EB-B040-4478-8EA9-8C615F79974F}" srcId="{C4DAF98A-9DA2-4FED-B717-8AE7C0D5294D}" destId="{0B2D3B32-FFBE-4125-849E-B20100163A1E}" srcOrd="0" destOrd="0" parTransId="{DF107745-02B5-4A0A-9BA8-5B6655C88461}" sibTransId="{0EF4A9F1-029D-4D41-8EBB-9F7DDF2A0982}"/>
    <dgm:cxn modelId="{09273CF2-C077-496D-92A0-8DE8AF6A1C47}" srcId="{98325F99-F732-4031-B64E-D92C3CCFB45F}" destId="{374FFAFA-EBC5-47D2-A58A-B2B1CDE2E7FD}" srcOrd="2" destOrd="0" parTransId="{0DD056EA-3CBE-4189-8ACF-E4C365021161}" sibTransId="{842D7CA2-0173-4DC5-838D-F341A482C0F3}"/>
    <dgm:cxn modelId="{4DB8308B-C798-442F-B715-603CCD6DEB8B}" type="presParOf" srcId="{D6F23E1C-EEFB-47F1-ABEB-600AF918D801}" destId="{5AC0253C-4B69-45F5-A388-BCD940771115}" srcOrd="0" destOrd="0" presId="urn:microsoft.com/office/officeart/2005/8/layout/hierarchy4"/>
    <dgm:cxn modelId="{8592BB9E-3F96-4F0C-9161-CAB25668D8B9}" type="presParOf" srcId="{5AC0253C-4B69-45F5-A388-BCD940771115}" destId="{975847D3-6E0A-4487-9DD5-EBD650ACBDC3}" srcOrd="0" destOrd="0" presId="urn:microsoft.com/office/officeart/2005/8/layout/hierarchy4"/>
    <dgm:cxn modelId="{A105074F-634D-40C3-8461-68F85180A327}" type="presParOf" srcId="{5AC0253C-4B69-45F5-A388-BCD940771115}" destId="{6D1576B7-7C4F-4F0A-BCA2-7592549C500B}" srcOrd="1" destOrd="0" presId="urn:microsoft.com/office/officeart/2005/8/layout/hierarchy4"/>
    <dgm:cxn modelId="{F1CE51A6-797F-48D6-A4DD-5DEB99D3B1BF}" type="presParOf" srcId="{5AC0253C-4B69-45F5-A388-BCD940771115}" destId="{C944F656-AAAE-4E3E-83F1-4B27CA336D21}" srcOrd="2" destOrd="0" presId="urn:microsoft.com/office/officeart/2005/8/layout/hierarchy4"/>
    <dgm:cxn modelId="{F3E856B9-10A4-489D-B3FD-F349672BF353}" type="presParOf" srcId="{C944F656-AAAE-4E3E-83F1-4B27CA336D21}" destId="{D4B94453-50F6-4C2D-AD57-4C29F6ED1B2F}" srcOrd="0" destOrd="0" presId="urn:microsoft.com/office/officeart/2005/8/layout/hierarchy4"/>
    <dgm:cxn modelId="{67031A21-3486-4AAE-8CD3-B8885FB2EB9A}" type="presParOf" srcId="{D4B94453-50F6-4C2D-AD57-4C29F6ED1B2F}" destId="{394210DD-EDBF-4EC2-B3AF-49C82657E0B4}" srcOrd="0" destOrd="0" presId="urn:microsoft.com/office/officeart/2005/8/layout/hierarchy4"/>
    <dgm:cxn modelId="{C8CEB844-0DC0-4DB8-80EC-027EF9B8D6DB}" type="presParOf" srcId="{D4B94453-50F6-4C2D-AD57-4C29F6ED1B2F}" destId="{05B98C6B-7186-4629-8DB1-B06B90F516FA}" srcOrd="1" destOrd="0" presId="urn:microsoft.com/office/officeart/2005/8/layout/hierarchy4"/>
    <dgm:cxn modelId="{18ABC0A3-502C-4EAB-9BCA-445BD097A896}" type="presParOf" srcId="{D4B94453-50F6-4C2D-AD57-4C29F6ED1B2F}" destId="{B697BC43-1F84-498C-A18C-BD45075429D2}" srcOrd="2" destOrd="0" presId="urn:microsoft.com/office/officeart/2005/8/layout/hierarchy4"/>
    <dgm:cxn modelId="{8AB4C7FA-DD70-4805-B3FB-C35EC0D572CE}" type="presParOf" srcId="{B697BC43-1F84-498C-A18C-BD45075429D2}" destId="{260645A3-146A-4880-8988-EDC79FDB4B19}" srcOrd="0" destOrd="0" presId="urn:microsoft.com/office/officeart/2005/8/layout/hierarchy4"/>
    <dgm:cxn modelId="{20FF5B24-CC2B-40AC-B012-55640BEF06A9}" type="presParOf" srcId="{260645A3-146A-4880-8988-EDC79FDB4B19}" destId="{98A010F2-3601-458C-98EE-7377207333CC}" srcOrd="0" destOrd="0" presId="urn:microsoft.com/office/officeart/2005/8/layout/hierarchy4"/>
    <dgm:cxn modelId="{C48841B7-53A2-4BC5-871B-967A7EC0D0B4}" type="presParOf" srcId="{260645A3-146A-4880-8988-EDC79FDB4B19}" destId="{D2AC8AD6-8525-4A56-A3AA-A17D998E7170}" srcOrd="1" destOrd="0" presId="urn:microsoft.com/office/officeart/2005/8/layout/hierarchy4"/>
    <dgm:cxn modelId="{C87DF8EB-FDA3-4F04-81DE-17197F7411EE}" type="presParOf" srcId="{B697BC43-1F84-498C-A18C-BD45075429D2}" destId="{541CC69A-5A13-403E-84AE-880DA8D34D4C}" srcOrd="1" destOrd="0" presId="urn:microsoft.com/office/officeart/2005/8/layout/hierarchy4"/>
    <dgm:cxn modelId="{40B66B23-78C2-4DC0-AE62-49122ADF980E}" type="presParOf" srcId="{B697BC43-1F84-498C-A18C-BD45075429D2}" destId="{54CD4AA3-6A98-41DC-85EB-C0A4AB2D2E79}" srcOrd="2" destOrd="0" presId="urn:microsoft.com/office/officeart/2005/8/layout/hierarchy4"/>
    <dgm:cxn modelId="{FA0A7AD4-3A53-4A27-80D7-8C48778A439D}" type="presParOf" srcId="{54CD4AA3-6A98-41DC-85EB-C0A4AB2D2E79}" destId="{F48A30D0-0633-4B86-88DE-6C11577B0F8F}" srcOrd="0" destOrd="0" presId="urn:microsoft.com/office/officeart/2005/8/layout/hierarchy4"/>
    <dgm:cxn modelId="{E926F2F7-EF71-4C43-83E0-44856B93D87F}" type="presParOf" srcId="{54CD4AA3-6A98-41DC-85EB-C0A4AB2D2E79}" destId="{A717ADF8-2802-4127-A330-74695DCFDE9C}" srcOrd="1" destOrd="0" presId="urn:microsoft.com/office/officeart/2005/8/layout/hierarchy4"/>
    <dgm:cxn modelId="{3AEB23DF-6A75-41B2-84AC-B83F4C9AC3D4}" type="presParOf" srcId="{B697BC43-1F84-498C-A18C-BD45075429D2}" destId="{1990D9DF-CD81-4581-92F6-E32A13B08D1A}" srcOrd="3" destOrd="0" presId="urn:microsoft.com/office/officeart/2005/8/layout/hierarchy4"/>
    <dgm:cxn modelId="{B1BAD9C1-5A2A-4E13-9D77-9193423FFD40}" type="presParOf" srcId="{B697BC43-1F84-498C-A18C-BD45075429D2}" destId="{7C771A58-F6C2-4CE3-B77B-5F5252697326}" srcOrd="4" destOrd="0" presId="urn:microsoft.com/office/officeart/2005/8/layout/hierarchy4"/>
    <dgm:cxn modelId="{70FC8AE0-0F45-4039-982E-1B247785DD57}" type="presParOf" srcId="{7C771A58-F6C2-4CE3-B77B-5F5252697326}" destId="{F1192569-2F37-42C4-AE33-06E1CEC661A8}" srcOrd="0" destOrd="0" presId="urn:microsoft.com/office/officeart/2005/8/layout/hierarchy4"/>
    <dgm:cxn modelId="{270E7B1B-1C98-4DCA-BB1E-1F4BEBB35FB1}" type="presParOf" srcId="{7C771A58-F6C2-4CE3-B77B-5F5252697326}" destId="{EF8E8991-14AC-42CA-8049-5DEB3804B840}" srcOrd="1" destOrd="0" presId="urn:microsoft.com/office/officeart/2005/8/layout/hierarchy4"/>
    <dgm:cxn modelId="{C7EBC837-F403-418B-A65A-69BB989602B0}" type="presParOf" srcId="{C944F656-AAAE-4E3E-83F1-4B27CA336D21}" destId="{5937B393-CCB7-4BE5-9D7E-BBB948446273}" srcOrd="1" destOrd="0" presId="urn:microsoft.com/office/officeart/2005/8/layout/hierarchy4"/>
    <dgm:cxn modelId="{95B6A7F7-A19C-4353-AECB-8A1FD45BD457}" type="presParOf" srcId="{C944F656-AAAE-4E3E-83F1-4B27CA336D21}" destId="{A2B783E6-3612-4B80-A397-DCB620E3480B}" srcOrd="2" destOrd="0" presId="urn:microsoft.com/office/officeart/2005/8/layout/hierarchy4"/>
    <dgm:cxn modelId="{FE29FA9C-9895-40B5-BCF3-203044FA27BF}" type="presParOf" srcId="{A2B783E6-3612-4B80-A397-DCB620E3480B}" destId="{12779206-6C86-4846-A27C-4ACC601F7A49}" srcOrd="0" destOrd="0" presId="urn:microsoft.com/office/officeart/2005/8/layout/hierarchy4"/>
    <dgm:cxn modelId="{E0CF2578-DC15-445F-9DC8-B65C8AA74F75}" type="presParOf" srcId="{A2B783E6-3612-4B80-A397-DCB620E3480B}" destId="{8032E0CD-8AD8-4330-BB1F-8DF9E03A7445}" srcOrd="1" destOrd="0" presId="urn:microsoft.com/office/officeart/2005/8/layout/hierarchy4"/>
    <dgm:cxn modelId="{F3A2D907-1493-49AB-9BB3-85BB77B19DE8}" type="presParOf" srcId="{A2B783E6-3612-4B80-A397-DCB620E3480B}" destId="{3C3513B4-D61E-40E0-8EA9-556BDF9BC0FF}" srcOrd="2" destOrd="0" presId="urn:microsoft.com/office/officeart/2005/8/layout/hierarchy4"/>
    <dgm:cxn modelId="{E7D2B7D1-7D58-4DD3-A92C-153059CD569E}" type="presParOf" srcId="{3C3513B4-D61E-40E0-8EA9-556BDF9BC0FF}" destId="{46FCC226-FE27-49D2-B580-0C0EC3C3B48D}" srcOrd="0" destOrd="0" presId="urn:microsoft.com/office/officeart/2005/8/layout/hierarchy4"/>
    <dgm:cxn modelId="{28DFBA6E-630E-45AD-8EEB-AC3BB84CF174}" type="presParOf" srcId="{46FCC226-FE27-49D2-B580-0C0EC3C3B48D}" destId="{C6DC41F5-E7C4-48F7-AD4C-BF597EDBD42F}" srcOrd="0" destOrd="0" presId="urn:microsoft.com/office/officeart/2005/8/layout/hierarchy4"/>
    <dgm:cxn modelId="{D23F6D7D-9A8E-4F27-A33B-FD77962C4505}" type="presParOf" srcId="{46FCC226-FE27-49D2-B580-0C0EC3C3B48D}" destId="{BC018667-B81C-466A-940D-FDDA64255178}" srcOrd="1" destOrd="0" presId="urn:microsoft.com/office/officeart/2005/8/layout/hierarchy4"/>
    <dgm:cxn modelId="{67F8FE55-19D0-40AB-84CE-D975D85411B7}" type="presParOf" srcId="{C944F656-AAAE-4E3E-83F1-4B27CA336D21}" destId="{DDDC0D11-C491-419E-A61A-59CCEB72205E}" srcOrd="3" destOrd="0" presId="urn:microsoft.com/office/officeart/2005/8/layout/hierarchy4"/>
    <dgm:cxn modelId="{9A44A9F3-58C0-47FC-A6C6-49F4FC311928}" type="presParOf" srcId="{C944F656-AAAE-4E3E-83F1-4B27CA336D21}" destId="{2DA8F938-96FC-42A4-8660-685E05E6BC41}" srcOrd="4" destOrd="0" presId="urn:microsoft.com/office/officeart/2005/8/layout/hierarchy4"/>
    <dgm:cxn modelId="{EA73A129-11D8-463B-BCC0-B28802E648D1}" type="presParOf" srcId="{2DA8F938-96FC-42A4-8660-685E05E6BC41}" destId="{FCF6E105-4916-4365-AC96-18C7310856F1}" srcOrd="0" destOrd="0" presId="urn:microsoft.com/office/officeart/2005/8/layout/hierarchy4"/>
    <dgm:cxn modelId="{A5137834-A2CB-4C03-ADD3-1D4826E22A22}" type="presParOf" srcId="{2DA8F938-96FC-42A4-8660-685E05E6BC41}" destId="{BF3C27C8-CF00-4569-A01D-51370FAF8B13}" srcOrd="1" destOrd="0" presId="urn:microsoft.com/office/officeart/2005/8/layout/hierarchy4"/>
    <dgm:cxn modelId="{A06C26EB-0673-4BD2-A441-609F87FB5243}" type="presParOf" srcId="{2DA8F938-96FC-42A4-8660-685E05E6BC41}" destId="{7A5D6B9E-B697-4B2D-AEF4-FB1CC813A80C}" srcOrd="2" destOrd="0" presId="urn:microsoft.com/office/officeart/2005/8/layout/hierarchy4"/>
    <dgm:cxn modelId="{013A883B-48B0-4761-AB8F-ECA5C89A507E}" type="presParOf" srcId="{7A5D6B9E-B697-4B2D-AEF4-FB1CC813A80C}" destId="{69210DDE-AB8A-4FD1-AB00-B336C92ECBBC}" srcOrd="0" destOrd="0" presId="urn:microsoft.com/office/officeart/2005/8/layout/hierarchy4"/>
    <dgm:cxn modelId="{41F6C8E7-3773-40DE-816A-5BC3AD423B7E}" type="presParOf" srcId="{69210DDE-AB8A-4FD1-AB00-B336C92ECBBC}" destId="{1B080847-CE26-4E43-8B59-92594F52216F}" srcOrd="0" destOrd="0" presId="urn:microsoft.com/office/officeart/2005/8/layout/hierarchy4"/>
    <dgm:cxn modelId="{A4A58B57-79DF-4700-A68B-19CDC37FB883}" type="presParOf" srcId="{69210DDE-AB8A-4FD1-AB00-B336C92ECBBC}" destId="{5A66AC64-9FE0-4525-A61F-980B4101A0A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5847D3-6E0A-4487-9DD5-EBD650ACBDC3}">
      <dsp:nvSpPr>
        <dsp:cNvPr id="0" name=""/>
        <dsp:cNvSpPr/>
      </dsp:nvSpPr>
      <dsp:spPr>
        <a:xfrm>
          <a:off x="6198" y="1123"/>
          <a:ext cx="10809407" cy="43809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dirty="0">
              <a:solidFill>
                <a:schemeClr val="tx1"/>
              </a:solidFill>
            </a:rPr>
            <a:t>HEDI API</a:t>
          </a:r>
        </a:p>
      </dsp:txBody>
      <dsp:txXfrm>
        <a:off x="19029" y="13954"/>
        <a:ext cx="10783745" cy="412436"/>
      </dsp:txXfrm>
    </dsp:sp>
    <dsp:sp modelId="{394210DD-EDBF-4EC2-B3AF-49C82657E0B4}">
      <dsp:nvSpPr>
        <dsp:cNvPr id="0" name=""/>
        <dsp:cNvSpPr/>
      </dsp:nvSpPr>
      <dsp:spPr>
        <a:xfrm>
          <a:off x="6198" y="601084"/>
          <a:ext cx="6347336" cy="4380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b="1" kern="1200" dirty="0">
              <a:solidFill>
                <a:schemeClr val="tx1"/>
              </a:solidFill>
            </a:rPr>
            <a:t>Opin.fi-lähtöinen kehitys</a:t>
          </a:r>
        </a:p>
      </dsp:txBody>
      <dsp:txXfrm>
        <a:off x="19029" y="613915"/>
        <a:ext cx="6321674" cy="412436"/>
      </dsp:txXfrm>
    </dsp:sp>
    <dsp:sp modelId="{98A010F2-3601-458C-98EE-7377207333CC}">
      <dsp:nvSpPr>
        <dsp:cNvPr id="0" name=""/>
        <dsp:cNvSpPr/>
      </dsp:nvSpPr>
      <dsp:spPr>
        <a:xfrm>
          <a:off x="6198" y="1201044"/>
          <a:ext cx="2058150" cy="4380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Valitun tarjonnan hallinta</a:t>
          </a:r>
        </a:p>
      </dsp:txBody>
      <dsp:txXfrm>
        <a:off x="19029" y="1213875"/>
        <a:ext cx="2032488" cy="412436"/>
      </dsp:txXfrm>
    </dsp:sp>
    <dsp:sp modelId="{F48A30D0-0633-4B86-88DE-6C11577B0F8F}">
      <dsp:nvSpPr>
        <dsp:cNvPr id="0" name=""/>
        <dsp:cNvSpPr/>
      </dsp:nvSpPr>
      <dsp:spPr>
        <a:xfrm>
          <a:off x="2150791" y="1201044"/>
          <a:ext cx="2058150" cy="4380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Valitun toiminnallisuuden tuki</a:t>
          </a:r>
        </a:p>
      </dsp:txBody>
      <dsp:txXfrm>
        <a:off x="2163622" y="1213875"/>
        <a:ext cx="2032488" cy="412436"/>
      </dsp:txXfrm>
    </dsp:sp>
    <dsp:sp modelId="{F1192569-2F37-42C4-AE33-06E1CEC661A8}">
      <dsp:nvSpPr>
        <dsp:cNvPr id="0" name=""/>
        <dsp:cNvSpPr/>
      </dsp:nvSpPr>
      <dsp:spPr>
        <a:xfrm>
          <a:off x="4295384" y="1201044"/>
          <a:ext cx="2058150" cy="4380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Uusi tarjonta &amp; toiminnallisuus</a:t>
          </a:r>
        </a:p>
      </dsp:txBody>
      <dsp:txXfrm>
        <a:off x="4308215" y="1213875"/>
        <a:ext cx="2032488" cy="412436"/>
      </dsp:txXfrm>
    </dsp:sp>
    <dsp:sp modelId="{12779206-6C86-4846-A27C-4ACC601F7A49}">
      <dsp:nvSpPr>
        <dsp:cNvPr id="0" name=""/>
        <dsp:cNvSpPr/>
      </dsp:nvSpPr>
      <dsp:spPr>
        <a:xfrm>
          <a:off x="6526419" y="601084"/>
          <a:ext cx="2058150" cy="4380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Kansallinen palvelu x</a:t>
          </a:r>
        </a:p>
      </dsp:txBody>
      <dsp:txXfrm>
        <a:off x="6539250" y="613915"/>
        <a:ext cx="2032488" cy="412436"/>
      </dsp:txXfrm>
    </dsp:sp>
    <dsp:sp modelId="{C6DC41F5-E7C4-48F7-AD4C-BF597EDBD42F}">
      <dsp:nvSpPr>
        <dsp:cNvPr id="0" name=""/>
        <dsp:cNvSpPr/>
      </dsp:nvSpPr>
      <dsp:spPr>
        <a:xfrm>
          <a:off x="6526419" y="1201044"/>
          <a:ext cx="2058150" cy="4380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Prosessi A</a:t>
          </a:r>
        </a:p>
      </dsp:txBody>
      <dsp:txXfrm>
        <a:off x="6539250" y="1213875"/>
        <a:ext cx="2032488" cy="412436"/>
      </dsp:txXfrm>
    </dsp:sp>
    <dsp:sp modelId="{FCF6E105-4916-4365-AC96-18C7310856F1}">
      <dsp:nvSpPr>
        <dsp:cNvPr id="0" name=""/>
        <dsp:cNvSpPr/>
      </dsp:nvSpPr>
      <dsp:spPr>
        <a:xfrm>
          <a:off x="8757455" y="601084"/>
          <a:ext cx="2058150" cy="4380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Korkeakoululähtöinen </a:t>
          </a:r>
          <a:r>
            <a:rPr lang="fi-FI" sz="1100" kern="1200" dirty="0" err="1">
              <a:solidFill>
                <a:schemeClr val="tx1"/>
              </a:solidFill>
            </a:rPr>
            <a:t>yhteentoimivuuden</a:t>
          </a:r>
          <a:r>
            <a:rPr lang="fi-FI" sz="1100" kern="1200" dirty="0">
              <a:solidFill>
                <a:schemeClr val="tx1"/>
              </a:solidFill>
            </a:rPr>
            <a:t> vaade Y</a:t>
          </a:r>
        </a:p>
      </dsp:txBody>
      <dsp:txXfrm>
        <a:off x="8770286" y="613915"/>
        <a:ext cx="2032488" cy="412436"/>
      </dsp:txXfrm>
    </dsp:sp>
    <dsp:sp modelId="{1B080847-CE26-4E43-8B59-92594F52216F}">
      <dsp:nvSpPr>
        <dsp:cNvPr id="0" name=""/>
        <dsp:cNvSpPr/>
      </dsp:nvSpPr>
      <dsp:spPr>
        <a:xfrm>
          <a:off x="8757455" y="1201044"/>
          <a:ext cx="2058150" cy="43809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Prosessi B</a:t>
          </a:r>
        </a:p>
      </dsp:txBody>
      <dsp:txXfrm>
        <a:off x="8770286" y="1213875"/>
        <a:ext cx="2032488" cy="4124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1C2B1-430F-2547-B974-878BD69EB912}" type="datetimeFigureOut">
              <a:rPr lang="fi-FI" smtClean="0"/>
              <a:t>23.11.2023</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EB61B-78A8-AD4B-A728-06DD0FE8F4F8}" type="slidenum">
              <a:rPr lang="fi-FI" smtClean="0"/>
              <a:t>‹#›</a:t>
            </a:fld>
            <a:endParaRPr lang="fi-FI"/>
          </a:p>
        </p:txBody>
      </p:sp>
    </p:spTree>
    <p:extLst>
      <p:ext uri="{BB962C8B-B14F-4D97-AF65-F5344CB8AC3E}">
        <p14:creationId xmlns:p14="http://schemas.microsoft.com/office/powerpoint/2010/main" val="2400685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Webinaarin tavoitteena on tarkastella Digivision ohjelmallisia tiedonsiirtoja ja rajapintoja kolmesta eri näkökulmasta</a:t>
            </a:r>
          </a:p>
          <a:p>
            <a:endParaRPr lang="fi-FI" dirty="0"/>
          </a:p>
        </p:txBody>
      </p:sp>
      <p:sp>
        <p:nvSpPr>
          <p:cNvPr id="4" name="Dian numeron paikkamerkki 3"/>
          <p:cNvSpPr>
            <a:spLocks noGrp="1"/>
          </p:cNvSpPr>
          <p:nvPr>
            <p:ph type="sldNum" sz="quarter" idx="5"/>
          </p:nvPr>
        </p:nvSpPr>
        <p:spPr/>
        <p:txBody>
          <a:bodyPr/>
          <a:lstStyle/>
          <a:p>
            <a:fld id="{FDCEB61B-78A8-AD4B-A728-06DD0FE8F4F8}" type="slidenum">
              <a:rPr lang="fi-FI" smtClean="0"/>
              <a:t>2</a:t>
            </a:fld>
            <a:endParaRPr lang="fi-FI"/>
          </a:p>
        </p:txBody>
      </p:sp>
    </p:spTree>
    <p:extLst>
      <p:ext uri="{BB962C8B-B14F-4D97-AF65-F5344CB8AC3E}">
        <p14:creationId xmlns:p14="http://schemas.microsoft.com/office/powerpoint/2010/main" val="285858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DCEB61B-78A8-AD4B-A728-06DD0FE8F4F8}" type="slidenum">
              <a:rPr lang="fi-FI" smtClean="0"/>
              <a:t>20</a:t>
            </a:fld>
            <a:endParaRPr lang="fi-FI"/>
          </a:p>
        </p:txBody>
      </p:sp>
    </p:spTree>
    <p:extLst>
      <p:ext uri="{BB962C8B-B14F-4D97-AF65-F5344CB8AC3E}">
        <p14:creationId xmlns:p14="http://schemas.microsoft.com/office/powerpoint/2010/main" val="36834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FDCEB61B-78A8-AD4B-A728-06DD0FE8F4F8}" type="slidenum">
              <a:rPr lang="fi-FI" smtClean="0"/>
              <a:t>21</a:t>
            </a:fld>
            <a:endParaRPr lang="fi-FI"/>
          </a:p>
        </p:txBody>
      </p:sp>
    </p:spTree>
    <p:extLst>
      <p:ext uri="{BB962C8B-B14F-4D97-AF65-F5344CB8AC3E}">
        <p14:creationId xmlns:p14="http://schemas.microsoft.com/office/powerpoint/2010/main" val="227976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Integrointi ja </a:t>
            </a:r>
            <a:r>
              <a:rPr lang="fi-FI" b="1" dirty="0" err="1"/>
              <a:t>yhteentoimivuus</a:t>
            </a:r>
            <a:r>
              <a:rPr lang="fi-FI" dirty="0"/>
              <a:t>: </a:t>
            </a:r>
            <a:r>
              <a:rPr lang="fi-FI" dirty="0" err="1"/>
              <a:t>API:t</a:t>
            </a:r>
            <a:r>
              <a:rPr lang="fi-FI" dirty="0"/>
              <a:t> mahdollistavat saumattoman, automatisoidun viestinnän ja </a:t>
            </a:r>
            <a:r>
              <a:rPr lang="fi-FI" dirty="0" err="1"/>
              <a:t>yhteentoimivuuden</a:t>
            </a:r>
            <a:r>
              <a:rPr lang="fi-FI" dirty="0"/>
              <a:t> järjestelmien, sovellusten ja laitteiden välillä – mikä helpottaa palvelujen sujuvaa toimintaa. </a:t>
            </a:r>
          </a:p>
          <a:p>
            <a:r>
              <a:rPr lang="fi-FI" b="1" dirty="0"/>
              <a:t>Palvelujen kehittäminen ja innovointi</a:t>
            </a:r>
            <a:r>
              <a:rPr lang="fi-FI" dirty="0"/>
              <a:t>: Hyödyntämällä olemassa olevia televiestintäominaisuuksia, </a:t>
            </a:r>
            <a:r>
              <a:rPr lang="fi-FI" dirty="0" err="1"/>
              <a:t>API:t</a:t>
            </a:r>
            <a:r>
              <a:rPr lang="fi-FI" dirty="0"/>
              <a:t> antavat operaattorit rakentaa uusia, innovatiivisia ja lisäarvoa tuottavia palveluita ja tuoda ne nopeasti markkinoille. </a:t>
            </a:r>
          </a:p>
          <a:p>
            <a:r>
              <a:rPr lang="fi-FI" b="1" dirty="0"/>
              <a:t>Kumppaniekosysteemit</a:t>
            </a:r>
            <a:r>
              <a:rPr lang="fi-FI" dirty="0"/>
              <a:t>: Sovellusliittymien avulla operaattorit voivat tehdä yhteistyötä helpommin teknologiakumppaneiden ja muiden palveluntarjoajien kanssa, mikä mahdollistaa niiden laajentamisen, uusien markkinoiden hyödyntämisen ja parannettujen palveluiden tarjoamisen kumppanuuksien kautta. </a:t>
            </a:r>
          </a:p>
          <a:p>
            <a:r>
              <a:rPr lang="fi-FI" b="1" dirty="0"/>
              <a:t>Tehokkuus</a:t>
            </a:r>
            <a:r>
              <a:rPr lang="fi-FI" dirty="0"/>
              <a:t>: Tarjoamalla standardoidun ja tehokkaan tavan käyttää tietoliikennetoimintoja ja -resursseja, API virtaviivaistaa integrointiprosessia säästäen aikaa ja vaivaa.</a:t>
            </a:r>
          </a:p>
          <a:p>
            <a:endParaRPr lang="fi-FI" dirty="0"/>
          </a:p>
          <a:p>
            <a:endParaRPr lang="fi-FI" dirty="0"/>
          </a:p>
          <a:p>
            <a:r>
              <a:rPr lang="fi-FI" dirty="0"/>
              <a:t>Terveydenhuollon ja terveystietojen alueella otettiin vuonna 1989 käyttöön HL7-rajapintastandardi, nykyisin HL7 on korvattu FHIR-rajapinnoilla. Vuodesta 1995 alkaen Suomessa on toiminut näitä määrityksiä tukeva ja kehittävä organisaatio. </a:t>
            </a:r>
          </a:p>
          <a:p>
            <a:r>
              <a:rPr lang="fi-FI" dirty="0"/>
              <a:t>FHIR kuvaa tietosisältöjä ja ohjeistaa, miten tiedonsiirto eri järjestelmien välillä tapahtuu.</a:t>
            </a:r>
          </a:p>
        </p:txBody>
      </p:sp>
      <p:sp>
        <p:nvSpPr>
          <p:cNvPr id="4" name="Dian numeron paikkamerkki 3"/>
          <p:cNvSpPr>
            <a:spLocks noGrp="1"/>
          </p:cNvSpPr>
          <p:nvPr>
            <p:ph type="sldNum" sz="quarter" idx="5"/>
          </p:nvPr>
        </p:nvSpPr>
        <p:spPr/>
        <p:txBody>
          <a:bodyPr/>
          <a:lstStyle/>
          <a:p>
            <a:fld id="{FDCEB61B-78A8-AD4B-A728-06DD0FE8F4F8}" type="slidenum">
              <a:rPr lang="fi-FI" smtClean="0"/>
              <a:t>23</a:t>
            </a:fld>
            <a:endParaRPr lang="fi-FI"/>
          </a:p>
        </p:txBody>
      </p:sp>
    </p:spTree>
    <p:extLst>
      <p:ext uri="{BB962C8B-B14F-4D97-AF65-F5344CB8AC3E}">
        <p14:creationId xmlns:p14="http://schemas.microsoft.com/office/powerpoint/2010/main" val="129120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Rajapinnat mahdollistavat siis eri tietojärjestelmien </a:t>
            </a:r>
            <a:r>
              <a:rPr lang="fi-FI" dirty="0" err="1"/>
              <a:t>yhteentoimivuuden</a:t>
            </a:r>
            <a:r>
              <a:rPr lang="fi-FI" dirty="0"/>
              <a:t> ja yhteisesti sovittuja rajapintoja on mahdollista hyödyntää samojen käyttötapausten toteutuksessa missä tahansa. Esimerkiksi </a:t>
            </a:r>
            <a:r>
              <a:rPr lang="fi-FI" dirty="0" err="1"/>
              <a:t>Digvision</a:t>
            </a:r>
            <a:r>
              <a:rPr lang="fi-FI" dirty="0"/>
              <a:t> kontekstissa kehitettyä, rajapintojen kautta toteutuvaa ilmoittautumistoiminnallisuutta voi hyödyntää korkeakoulun sisäisten, korkeakoulujen välisten tai korkeakoulujen ja muiden kansallisten palveluiden konteksteissa,  jos niissä on sama käyttötapaus, esimerkiksi ilmoittautuminen tapahtumaan.</a:t>
            </a:r>
          </a:p>
          <a:p>
            <a:endParaRPr lang="fi-FI" dirty="0"/>
          </a:p>
          <a:p>
            <a:r>
              <a:rPr lang="fi-FI" dirty="0"/>
              <a:t>Toisaalta voidaan ajatella, että Digivision yhteydessä kehitetyt rajapinnat edustavat mahdollistajia, </a:t>
            </a:r>
            <a:r>
              <a:rPr lang="fi-FI" dirty="0" err="1"/>
              <a:t>enablereita</a:t>
            </a:r>
            <a:r>
              <a:rPr lang="fi-FI" dirty="0"/>
              <a:t>, jotka eivät muuta mitään pelkän olemassa olonsa perusteella. </a:t>
            </a:r>
          </a:p>
          <a:p>
            <a:r>
              <a:rPr lang="fi-FI" dirty="0"/>
              <a:t>Kuten esimerkki terveydenhuollosta tiedetään, se että yhteisesti sovittuja </a:t>
            </a:r>
            <a:r>
              <a:rPr lang="fi-FI" dirty="0" err="1"/>
              <a:t>rajapintamäärityksiä</a:t>
            </a:r>
            <a:r>
              <a:rPr lang="fi-FI" dirty="0"/>
              <a:t> on toimialalla ollut yli 30 vuotta, ei automaattisesti tarkoita että kaikki toimijat ovat halunneet tai kyenneet käyttämään niitä.  Jos siis ajatellaan rajapintojen hyötyä </a:t>
            </a:r>
            <a:r>
              <a:rPr lang="fi-FI" dirty="0" err="1"/>
              <a:t>toimilalle</a:t>
            </a:r>
            <a:r>
              <a:rPr lang="fi-FI" dirty="0"/>
              <a:t>, on rajapintojen olemassa olo välttämätön esiehto, mutta varsinainen hyöty realisoituu rajapintojen käytön laajuuden perusteella.</a:t>
            </a:r>
          </a:p>
          <a:p>
            <a:endParaRPr lang="fi-FI" dirty="0"/>
          </a:p>
          <a:p>
            <a:endParaRPr lang="fi-FI" dirty="0"/>
          </a:p>
          <a:p>
            <a:endParaRPr lang="fi-FI" dirty="0"/>
          </a:p>
          <a:p>
            <a:r>
              <a:rPr lang="fi-FI" dirty="0"/>
              <a:t> </a:t>
            </a:r>
          </a:p>
        </p:txBody>
      </p:sp>
      <p:sp>
        <p:nvSpPr>
          <p:cNvPr id="4" name="Dian numeron paikkamerkki 3"/>
          <p:cNvSpPr>
            <a:spLocks noGrp="1"/>
          </p:cNvSpPr>
          <p:nvPr>
            <p:ph type="sldNum" sz="quarter" idx="5"/>
          </p:nvPr>
        </p:nvSpPr>
        <p:spPr/>
        <p:txBody>
          <a:bodyPr/>
          <a:lstStyle/>
          <a:p>
            <a:fld id="{FDCEB61B-78A8-AD4B-A728-06DD0FE8F4F8}" type="slidenum">
              <a:rPr lang="fi-FI" smtClean="0"/>
              <a:t>24</a:t>
            </a:fld>
            <a:endParaRPr lang="fi-FI"/>
          </a:p>
        </p:txBody>
      </p:sp>
    </p:spTree>
    <p:extLst>
      <p:ext uri="{BB962C8B-B14F-4D97-AF65-F5344CB8AC3E}">
        <p14:creationId xmlns:p14="http://schemas.microsoft.com/office/powerpoint/2010/main" val="1170374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FDCEB61B-78A8-AD4B-A728-06DD0FE8F4F8}" type="slidenum">
              <a:rPr lang="fi-FI" smtClean="0"/>
              <a:t>26</a:t>
            </a:fld>
            <a:endParaRPr lang="fi-FI"/>
          </a:p>
        </p:txBody>
      </p:sp>
    </p:spTree>
    <p:extLst>
      <p:ext uri="{BB962C8B-B14F-4D97-AF65-F5344CB8AC3E}">
        <p14:creationId xmlns:p14="http://schemas.microsoft.com/office/powerpoint/2010/main" val="327119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ohjelmallisia tiedonsiirtoja ja rajapintoja </a:t>
            </a:r>
          </a:p>
        </p:txBody>
      </p:sp>
      <p:sp>
        <p:nvSpPr>
          <p:cNvPr id="4" name="Dian numeron paikkamerkki 3"/>
          <p:cNvSpPr>
            <a:spLocks noGrp="1"/>
          </p:cNvSpPr>
          <p:nvPr>
            <p:ph type="sldNum" sz="quarter" idx="5"/>
          </p:nvPr>
        </p:nvSpPr>
        <p:spPr/>
        <p:txBody>
          <a:bodyPr/>
          <a:lstStyle/>
          <a:p>
            <a:fld id="{FDCEB61B-78A8-AD4B-A728-06DD0FE8F4F8}" type="slidenum">
              <a:rPr lang="fi-FI" smtClean="0"/>
              <a:t>3</a:t>
            </a:fld>
            <a:endParaRPr lang="fi-FI"/>
          </a:p>
        </p:txBody>
      </p:sp>
    </p:spTree>
    <p:extLst>
      <p:ext uri="{BB962C8B-B14F-4D97-AF65-F5344CB8AC3E}">
        <p14:creationId xmlns:p14="http://schemas.microsoft.com/office/powerpoint/2010/main" val="358493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Toteutettavat rajapinnat mahdollistavat </a:t>
            </a:r>
            <a:r>
              <a:rPr lang="fi-FI" dirty="0" err="1"/>
              <a:t>vahtoehdon</a:t>
            </a:r>
            <a:r>
              <a:rPr lang="fi-FI" dirty="0"/>
              <a:t> nro 4</a:t>
            </a:r>
          </a:p>
          <a:p>
            <a:r>
              <a:rPr lang="fi-FI" dirty="0"/>
              <a:t>Mutta eivät pakota tai rajoita korkeakouluja toimimaan tämän mallin mukaisesti, vaan halutessaan korkeakoulu voi hallita ilmoittautumisen kohteita ja/tai </a:t>
            </a:r>
            <a:r>
              <a:rPr lang="fi-FI" dirty="0" err="1"/>
              <a:t>ilmoittaumisia</a:t>
            </a:r>
            <a:r>
              <a:rPr lang="fi-FI" dirty="0"/>
              <a:t> myös Opin.fi-käyttöliittymien avulla.</a:t>
            </a:r>
          </a:p>
        </p:txBody>
      </p:sp>
      <p:sp>
        <p:nvSpPr>
          <p:cNvPr id="4" name="Dian numeron paikkamerkki 3"/>
          <p:cNvSpPr>
            <a:spLocks noGrp="1"/>
          </p:cNvSpPr>
          <p:nvPr>
            <p:ph type="sldNum" sz="quarter" idx="5"/>
          </p:nvPr>
        </p:nvSpPr>
        <p:spPr/>
        <p:txBody>
          <a:bodyPr/>
          <a:lstStyle/>
          <a:p>
            <a:fld id="{FDCEB61B-78A8-AD4B-A728-06DD0FE8F4F8}" type="slidenum">
              <a:rPr lang="fi-FI" smtClean="0"/>
              <a:t>6</a:t>
            </a:fld>
            <a:endParaRPr lang="fi-FI"/>
          </a:p>
        </p:txBody>
      </p:sp>
    </p:spTree>
    <p:extLst>
      <p:ext uri="{BB962C8B-B14F-4D97-AF65-F5344CB8AC3E}">
        <p14:creationId xmlns:p14="http://schemas.microsoft.com/office/powerpoint/2010/main" val="244548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sz="1200" dirty="0">
                <a:latin typeface="Poppins"/>
              </a:rPr>
              <a:t>HEDI - Higher Education Data Integration</a:t>
            </a:r>
            <a:r>
              <a:rPr lang="fi-FI" sz="1200" dirty="0">
                <a:latin typeface="Poppins"/>
              </a:rPr>
              <a:t>. </a:t>
            </a:r>
          </a:p>
          <a:p>
            <a:r>
              <a:rPr lang="fi-FI" sz="1200" dirty="0">
                <a:latin typeface="Poppins"/>
              </a:rPr>
              <a:t>Tekoälyn keksimä nimi </a:t>
            </a:r>
            <a:endParaRPr lang="fi-FI" dirty="0"/>
          </a:p>
        </p:txBody>
      </p:sp>
      <p:sp>
        <p:nvSpPr>
          <p:cNvPr id="4" name="Dian numeron paikkamerkki 3"/>
          <p:cNvSpPr>
            <a:spLocks noGrp="1"/>
          </p:cNvSpPr>
          <p:nvPr>
            <p:ph type="sldNum" sz="quarter" idx="5"/>
          </p:nvPr>
        </p:nvSpPr>
        <p:spPr/>
        <p:txBody>
          <a:bodyPr/>
          <a:lstStyle/>
          <a:p>
            <a:fld id="{FDCEB61B-78A8-AD4B-A728-06DD0FE8F4F8}" type="slidenum">
              <a:rPr lang="fi-FI" smtClean="0"/>
              <a:t>7</a:t>
            </a:fld>
            <a:endParaRPr lang="fi-FI"/>
          </a:p>
        </p:txBody>
      </p:sp>
    </p:spTree>
    <p:extLst>
      <p:ext uri="{BB962C8B-B14F-4D97-AF65-F5344CB8AC3E}">
        <p14:creationId xmlns:p14="http://schemas.microsoft.com/office/powerpoint/2010/main" val="4187094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Rajapintakonseptia</a:t>
            </a:r>
            <a:r>
              <a:rPr lang="fi-FI" dirty="0"/>
              <a:t> on käsitelty Digivision ohjausryhmässä 24.11.23 ja seuraavaksi sitä käsitellään yleiskokouksessa alkuvuodesta 2024.</a:t>
            </a:r>
          </a:p>
        </p:txBody>
      </p:sp>
      <p:sp>
        <p:nvSpPr>
          <p:cNvPr id="4" name="Dian numeron paikkamerkki 3"/>
          <p:cNvSpPr>
            <a:spLocks noGrp="1"/>
          </p:cNvSpPr>
          <p:nvPr>
            <p:ph type="sldNum" sz="quarter" idx="5"/>
          </p:nvPr>
        </p:nvSpPr>
        <p:spPr/>
        <p:txBody>
          <a:bodyPr/>
          <a:lstStyle/>
          <a:p>
            <a:fld id="{FDCEB61B-78A8-AD4B-A728-06DD0FE8F4F8}" type="slidenum">
              <a:rPr lang="fi-FI" smtClean="0"/>
              <a:t>8</a:t>
            </a:fld>
            <a:endParaRPr lang="fi-FI"/>
          </a:p>
        </p:txBody>
      </p:sp>
    </p:spTree>
    <p:extLst>
      <p:ext uri="{BB962C8B-B14F-4D97-AF65-F5344CB8AC3E}">
        <p14:creationId xmlns:p14="http://schemas.microsoft.com/office/powerpoint/2010/main" val="312545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Vaikka meillä olisi käytössä kaikki maailman rahat ja tekijät, ei toimijakohtaisia ratkaisuja kannattaisi tai kuuluisi tehdä, koska käyttötapaukset on kaikkien kohdalla samanlaisia.</a:t>
            </a:r>
          </a:p>
          <a:p>
            <a:endParaRPr lang="fi-FI" dirty="0"/>
          </a:p>
          <a:p>
            <a:r>
              <a:rPr lang="fi-FI" dirty="0"/>
              <a:t>Ajatellaan myönteisesti</a:t>
            </a:r>
          </a:p>
          <a:p>
            <a:r>
              <a:rPr lang="fi-FI" dirty="0"/>
              <a:t>Vastaava tilanne on lähes kaikilla toimialoilla, yleensä niissä toimijoiden ja palveluiden lukumäärä on huomattavasti suurempi  ja useat niistä ovat ratkaisseet tämän asian jo vuosikymmeniä sitten. Esimerkiksi vaikka Telecom, terveydenhuolto, matkailu jne.</a:t>
            </a:r>
          </a:p>
          <a:p>
            <a:r>
              <a:rPr lang="fi-FI" dirty="0"/>
              <a:t>Digivision konsepti on suora kopio muilta toimialoilta, joissa on ollut täsmälleen samat vaatimukset kuin meillä.</a:t>
            </a:r>
          </a:p>
          <a:p>
            <a:r>
              <a:rPr lang="fi-FI" dirty="0"/>
              <a:t>Tämä on erinomainen asia, koska silloin voidaan olla varmoja että itse konsepti toimii.</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FDCEB61B-78A8-AD4B-A728-06DD0FE8F4F8}" type="slidenum">
              <a:rPr lang="fi-FI" smtClean="0"/>
              <a:t>10</a:t>
            </a:fld>
            <a:endParaRPr lang="fi-FI"/>
          </a:p>
        </p:txBody>
      </p:sp>
    </p:spTree>
    <p:extLst>
      <p:ext uri="{BB962C8B-B14F-4D97-AF65-F5344CB8AC3E}">
        <p14:creationId xmlns:p14="http://schemas.microsoft.com/office/powerpoint/2010/main" val="247994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Vaatimus numero 1: </a:t>
            </a:r>
            <a:r>
              <a:rPr lang="fi-FI" dirty="0">
                <a:latin typeface="Poppins"/>
              </a:rPr>
              <a:t>Ohjelmalliset tiedonsiirrot korkeakoulujen ja </a:t>
            </a:r>
            <a:r>
              <a:rPr lang="fi-FI" dirty="0" err="1">
                <a:latin typeface="Poppins"/>
              </a:rPr>
              <a:t>Opin.fi:n</a:t>
            </a:r>
            <a:r>
              <a:rPr lang="fi-FI" dirty="0">
                <a:latin typeface="Poppins"/>
              </a:rPr>
              <a:t> välillä molempiin suuntiin sekä </a:t>
            </a:r>
            <a:r>
              <a:rPr lang="fi-FI" dirty="0" err="1">
                <a:latin typeface="Poppins"/>
              </a:rPr>
              <a:t>Opin.fi:n</a:t>
            </a:r>
            <a:r>
              <a:rPr lang="fi-FI" dirty="0">
                <a:latin typeface="Poppins"/>
              </a:rPr>
              <a:t> ja joiden kansallisten palveluiden välillä.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Lähdetään katsomaan sen ratkaisuehdotusta</a:t>
            </a:r>
          </a:p>
          <a:p>
            <a:endParaRPr lang="fi-FI" dirty="0"/>
          </a:p>
        </p:txBody>
      </p:sp>
      <p:sp>
        <p:nvSpPr>
          <p:cNvPr id="4" name="Dian numeron paikkamerkki 3"/>
          <p:cNvSpPr>
            <a:spLocks noGrp="1"/>
          </p:cNvSpPr>
          <p:nvPr>
            <p:ph type="sldNum" sz="quarter" idx="5"/>
          </p:nvPr>
        </p:nvSpPr>
        <p:spPr/>
        <p:txBody>
          <a:bodyPr/>
          <a:lstStyle/>
          <a:p>
            <a:fld id="{FDCEB61B-78A8-AD4B-A728-06DD0FE8F4F8}" type="slidenum">
              <a:rPr lang="fi-FI" smtClean="0"/>
              <a:t>11</a:t>
            </a:fld>
            <a:endParaRPr lang="fi-FI"/>
          </a:p>
        </p:txBody>
      </p:sp>
    </p:spTree>
    <p:extLst>
      <p:ext uri="{BB962C8B-B14F-4D97-AF65-F5344CB8AC3E}">
        <p14:creationId xmlns:p14="http://schemas.microsoft.com/office/powerpoint/2010/main" val="386433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Vaatimus numero 2:</a:t>
            </a:r>
          </a:p>
          <a:p>
            <a:r>
              <a:rPr lang="fi-FI" dirty="0">
                <a:latin typeface="Poppins"/>
              </a:rPr>
              <a:t>Mahdollistetaan eri toimijoiden erilaisissa tietojärjestelmissä olevien, valittujen toiminnallisuuksien hyödyntäminen </a:t>
            </a:r>
            <a:r>
              <a:rPr lang="fi-FI" dirty="0" err="1">
                <a:latin typeface="Poppins"/>
              </a:rPr>
              <a:t>Opin.fi:lle</a:t>
            </a:r>
            <a:r>
              <a:rPr lang="fi-FI" dirty="0">
                <a:latin typeface="Poppins"/>
              </a:rPr>
              <a:t> ja </a:t>
            </a:r>
            <a:r>
              <a:rPr lang="fi-FI" dirty="0" err="1">
                <a:latin typeface="Poppins"/>
              </a:rPr>
              <a:t>Opin.fi:n</a:t>
            </a:r>
            <a:r>
              <a:rPr lang="fi-FI" dirty="0">
                <a:latin typeface="Poppins"/>
              </a:rPr>
              <a:t> toiminnallisuuksien ohjelmallinen hyödyntäminen Digivision ekosysteemin keskeisille toimijoille</a:t>
            </a:r>
            <a:endParaRPr lang="fi-FI" dirty="0"/>
          </a:p>
        </p:txBody>
      </p:sp>
      <p:sp>
        <p:nvSpPr>
          <p:cNvPr id="4" name="Dian numeron paikkamerkki 3"/>
          <p:cNvSpPr>
            <a:spLocks noGrp="1"/>
          </p:cNvSpPr>
          <p:nvPr>
            <p:ph type="sldNum" sz="quarter" idx="5"/>
          </p:nvPr>
        </p:nvSpPr>
        <p:spPr/>
        <p:txBody>
          <a:bodyPr/>
          <a:lstStyle/>
          <a:p>
            <a:fld id="{FDCEB61B-78A8-AD4B-A728-06DD0FE8F4F8}" type="slidenum">
              <a:rPr lang="fi-FI" smtClean="0"/>
              <a:t>13</a:t>
            </a:fld>
            <a:endParaRPr lang="fi-FI"/>
          </a:p>
        </p:txBody>
      </p:sp>
    </p:spTree>
    <p:extLst>
      <p:ext uri="{BB962C8B-B14F-4D97-AF65-F5344CB8AC3E}">
        <p14:creationId xmlns:p14="http://schemas.microsoft.com/office/powerpoint/2010/main" val="61434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Täsmälleen sama asia kuin edellä, mutta nyt tarkastellaan sitä, mitä konsepti tarkoittaa oppijoille.</a:t>
            </a:r>
          </a:p>
        </p:txBody>
      </p:sp>
      <p:sp>
        <p:nvSpPr>
          <p:cNvPr id="4" name="Dian numeron paikkamerkki 3"/>
          <p:cNvSpPr>
            <a:spLocks noGrp="1"/>
          </p:cNvSpPr>
          <p:nvPr>
            <p:ph type="sldNum" sz="quarter" idx="5"/>
          </p:nvPr>
        </p:nvSpPr>
        <p:spPr/>
        <p:txBody>
          <a:bodyPr/>
          <a:lstStyle/>
          <a:p>
            <a:fld id="{FDCEB61B-78A8-AD4B-A728-06DD0FE8F4F8}" type="slidenum">
              <a:rPr lang="fi-FI" smtClean="0"/>
              <a:t>15</a:t>
            </a:fld>
            <a:endParaRPr lang="fi-FI"/>
          </a:p>
        </p:txBody>
      </p:sp>
    </p:spTree>
    <p:extLst>
      <p:ext uri="{BB962C8B-B14F-4D97-AF65-F5344CB8AC3E}">
        <p14:creationId xmlns:p14="http://schemas.microsoft.com/office/powerpoint/2010/main" val="978229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FFFF87"/>
        </a:solidFill>
        <a:effectLst/>
      </p:bgPr>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1BD6A8C6-2A3F-4752-B7FD-BA7D7A5F0DE0}"/>
              </a:ext>
            </a:extLst>
          </p:cNvPr>
          <p:cNvPicPr>
            <a:picLocks noChangeAspect="1"/>
          </p:cNvPicPr>
          <p:nvPr/>
        </p:nvPicPr>
        <p:blipFill rotWithShape="1">
          <a:blip r:embed="rId2">
            <a:extLst>
              <a:ext uri="{28A0092B-C50C-407E-A947-70E740481C1C}">
                <a14:useLocalDpi xmlns:a14="http://schemas.microsoft.com/office/drawing/2010/main" val="0"/>
              </a:ext>
            </a:extLst>
          </a:blip>
          <a:srcRect l="3228" t="18189" r="2561" b="13970"/>
          <a:stretch/>
        </p:blipFill>
        <p:spPr>
          <a:xfrm>
            <a:off x="5335524" y="1668780"/>
            <a:ext cx="6670548" cy="5042916"/>
          </a:xfrm>
          <a:prstGeom prst="rect">
            <a:avLst/>
          </a:prstGeom>
        </p:spPr>
      </p:pic>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841248" y="1257301"/>
            <a:ext cx="6213348" cy="1620000"/>
          </a:xfrm>
        </p:spPr>
        <p:txBody>
          <a:bodyPr anchor="t" anchorCtr="0"/>
          <a:lstStyle>
            <a:lvl1pPr algn="l">
              <a:lnSpc>
                <a:spcPct val="100000"/>
              </a:lnSpc>
              <a:defRPr sz="5000"/>
            </a:lvl1pPr>
          </a:lstStyle>
          <a:p>
            <a:r>
              <a:rPr lang="en-GB"/>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841248" y="2925382"/>
            <a:ext cx="6213348" cy="1620000"/>
          </a:xfrm>
        </p:spPr>
        <p:txBody>
          <a:bodyPr/>
          <a:lstStyle>
            <a:lvl1pPr marL="0" indent="0" algn="l">
              <a:lnSpc>
                <a:spcPct val="100000"/>
              </a:lnSpc>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Tree>
    <p:extLst>
      <p:ext uri="{BB962C8B-B14F-4D97-AF65-F5344CB8AC3E}">
        <p14:creationId xmlns:p14="http://schemas.microsoft.com/office/powerpoint/2010/main" val="225330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ain otsikko">
    <p:bg>
      <p:bgPr>
        <a:solidFill>
          <a:srgbClr val="FFFF87"/>
        </a:solidFill>
        <a:effectLst/>
      </p:bgPr>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5137E799-7B1A-4D54-845C-BE0C48850A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490" y="2242266"/>
            <a:ext cx="4529458" cy="4615733"/>
          </a:xfrm>
          <a:prstGeom prst="rect">
            <a:avLst/>
          </a:prstGeom>
        </p:spPr>
      </p:pic>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rgbClr val="DCCEAC"/>
                </a:solidFill>
              </a:defRPr>
            </a:lvl1pPr>
          </a:lstStyle>
          <a:p>
            <a:fld id="{8782D192-0D68-0445-97A7-A86E439841E6}" type="slidenum">
              <a:rPr lang="fi-FI" smtClean="0"/>
              <a:t>‹#›</a:t>
            </a:fld>
            <a:endParaRPr lang="fi-FI"/>
          </a:p>
        </p:txBody>
      </p:sp>
      <p:sp>
        <p:nvSpPr>
          <p:cNvPr id="3" name="Otsikko 2">
            <a:extLst>
              <a:ext uri="{FF2B5EF4-FFF2-40B4-BE49-F238E27FC236}">
                <a16:creationId xmlns:a16="http://schemas.microsoft.com/office/drawing/2014/main" id="{1D60522E-48EC-421F-A62D-7DE5CBC9F37C}"/>
              </a:ext>
            </a:extLst>
          </p:cNvPr>
          <p:cNvSpPr>
            <a:spLocks noGrp="1"/>
          </p:cNvSpPr>
          <p:nvPr>
            <p:ph type="title"/>
          </p:nvPr>
        </p:nvSpPr>
        <p:spPr/>
        <p:txBody>
          <a:bodyPr/>
          <a:lstStyle/>
          <a:p>
            <a:r>
              <a:rPr lang="en-GB"/>
              <a:t>Click to edit Master title style</a:t>
            </a:r>
            <a:endParaRPr lang="fi-FI"/>
          </a:p>
        </p:txBody>
      </p:sp>
    </p:spTree>
    <p:extLst>
      <p:ext uri="{BB962C8B-B14F-4D97-AF65-F5344CB8AC3E}">
        <p14:creationId xmlns:p14="http://schemas.microsoft.com/office/powerpoint/2010/main" val="221921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ansi">
    <p:bg>
      <p:bgPr>
        <a:solidFill>
          <a:schemeClr val="accent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D8F39BB-0AD1-42C5-B6BA-C0B9955B58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6" name="Kuva 5">
            <a:extLst>
              <a:ext uri="{FF2B5EF4-FFF2-40B4-BE49-F238E27FC236}">
                <a16:creationId xmlns:a16="http://schemas.microsoft.com/office/drawing/2014/main" id="{1F0774FC-9916-4B9B-B45C-CBD1454F4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31" y="214884"/>
            <a:ext cx="5209385" cy="1993392"/>
          </a:xfrm>
          <a:prstGeom prst="rect">
            <a:avLst/>
          </a:prstGeom>
        </p:spPr>
      </p:pic>
    </p:spTree>
    <p:extLst>
      <p:ext uri="{BB962C8B-B14F-4D97-AF65-F5344CB8AC3E}">
        <p14:creationId xmlns:p14="http://schemas.microsoft.com/office/powerpoint/2010/main" val="2695383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ansi kuvataus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1F0774FC-9916-4B9B-B45C-CBD1454F46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31" y="214884"/>
            <a:ext cx="5209385" cy="1993392"/>
          </a:xfrm>
          <a:prstGeom prst="rect">
            <a:avLst/>
          </a:prstGeom>
        </p:spPr>
      </p:pic>
    </p:spTree>
    <p:extLst>
      <p:ext uri="{BB962C8B-B14F-4D97-AF65-F5344CB8AC3E}">
        <p14:creationId xmlns:p14="http://schemas.microsoft.com/office/powerpoint/2010/main" val="189680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Lopet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1156716" y="1257301"/>
            <a:ext cx="9860400" cy="1115567"/>
          </a:xfrm>
        </p:spPr>
        <p:txBody>
          <a:bodyPr anchor="t" anchorCtr="0"/>
          <a:lstStyle>
            <a:lvl1pPr algn="l">
              <a:lnSpc>
                <a:spcPct val="100000"/>
              </a:lnSpc>
              <a:defRPr sz="5000"/>
            </a:lvl1pPr>
          </a:lstStyle>
          <a:p>
            <a:r>
              <a:rPr lang="en-GB"/>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1156716" y="2413318"/>
            <a:ext cx="9860400" cy="1620000"/>
          </a:xfrm>
        </p:spPr>
        <p:txBody>
          <a:bodyPr/>
          <a:lstStyle>
            <a:lvl1pPr marL="0" indent="0" algn="l">
              <a:lnSpc>
                <a:spcPct val="100000"/>
              </a:lnSpc>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Tree>
    <p:extLst>
      <p:ext uri="{BB962C8B-B14F-4D97-AF65-F5344CB8AC3E}">
        <p14:creationId xmlns:p14="http://schemas.microsoft.com/office/powerpoint/2010/main" val="51542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Mukautettu asettelu">
    <p:bg>
      <p:bgPr>
        <a:solidFill>
          <a:schemeClr val="bg2"/>
        </a:solidFill>
        <a:effectLst/>
      </p:bgPr>
    </p:bg>
    <p:spTree>
      <p:nvGrpSpPr>
        <p:cNvPr id="1" name=""/>
        <p:cNvGrpSpPr/>
        <p:nvPr/>
      </p:nvGrpSpPr>
      <p:grpSpPr>
        <a:xfrm>
          <a:off x="0" y="0"/>
          <a:ext cx="0" cy="0"/>
          <a:chOff x="0" y="0"/>
          <a:chExt cx="0" cy="0"/>
        </a:xfrm>
      </p:grpSpPr>
      <p:sp>
        <p:nvSpPr>
          <p:cNvPr id="14" name="Otsikko 1">
            <a:extLst>
              <a:ext uri="{FF2B5EF4-FFF2-40B4-BE49-F238E27FC236}">
                <a16:creationId xmlns:a16="http://schemas.microsoft.com/office/drawing/2014/main" id="{AF6BC88D-EEFD-7F4C-B7E2-DE61804D56FB}"/>
              </a:ext>
            </a:extLst>
          </p:cNvPr>
          <p:cNvSpPr>
            <a:spLocks noGrp="1"/>
          </p:cNvSpPr>
          <p:nvPr>
            <p:ph type="title" hasCustomPrompt="1"/>
          </p:nvPr>
        </p:nvSpPr>
        <p:spPr>
          <a:xfrm>
            <a:off x="615826" y="3670664"/>
            <a:ext cx="5603986" cy="1352732"/>
          </a:xfrm>
        </p:spPr>
        <p:txBody>
          <a:bodyPr>
            <a:noAutofit/>
          </a:bodyPr>
          <a:lstStyle>
            <a:lvl1pPr>
              <a:defRPr sz="4500" b="1" i="0">
                <a:solidFill>
                  <a:schemeClr val="bg1"/>
                </a:solidFill>
                <a:latin typeface="Poppins SemiBold" pitchFamily="2" charset="77"/>
                <a:cs typeface="Poppins SemiBold" pitchFamily="2" charset="77"/>
              </a:defRPr>
            </a:lvl1pPr>
          </a:lstStyle>
          <a:p>
            <a:r>
              <a:rPr lang="fi-FI" dirty="0"/>
              <a:t>Esityksen otsikko</a:t>
            </a:r>
          </a:p>
        </p:txBody>
      </p:sp>
      <p:sp>
        <p:nvSpPr>
          <p:cNvPr id="15" name="Tekstin paikkamerkki 4">
            <a:extLst>
              <a:ext uri="{FF2B5EF4-FFF2-40B4-BE49-F238E27FC236}">
                <a16:creationId xmlns:a16="http://schemas.microsoft.com/office/drawing/2014/main" id="{98776315-C8F1-4D47-A99B-4B2F19ACDD68}"/>
              </a:ext>
            </a:extLst>
          </p:cNvPr>
          <p:cNvSpPr>
            <a:spLocks noGrp="1"/>
          </p:cNvSpPr>
          <p:nvPr>
            <p:ph type="body" sz="quarter" idx="10" hasCustomPrompt="1"/>
          </p:nvPr>
        </p:nvSpPr>
        <p:spPr>
          <a:xfrm>
            <a:off x="625565" y="5172575"/>
            <a:ext cx="5644606" cy="1149848"/>
          </a:xfrm>
        </p:spPr>
        <p:txBody>
          <a:bodyPr>
            <a:normAutofit/>
          </a:bodyPr>
          <a:lstStyle>
            <a:lvl1pPr marL="0" indent="0">
              <a:buNone/>
              <a:defRPr sz="2000">
                <a:solidFill>
                  <a:schemeClr val="bg1"/>
                </a:solidFill>
              </a:defRPr>
            </a:lvl1pPr>
          </a:lstStyle>
          <a:p>
            <a:pPr lvl="0"/>
            <a:r>
              <a:rPr lang="fi-FI" dirty="0"/>
              <a:t>Esityksen alaotsikko</a:t>
            </a:r>
          </a:p>
        </p:txBody>
      </p:sp>
    </p:spTree>
    <p:extLst>
      <p:ext uri="{BB962C8B-B14F-4D97-AF65-F5344CB8AC3E}">
        <p14:creationId xmlns:p14="http://schemas.microsoft.com/office/powerpoint/2010/main" val="10114884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29026-A8FF-F142-9900-03043D5917FD}"/>
              </a:ext>
            </a:extLst>
          </p:cNvPr>
          <p:cNvSpPr>
            <a:spLocks noGrp="1"/>
          </p:cNvSpPr>
          <p:nvPr>
            <p:ph type="ctrTitle"/>
          </p:nvPr>
        </p:nvSpPr>
        <p:spPr>
          <a:xfrm>
            <a:off x="1066800" y="2268582"/>
            <a:ext cx="10210800" cy="1839779"/>
          </a:xfrm>
        </p:spPr>
        <p:txBody>
          <a:bodyPr anchor="b"/>
          <a:lstStyle>
            <a:lvl1pPr algn="ctr">
              <a:defRPr sz="6000"/>
            </a:lvl1pPr>
          </a:lstStyle>
          <a:p>
            <a:r>
              <a:rPr lang="en-GB"/>
              <a:t>Click to edit Master title style</a:t>
            </a:r>
            <a:endParaRPr lang="fi-FI" dirty="0"/>
          </a:p>
        </p:txBody>
      </p:sp>
      <p:sp>
        <p:nvSpPr>
          <p:cNvPr id="4" name="Päivämäärän paikkamerkki 3">
            <a:extLst>
              <a:ext uri="{FF2B5EF4-FFF2-40B4-BE49-F238E27FC236}">
                <a16:creationId xmlns:a16="http://schemas.microsoft.com/office/drawing/2014/main" id="{989A46D4-784D-EB4A-ADB1-D235895663BA}"/>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5" name="Alatunnisteen paikkamerkki 4">
            <a:extLst>
              <a:ext uri="{FF2B5EF4-FFF2-40B4-BE49-F238E27FC236}">
                <a16:creationId xmlns:a16="http://schemas.microsoft.com/office/drawing/2014/main" id="{9205B5D5-78C4-A041-ABDF-DB7758E5277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C95255-0964-0B41-BAB3-D689A303E311}"/>
              </a:ext>
            </a:extLst>
          </p:cNvPr>
          <p:cNvSpPr>
            <a:spLocks noGrp="1"/>
          </p:cNvSpPr>
          <p:nvPr>
            <p:ph type="sldNum" sz="quarter" idx="12"/>
          </p:nvPr>
        </p:nvSpPr>
        <p:spPr/>
        <p:txBody>
          <a:bodyPr/>
          <a:lstStyle/>
          <a:p>
            <a:fld id="{8782D192-0D68-0445-97A7-A86E439841E6}" type="slidenum">
              <a:rPr lang="fi-FI" smtClean="0"/>
              <a:t>‹#›</a:t>
            </a:fld>
            <a:endParaRPr lang="fi-FI"/>
          </a:p>
        </p:txBody>
      </p:sp>
    </p:spTree>
    <p:extLst>
      <p:ext uri="{BB962C8B-B14F-4D97-AF65-F5344CB8AC3E}">
        <p14:creationId xmlns:p14="http://schemas.microsoft.com/office/powerpoint/2010/main" val="1934324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2A3C-C13B-4E67-B65E-884225FC22E4}"/>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B30DA85D-A2BE-4F5D-AA77-3935A745B05E}"/>
              </a:ext>
            </a:extLst>
          </p:cNvPr>
          <p:cNvSpPr>
            <a:spLocks noGrp="1"/>
          </p:cNvSpPr>
          <p:nvPr>
            <p:ph type="dt" sz="half" idx="10"/>
          </p:nvPr>
        </p:nvSpPr>
        <p:spPr/>
        <p:txBody>
          <a:bodyPr/>
          <a:lstStyle/>
          <a:p>
            <a:fld id="{89B41EA0-0DAE-458C-A54C-AA7D5964171C}" type="datetimeFigureOut">
              <a:rPr lang="fi-FI" smtClean="0"/>
              <a:t>23.11.2023</a:t>
            </a:fld>
            <a:endParaRPr lang="fi-FI"/>
          </a:p>
        </p:txBody>
      </p:sp>
      <p:sp>
        <p:nvSpPr>
          <p:cNvPr id="4" name="Footer Placeholder 3">
            <a:extLst>
              <a:ext uri="{FF2B5EF4-FFF2-40B4-BE49-F238E27FC236}">
                <a16:creationId xmlns:a16="http://schemas.microsoft.com/office/drawing/2014/main" id="{29FDC9B3-FFD6-4BB6-B756-62453CF75F40}"/>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C697E0AC-E753-4662-88A8-B707D8527E7A}"/>
              </a:ext>
            </a:extLst>
          </p:cNvPr>
          <p:cNvSpPr>
            <a:spLocks noGrp="1"/>
          </p:cNvSpPr>
          <p:nvPr>
            <p:ph type="sldNum" sz="quarter" idx="12"/>
          </p:nvPr>
        </p:nvSpPr>
        <p:spPr/>
        <p:txBody>
          <a:bodyPr/>
          <a:lstStyle/>
          <a:p>
            <a:fld id="{B31A62A9-593F-4458-9636-32BD116155D4}" type="slidenum">
              <a:rPr lang="fi-FI" smtClean="0"/>
              <a:t>‹#›</a:t>
            </a:fld>
            <a:endParaRPr lang="fi-FI"/>
          </a:p>
        </p:txBody>
      </p:sp>
    </p:spTree>
    <p:extLst>
      <p:ext uri="{BB962C8B-B14F-4D97-AF65-F5344CB8AC3E}">
        <p14:creationId xmlns:p14="http://schemas.microsoft.com/office/powerpoint/2010/main" val="578251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kuvataust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841248" y="1257301"/>
            <a:ext cx="6213348" cy="1620000"/>
          </a:xfrm>
        </p:spPr>
        <p:txBody>
          <a:bodyPr anchor="t" anchorCtr="0"/>
          <a:lstStyle>
            <a:lvl1pPr algn="l">
              <a:lnSpc>
                <a:spcPct val="100000"/>
              </a:lnSpc>
              <a:defRPr sz="5000"/>
            </a:lvl1pPr>
          </a:lstStyle>
          <a:p>
            <a:r>
              <a:rPr lang="en-GB"/>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841248" y="2925382"/>
            <a:ext cx="6213348" cy="1620000"/>
          </a:xfrm>
        </p:spPr>
        <p:txBody>
          <a:bodyPr/>
          <a:lstStyle>
            <a:lvl1pPr marL="0" indent="0" algn="l">
              <a:lnSpc>
                <a:spcPct val="100000"/>
              </a:lnSpc>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fi-FI" dirty="0"/>
          </a:p>
        </p:txBody>
      </p:sp>
    </p:spTree>
    <p:extLst>
      <p:ext uri="{BB962C8B-B14F-4D97-AF65-F5344CB8AC3E}">
        <p14:creationId xmlns:p14="http://schemas.microsoft.com/office/powerpoint/2010/main" val="334392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8782D192-0D68-0445-97A7-A86E439841E6}" type="slidenum">
              <a:rPr lang="fi-FI" smtClean="0"/>
              <a:t>‹#›</a:t>
            </a:fld>
            <a:endParaRPr lang="fi-FI"/>
          </a:p>
        </p:txBody>
      </p:sp>
    </p:spTree>
    <p:extLst>
      <p:ext uri="{BB962C8B-B14F-4D97-AF65-F5344CB8AC3E}">
        <p14:creationId xmlns:p14="http://schemas.microsoft.com/office/powerpoint/2010/main" val="1834494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64867" y="2242267"/>
            <a:ext cx="4575892" cy="39346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8782D192-0D68-0445-97A7-A86E439841E6}" type="slidenum">
              <a:rPr lang="fi-FI" smtClean="0"/>
              <a:t>‹#›</a:t>
            </a:fld>
            <a:endParaRPr lang="fi-FI"/>
          </a:p>
        </p:txBody>
      </p:sp>
      <p:sp>
        <p:nvSpPr>
          <p:cNvPr id="9" name="Sisällön paikkamerkki 2">
            <a:extLst>
              <a:ext uri="{FF2B5EF4-FFF2-40B4-BE49-F238E27FC236}">
                <a16:creationId xmlns:a16="http://schemas.microsoft.com/office/drawing/2014/main" id="{48889CBD-E07E-446C-82EF-25DD23FF03C9}"/>
              </a:ext>
            </a:extLst>
          </p:cNvPr>
          <p:cNvSpPr>
            <a:spLocks noGrp="1"/>
          </p:cNvSpPr>
          <p:nvPr>
            <p:ph idx="13"/>
          </p:nvPr>
        </p:nvSpPr>
        <p:spPr>
          <a:xfrm>
            <a:off x="6463815" y="2242267"/>
            <a:ext cx="4575892" cy="39346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Tree>
    <p:extLst>
      <p:ext uri="{BB962C8B-B14F-4D97-AF65-F5344CB8AC3E}">
        <p14:creationId xmlns:p14="http://schemas.microsoft.com/office/powerpoint/2010/main" val="35071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en-GB"/>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1164867" y="2912364"/>
            <a:ext cx="4575892" cy="32645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8782D192-0D68-0445-97A7-A86E439841E6}" type="slidenum">
              <a:rPr lang="fi-FI" smtClean="0"/>
              <a:t>‹#›</a:t>
            </a:fld>
            <a:endParaRPr lang="fi-FI"/>
          </a:p>
        </p:txBody>
      </p:sp>
      <p:sp>
        <p:nvSpPr>
          <p:cNvPr id="9" name="Sisällön paikkamerkki 2">
            <a:extLst>
              <a:ext uri="{FF2B5EF4-FFF2-40B4-BE49-F238E27FC236}">
                <a16:creationId xmlns:a16="http://schemas.microsoft.com/office/drawing/2014/main" id="{48889CBD-E07E-446C-82EF-25DD23FF03C9}"/>
              </a:ext>
            </a:extLst>
          </p:cNvPr>
          <p:cNvSpPr>
            <a:spLocks noGrp="1"/>
          </p:cNvSpPr>
          <p:nvPr>
            <p:ph idx="13"/>
          </p:nvPr>
        </p:nvSpPr>
        <p:spPr>
          <a:xfrm>
            <a:off x="6463815" y="2912364"/>
            <a:ext cx="4575892" cy="32645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8" name="Tekstin paikkamerkki 2">
            <a:extLst>
              <a:ext uri="{FF2B5EF4-FFF2-40B4-BE49-F238E27FC236}">
                <a16:creationId xmlns:a16="http://schemas.microsoft.com/office/drawing/2014/main" id="{716D8315-0283-425D-9772-5AA0DFA60071}"/>
              </a:ext>
            </a:extLst>
          </p:cNvPr>
          <p:cNvSpPr>
            <a:spLocks noGrp="1"/>
          </p:cNvSpPr>
          <p:nvPr>
            <p:ph type="body" idx="14"/>
          </p:nvPr>
        </p:nvSpPr>
        <p:spPr>
          <a:xfrm>
            <a:off x="1164866" y="2249423"/>
            <a:ext cx="4575893" cy="566547"/>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kstin paikkamerkki 4">
            <a:extLst>
              <a:ext uri="{FF2B5EF4-FFF2-40B4-BE49-F238E27FC236}">
                <a16:creationId xmlns:a16="http://schemas.microsoft.com/office/drawing/2014/main" id="{525996DB-E498-4F3C-9032-41EECC8E3AC0}"/>
              </a:ext>
            </a:extLst>
          </p:cNvPr>
          <p:cNvSpPr>
            <a:spLocks noGrp="1"/>
          </p:cNvSpPr>
          <p:nvPr>
            <p:ph type="body" sz="quarter" idx="3"/>
          </p:nvPr>
        </p:nvSpPr>
        <p:spPr>
          <a:xfrm>
            <a:off x="6451242" y="2249423"/>
            <a:ext cx="4588465" cy="566547"/>
          </a:xfrm>
        </p:spPr>
        <p:txBody>
          <a:bodyPr anchor="b"/>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1100320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899148" y="1355985"/>
            <a:ext cx="4860036" cy="856418"/>
          </a:xfrm>
        </p:spPr>
        <p:txBody>
          <a:bodyPr/>
          <a:lstStyle/>
          <a:p>
            <a:r>
              <a:rPr lang="en-GB"/>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899148" y="2242267"/>
            <a:ext cx="4860036" cy="39346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8782D192-0D68-0445-97A7-A86E439841E6}" type="slidenum">
              <a:rPr lang="fi-FI" smtClean="0"/>
              <a:t>‹#›</a:t>
            </a:fld>
            <a:endParaRPr lang="fi-FI"/>
          </a:p>
        </p:txBody>
      </p:sp>
      <p:sp>
        <p:nvSpPr>
          <p:cNvPr id="7" name="Kuvan paikkamerkki 2">
            <a:extLst>
              <a:ext uri="{FF2B5EF4-FFF2-40B4-BE49-F238E27FC236}">
                <a16:creationId xmlns:a16="http://schemas.microsoft.com/office/drawing/2014/main" id="{A45BC5C3-4395-4CE8-AE7F-87A85E6D2371}"/>
              </a:ext>
            </a:extLst>
          </p:cNvPr>
          <p:cNvSpPr>
            <a:spLocks noGrp="1"/>
          </p:cNvSpPr>
          <p:nvPr>
            <p:ph type="pic" idx="13"/>
          </p:nvPr>
        </p:nvSpPr>
        <p:spPr>
          <a:xfrm>
            <a:off x="0" y="0"/>
            <a:ext cx="6096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Tree>
    <p:extLst>
      <p:ext uri="{BB962C8B-B14F-4D97-AF65-F5344CB8AC3E}">
        <p14:creationId xmlns:p14="http://schemas.microsoft.com/office/powerpoint/2010/main" val="64266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uv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8782D192-0D68-0445-97A7-A86E439841E6}" type="slidenum">
              <a:rPr lang="fi-FI" smtClean="0"/>
              <a:t>‹#›</a:t>
            </a:fld>
            <a:endParaRPr lang="fi-FI"/>
          </a:p>
        </p:txBody>
      </p:sp>
      <p:sp>
        <p:nvSpPr>
          <p:cNvPr id="7" name="Kuvan paikkamerkki 2">
            <a:extLst>
              <a:ext uri="{FF2B5EF4-FFF2-40B4-BE49-F238E27FC236}">
                <a16:creationId xmlns:a16="http://schemas.microsoft.com/office/drawing/2014/main" id="{A45BC5C3-4395-4CE8-AE7F-87A85E6D2371}"/>
              </a:ext>
            </a:extLst>
          </p:cNvPr>
          <p:cNvSpPr>
            <a:spLocks noGrp="1"/>
          </p:cNvSpPr>
          <p:nvPr>
            <p:ph type="pic" idx="13"/>
          </p:nvPr>
        </p:nvSpPr>
        <p:spPr>
          <a:xfrm>
            <a:off x="0" y="0"/>
            <a:ext cx="12192000" cy="6858000"/>
          </a:xfrm>
          <a:solidFill>
            <a:schemeClr val="bg1">
              <a:lumMod val="95000"/>
            </a:schemeClr>
          </a:solidFill>
        </p:spPr>
        <p:txBody>
          <a:bodyPr anchor="ctr" anchorCtr="0"/>
          <a:lstStyle>
            <a:lvl1pPr marL="0" indent="0" algn="ctr">
              <a:buNone/>
              <a:defRPr sz="2000" b="1"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fi-FI"/>
          </a:p>
        </p:txBody>
      </p:sp>
      <p:sp>
        <p:nvSpPr>
          <p:cNvPr id="9" name="Tekstin paikkamerkki 8">
            <a:extLst>
              <a:ext uri="{FF2B5EF4-FFF2-40B4-BE49-F238E27FC236}">
                <a16:creationId xmlns:a16="http://schemas.microsoft.com/office/drawing/2014/main" id="{05CAB3DF-012F-4A1A-82EC-19B32927DEA1}"/>
              </a:ext>
              <a:ext uri="{C183D7F6-B498-43B3-948B-1728B52AA6E4}">
                <adec:decorative xmlns:adec="http://schemas.microsoft.com/office/drawing/2017/decorative" val="1"/>
              </a:ext>
            </a:extLst>
          </p:cNvPr>
          <p:cNvSpPr>
            <a:spLocks noGrp="1"/>
          </p:cNvSpPr>
          <p:nvPr>
            <p:ph type="body" sz="quarter" idx="14" hasCustomPrompt="1"/>
          </p:nvPr>
        </p:nvSpPr>
        <p:spPr>
          <a:xfrm>
            <a:off x="9925200" y="234000"/>
            <a:ext cx="2044800" cy="782638"/>
          </a:xfrm>
          <a:blipFill>
            <a:blip r:embed="rId2"/>
            <a:stretch>
              <a:fillRect/>
            </a:stretch>
          </a:blipFill>
        </p:spPr>
        <p:txBody>
          <a:bodyPr anchor="ctr" anchorCtr="0"/>
          <a:lstStyle>
            <a:lvl1pPr marL="0" indent="0" algn="ctr">
              <a:buNone/>
              <a:defRPr sz="100"/>
            </a:lvl1pPr>
          </a:lstStyle>
          <a:p>
            <a:pPr lvl="0"/>
            <a:r>
              <a:rPr lang="fi-FI" dirty="0"/>
              <a:t> </a:t>
            </a:r>
          </a:p>
        </p:txBody>
      </p:sp>
    </p:spTree>
    <p:extLst>
      <p:ext uri="{BB962C8B-B14F-4D97-AF65-F5344CB8AC3E}">
        <p14:creationId xmlns:p14="http://schemas.microsoft.com/office/powerpoint/2010/main" val="3968918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FF39C86A-3802-4040-873B-7AF5CF7EC497}" type="datetimeFigureOut">
              <a:rPr lang="fi-FI" smtClean="0"/>
              <a:t>23.11.2023</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8782D192-0D68-0445-97A7-A86E439841E6}" type="slidenum">
              <a:rPr lang="fi-FI" smtClean="0"/>
              <a:t>‹#›</a:t>
            </a:fld>
            <a:endParaRPr lang="fi-FI"/>
          </a:p>
        </p:txBody>
      </p:sp>
    </p:spTree>
    <p:extLst>
      <p:ext uri="{BB962C8B-B14F-4D97-AF65-F5344CB8AC3E}">
        <p14:creationId xmlns:p14="http://schemas.microsoft.com/office/powerpoint/2010/main" val="246471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san ylätunniste">
    <p:bg>
      <p:bgPr>
        <a:solidFill>
          <a:srgbClr val="DCCEAC"/>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863070" y="2256721"/>
            <a:ext cx="7771930" cy="2599058"/>
          </a:xfrm>
        </p:spPr>
        <p:txBody>
          <a:bodyPr/>
          <a:lstStyle>
            <a:lvl1pPr>
              <a:lnSpc>
                <a:spcPct val="100000"/>
              </a:lnSpc>
              <a:defRPr sz="5000"/>
            </a:lvl1pPr>
          </a:lstStyle>
          <a:p>
            <a:r>
              <a:rPr lang="en-GB"/>
              <a:t>Click to edit Master title style</a:t>
            </a:r>
            <a:endParaRPr lang="fi-FI" dirty="0"/>
          </a:p>
        </p:txBody>
      </p:sp>
      <p:pic>
        <p:nvPicPr>
          <p:cNvPr id="11" name="Kuva 10">
            <a:extLst>
              <a:ext uri="{FF2B5EF4-FFF2-40B4-BE49-F238E27FC236}">
                <a16:creationId xmlns:a16="http://schemas.microsoft.com/office/drawing/2014/main" id="{5137E799-7B1A-4D54-845C-BE0C48850A1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490" y="2242266"/>
            <a:ext cx="4529458" cy="4615733"/>
          </a:xfrm>
          <a:prstGeom prst="rect">
            <a:avLst/>
          </a:prstGeom>
        </p:spPr>
      </p:pic>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lvl1pPr>
              <a:defRPr>
                <a:solidFill>
                  <a:srgbClr val="DCCEAC"/>
                </a:solidFill>
              </a:defRPr>
            </a:lvl1pPr>
          </a:lstStyle>
          <a:p>
            <a:fld id="{8782D192-0D68-0445-97A7-A86E439841E6}" type="slidenum">
              <a:rPr lang="fi-FI" smtClean="0"/>
              <a:t>‹#›</a:t>
            </a:fld>
            <a:endParaRPr lang="fi-FI"/>
          </a:p>
        </p:txBody>
      </p:sp>
    </p:spTree>
    <p:extLst>
      <p:ext uri="{BB962C8B-B14F-4D97-AF65-F5344CB8AC3E}">
        <p14:creationId xmlns:p14="http://schemas.microsoft.com/office/powerpoint/2010/main" val="388337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40783695-2725-4520-BD45-BDCC755F01BB}"/>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924585" y="233888"/>
            <a:ext cx="2044327" cy="782270"/>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1164866" y="1355985"/>
            <a:ext cx="9874841" cy="85641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1164866" y="2242267"/>
            <a:ext cx="9874841" cy="3934695"/>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965732" y="6483096"/>
            <a:ext cx="1173183" cy="288671"/>
          </a:xfrm>
          <a:prstGeom prst="rect">
            <a:avLst/>
          </a:prstGeom>
        </p:spPr>
        <p:txBody>
          <a:bodyPr vert="horz" lIns="0" tIns="0" rIns="0" bIns="0" rtlCol="0" anchor="ctr"/>
          <a:lstStyle>
            <a:lvl1pPr algn="r">
              <a:defRPr sz="1000">
                <a:solidFill>
                  <a:schemeClr val="tx1"/>
                </a:solidFill>
              </a:defRPr>
            </a:lvl1pPr>
          </a:lstStyle>
          <a:p>
            <a:fld id="{FF39C86A-3802-4040-873B-7AF5CF7EC497}" type="datetimeFigureOut">
              <a:rPr lang="fi-FI" smtClean="0"/>
              <a:t>23.11.2023</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6121908" y="6483096"/>
            <a:ext cx="3755136" cy="288671"/>
          </a:xfrm>
          <a:prstGeom prst="rect">
            <a:avLst/>
          </a:prstGeom>
        </p:spPr>
        <p:txBody>
          <a:bodyPr vert="horz" lIns="0" tIns="0" rIns="0" bIns="0" rtlCol="0" anchor="ctr"/>
          <a:lstStyle>
            <a:lvl1pPr algn="ctr">
              <a:defRPr sz="1000">
                <a:solidFill>
                  <a:schemeClr val="tx1"/>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11224260" y="6483096"/>
            <a:ext cx="534924" cy="288671"/>
          </a:xfrm>
          <a:prstGeom prst="rect">
            <a:avLst/>
          </a:prstGeom>
        </p:spPr>
        <p:txBody>
          <a:bodyPr vert="horz" lIns="0" tIns="0" rIns="0" bIns="0" rtlCol="0" anchor="ctr"/>
          <a:lstStyle>
            <a:lvl1pPr algn="r">
              <a:defRPr sz="1000">
                <a:solidFill>
                  <a:schemeClr val="tx1"/>
                </a:solidFill>
              </a:defRPr>
            </a:lvl1pPr>
          </a:lstStyle>
          <a:p>
            <a:fld id="{8782D192-0D68-0445-97A7-A86E439841E6}" type="slidenum">
              <a:rPr lang="fi-FI" smtClean="0"/>
              <a:t>‹#›</a:t>
            </a:fld>
            <a:endParaRPr lang="fi-FI"/>
          </a:p>
        </p:txBody>
      </p:sp>
    </p:spTree>
    <p:extLst>
      <p:ext uri="{BB962C8B-B14F-4D97-AF65-F5344CB8AC3E}">
        <p14:creationId xmlns:p14="http://schemas.microsoft.com/office/powerpoint/2010/main" val="3504202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179388"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1pPr>
      <a:lvl2pPr marL="536575" indent="-1778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2pPr>
      <a:lvl3pPr marL="898525" indent="-1809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255713"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4pPr>
      <a:lvl5pPr marL="1614488"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opin.fi/"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hyperlink" Target="https://openclipart.org/detail/15814/-by--15814"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6.xml"/><Relationship Id="rId4" Type="http://schemas.openxmlformats.org/officeDocument/2006/relationships/hyperlink" Target="https://openclipart.org/detail/15814/-by--1581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mulesoft.com/resources/api/benefits-360-degree-customer-vie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hyperlink" Target="https://openclipart.org/detail/15814/-by--1581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s://opin.fi/"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E1F1867-636D-4515-A86E-6906713A4CF6}"/>
              </a:ext>
            </a:extLst>
          </p:cNvPr>
          <p:cNvSpPr/>
          <p:nvPr/>
        </p:nvSpPr>
        <p:spPr>
          <a:xfrm>
            <a:off x="863070" y="4195726"/>
            <a:ext cx="7532786" cy="461665"/>
          </a:xfrm>
          <a:prstGeom prst="rect">
            <a:avLst/>
          </a:prstGeom>
        </p:spPr>
        <p:txBody>
          <a:bodyPr wrap="square">
            <a:spAutoFit/>
          </a:bodyPr>
          <a:lstStyle/>
          <a:p>
            <a:r>
              <a:rPr lang="fi-FI" sz="2400" b="1" dirty="0">
                <a:latin typeface="Poppins"/>
              </a:rPr>
              <a:t>IT-webinaari 1.12.2023</a:t>
            </a:r>
            <a:endParaRPr lang="fi-FI" sz="2400" dirty="0">
              <a:latin typeface="Poppins"/>
            </a:endParaRPr>
          </a:p>
        </p:txBody>
      </p:sp>
      <p:sp>
        <p:nvSpPr>
          <p:cNvPr id="6" name="Otsikko 1">
            <a:extLst>
              <a:ext uri="{FF2B5EF4-FFF2-40B4-BE49-F238E27FC236}">
                <a16:creationId xmlns:a16="http://schemas.microsoft.com/office/drawing/2014/main" id="{7059C8E0-D90A-4E03-B278-3B9B2698112D}"/>
              </a:ext>
            </a:extLst>
          </p:cNvPr>
          <p:cNvSpPr>
            <a:spLocks noGrp="1"/>
          </p:cNvSpPr>
          <p:nvPr>
            <p:ph type="title"/>
          </p:nvPr>
        </p:nvSpPr>
        <p:spPr>
          <a:xfrm>
            <a:off x="863070" y="1362745"/>
            <a:ext cx="7771930" cy="2599058"/>
          </a:xfrm>
        </p:spPr>
        <p:txBody>
          <a:bodyPr/>
          <a:lstStyle/>
          <a:p>
            <a:r>
              <a:rPr lang="fi-FI" dirty="0"/>
              <a:t>Digivision ohjelmalliset tiedonsiirrot ja rajapinnat</a:t>
            </a:r>
            <a:br>
              <a:rPr lang="fi-FI" dirty="0"/>
            </a:br>
            <a:br>
              <a:rPr lang="fi-FI" dirty="0"/>
            </a:br>
            <a:endParaRPr lang="fi-FI" dirty="0"/>
          </a:p>
        </p:txBody>
      </p:sp>
    </p:spTree>
    <p:extLst>
      <p:ext uri="{BB962C8B-B14F-4D97-AF65-F5344CB8AC3E}">
        <p14:creationId xmlns:p14="http://schemas.microsoft.com/office/powerpoint/2010/main" val="214639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i 4">
            <a:extLst>
              <a:ext uri="{FF2B5EF4-FFF2-40B4-BE49-F238E27FC236}">
                <a16:creationId xmlns:a16="http://schemas.microsoft.com/office/drawing/2014/main" id="{64617659-530A-4865-AF95-20B10B2368F1}"/>
              </a:ext>
            </a:extLst>
          </p:cNvPr>
          <p:cNvSpPr/>
          <p:nvPr/>
        </p:nvSpPr>
        <p:spPr>
          <a:xfrm>
            <a:off x="1263192" y="2646267"/>
            <a:ext cx="9341963" cy="2887314"/>
          </a:xfrm>
          <a:prstGeom prst="ellipse">
            <a:avLst/>
          </a:prstGeom>
          <a:solidFill>
            <a:srgbClr val="E0D3B2">
              <a:alpha val="42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Otsikko 1">
            <a:extLst>
              <a:ext uri="{FF2B5EF4-FFF2-40B4-BE49-F238E27FC236}">
                <a16:creationId xmlns:a16="http://schemas.microsoft.com/office/drawing/2014/main" id="{2967D0B8-33EE-4FE9-A487-3663BF18FBBB}"/>
              </a:ext>
            </a:extLst>
          </p:cNvPr>
          <p:cNvSpPr>
            <a:spLocks noGrp="1"/>
          </p:cNvSpPr>
          <p:nvPr>
            <p:ph type="title"/>
          </p:nvPr>
        </p:nvSpPr>
        <p:spPr>
          <a:xfrm>
            <a:off x="1054800" y="468000"/>
            <a:ext cx="9874841" cy="856418"/>
          </a:xfrm>
        </p:spPr>
        <p:txBody>
          <a:bodyPr/>
          <a:lstStyle/>
          <a:p>
            <a:r>
              <a:rPr lang="fi-FI" dirty="0"/>
              <a:t>Tavoitteet ja toimintaympäristö</a:t>
            </a:r>
          </a:p>
        </p:txBody>
      </p:sp>
      <p:sp>
        <p:nvSpPr>
          <p:cNvPr id="3" name="Sisällön paikkamerkki 2">
            <a:extLst>
              <a:ext uri="{FF2B5EF4-FFF2-40B4-BE49-F238E27FC236}">
                <a16:creationId xmlns:a16="http://schemas.microsoft.com/office/drawing/2014/main" id="{513A1B53-A5F6-41BA-8C55-BDFAA0195763}"/>
              </a:ext>
            </a:extLst>
          </p:cNvPr>
          <p:cNvSpPr>
            <a:spLocks noGrp="1"/>
          </p:cNvSpPr>
          <p:nvPr>
            <p:ph idx="1"/>
          </p:nvPr>
        </p:nvSpPr>
        <p:spPr>
          <a:xfrm>
            <a:off x="1158580" y="1461652"/>
            <a:ext cx="10379828" cy="3934695"/>
          </a:xfrm>
        </p:spPr>
        <p:txBody>
          <a:bodyPr/>
          <a:lstStyle/>
          <a:p>
            <a:pPr marL="0" indent="0">
              <a:buNone/>
            </a:pPr>
            <a:r>
              <a:rPr lang="fi-FI" sz="1600" b="1" dirty="0">
                <a:latin typeface="Poppins"/>
              </a:rPr>
              <a:t>Toimintaympäristö </a:t>
            </a:r>
            <a:endParaRPr lang="fi-FI" sz="1600" b="1" dirty="0">
              <a:latin typeface="Poppins"/>
              <a:hlinkClick r:id="rId3"/>
            </a:endParaRPr>
          </a:p>
          <a:p>
            <a:r>
              <a:rPr lang="fi-FI" sz="1600" dirty="0">
                <a:latin typeface="Poppins"/>
              </a:rPr>
              <a:t>Kymmeniä toimijoita, satoja tietojärjestelmiä, järjestelmät muuttuvat/vaihtuvat ja niiden rooli on eri toimijoilla erilainen</a:t>
            </a:r>
          </a:p>
          <a:p>
            <a:r>
              <a:rPr lang="fi-FI" sz="1600" dirty="0">
                <a:latin typeface="Poppins"/>
              </a:rPr>
              <a:t>Toimijoiden ja tietojärjestelmien suuri lukumäärä ei mahdollista järjestelmäkohtaisia integraatioita.</a:t>
            </a:r>
          </a:p>
          <a:p>
            <a:pPr marL="0" indent="0">
              <a:buNone/>
            </a:pPr>
            <a:endParaRPr lang="fi-FI" sz="1600" dirty="0">
              <a:latin typeface="Poppins"/>
            </a:endParaRPr>
          </a:p>
        </p:txBody>
      </p:sp>
      <p:pic>
        <p:nvPicPr>
          <p:cNvPr id="6" name="Kuva 5">
            <a:extLst>
              <a:ext uri="{FF2B5EF4-FFF2-40B4-BE49-F238E27FC236}">
                <a16:creationId xmlns:a16="http://schemas.microsoft.com/office/drawing/2014/main" id="{700717A7-31E8-49C9-9B88-5557FBD0179F}"/>
              </a:ext>
            </a:extLst>
          </p:cNvPr>
          <p:cNvPicPr>
            <a:picLocks noChangeAspect="1"/>
          </p:cNvPicPr>
          <p:nvPr/>
        </p:nvPicPr>
        <p:blipFill>
          <a:blip r:embed="rId4"/>
          <a:stretch>
            <a:fillRect/>
          </a:stretch>
        </p:blipFill>
        <p:spPr>
          <a:xfrm>
            <a:off x="2205446" y="2827506"/>
            <a:ext cx="7290488" cy="2455565"/>
          </a:xfrm>
          <a:prstGeom prst="rect">
            <a:avLst/>
          </a:prstGeom>
        </p:spPr>
      </p:pic>
    </p:spTree>
    <p:extLst>
      <p:ext uri="{BB962C8B-B14F-4D97-AF65-F5344CB8AC3E}">
        <p14:creationId xmlns:p14="http://schemas.microsoft.com/office/powerpoint/2010/main" val="88066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Kuva 47">
            <a:extLst>
              <a:ext uri="{FF2B5EF4-FFF2-40B4-BE49-F238E27FC236}">
                <a16:creationId xmlns:a16="http://schemas.microsoft.com/office/drawing/2014/main" id="{FB33B9E3-68A2-42C0-9B5C-C493CC1065A3}"/>
              </a:ext>
            </a:extLst>
          </p:cNvPr>
          <p:cNvPicPr>
            <a:picLocks noChangeAspect="1"/>
          </p:cNvPicPr>
          <p:nvPr/>
        </p:nvPicPr>
        <p:blipFill>
          <a:blip r:embed="rId3"/>
          <a:stretch>
            <a:fillRect/>
          </a:stretch>
        </p:blipFill>
        <p:spPr>
          <a:xfrm>
            <a:off x="838198" y="1589014"/>
            <a:ext cx="7090572" cy="2332829"/>
          </a:xfrm>
          <a:prstGeom prst="rect">
            <a:avLst/>
          </a:prstGeom>
        </p:spPr>
      </p:pic>
      <p:sp>
        <p:nvSpPr>
          <p:cNvPr id="2" name="Title 1">
            <a:extLst>
              <a:ext uri="{FF2B5EF4-FFF2-40B4-BE49-F238E27FC236}">
                <a16:creationId xmlns:a16="http://schemas.microsoft.com/office/drawing/2014/main" id="{65EB7B6C-50C8-4FE6-BBF5-A0125A95C250}"/>
              </a:ext>
            </a:extLst>
          </p:cNvPr>
          <p:cNvSpPr>
            <a:spLocks noGrp="1"/>
          </p:cNvSpPr>
          <p:nvPr>
            <p:ph type="title"/>
          </p:nvPr>
        </p:nvSpPr>
        <p:spPr>
          <a:xfrm>
            <a:off x="792000" y="792000"/>
            <a:ext cx="11036206" cy="856418"/>
          </a:xfrm>
        </p:spPr>
        <p:txBody>
          <a:bodyPr>
            <a:normAutofit/>
          </a:bodyPr>
          <a:lstStyle/>
          <a:p>
            <a:r>
              <a:rPr lang="fi-FI" sz="3200" dirty="0" err="1"/>
              <a:t>Opin.fi:n</a:t>
            </a:r>
            <a:r>
              <a:rPr lang="fi-FI" sz="3200" dirty="0"/>
              <a:t> ja korkeakoulujen identtiset rajapinnat</a:t>
            </a:r>
          </a:p>
        </p:txBody>
      </p:sp>
      <p:sp>
        <p:nvSpPr>
          <p:cNvPr id="3" name="TextBox 2">
            <a:extLst>
              <a:ext uri="{FF2B5EF4-FFF2-40B4-BE49-F238E27FC236}">
                <a16:creationId xmlns:a16="http://schemas.microsoft.com/office/drawing/2014/main" id="{75003DF9-ED24-4AC3-9B30-EEC4789917A0}"/>
              </a:ext>
            </a:extLst>
          </p:cNvPr>
          <p:cNvSpPr txBox="1"/>
          <p:nvPr/>
        </p:nvSpPr>
        <p:spPr>
          <a:xfrm>
            <a:off x="838198" y="3983577"/>
            <a:ext cx="7534324" cy="2554545"/>
          </a:xfrm>
          <a:prstGeom prst="rect">
            <a:avLst/>
          </a:prstGeom>
          <a:noFill/>
        </p:spPr>
        <p:txBody>
          <a:bodyPr wrap="square" rtlCol="0">
            <a:spAutoFit/>
          </a:bodyPr>
          <a:lstStyle/>
          <a:p>
            <a:pPr marL="342900" indent="-342900">
              <a:buFont typeface="+mj-lt"/>
              <a:buAutoNum type="arabicPeriod"/>
            </a:pPr>
            <a:r>
              <a:rPr lang="fi-FI" sz="1600" dirty="0">
                <a:latin typeface="Poppins" panose="00000500000000000000"/>
              </a:rPr>
              <a:t>Digivisio ja korkeakoulut määrittelevät yhdessä osajulkaisukohtaisesti </a:t>
            </a:r>
            <a:r>
              <a:rPr lang="fi-FI" sz="1600" dirty="0" err="1">
                <a:latin typeface="Poppins" panose="00000500000000000000"/>
              </a:rPr>
              <a:t>Opin.fin</a:t>
            </a:r>
            <a:r>
              <a:rPr lang="fi-FI" sz="1600" dirty="0">
                <a:latin typeface="Poppins" panose="00000500000000000000"/>
              </a:rPr>
              <a:t> rajapinnat, joiden kautta korkeakouluilla on mahdollisuus syöttää/hakea tietoja.</a:t>
            </a:r>
          </a:p>
          <a:p>
            <a:pPr marL="342900" indent="-342900">
              <a:buFont typeface="+mj-lt"/>
              <a:buAutoNum type="arabicPeriod"/>
            </a:pPr>
            <a:r>
              <a:rPr lang="fi-FI" sz="1600" dirty="0">
                <a:latin typeface="Poppins" panose="00000500000000000000"/>
              </a:rPr>
              <a:t>Digivisio toteuttaa </a:t>
            </a:r>
            <a:r>
              <a:rPr lang="fi-FI" sz="1600" dirty="0" err="1">
                <a:latin typeface="Poppins" panose="00000500000000000000"/>
              </a:rPr>
              <a:t>Opin.fin</a:t>
            </a:r>
            <a:r>
              <a:rPr lang="fi-FI" sz="1600" dirty="0">
                <a:latin typeface="Poppins" panose="00000500000000000000"/>
              </a:rPr>
              <a:t> rajapinnat osajulkaisukohtaisesti.</a:t>
            </a:r>
          </a:p>
          <a:p>
            <a:pPr marL="342900" indent="-342900">
              <a:buFont typeface="+mj-lt"/>
              <a:buAutoNum type="arabicPeriod"/>
            </a:pPr>
            <a:r>
              <a:rPr lang="fi-FI" sz="1600" dirty="0">
                <a:latin typeface="Poppins" panose="00000500000000000000"/>
              </a:rPr>
              <a:t>Korkeakoulut voivat halutessaan toteuttaa integraatiot, joiden avulla he voivat syöttää ja/tai hakea tietoa Opin.fi:-palveluun/palvelusta.</a:t>
            </a:r>
          </a:p>
          <a:p>
            <a:pPr marL="342900" indent="-342900">
              <a:buFont typeface="+mj-lt"/>
              <a:buAutoNum type="arabicPeriod" startAt="4"/>
            </a:pPr>
            <a:r>
              <a:rPr lang="fi-FI" sz="1600" dirty="0">
                <a:latin typeface="Poppins" panose="00000500000000000000"/>
              </a:rPr>
              <a:t>Korkeakoulu voi halutessaan toteuttaa identtisen rajapinnan omaan palveluunsa/omiin tietojärjestelmiinsä.</a:t>
            </a:r>
          </a:p>
          <a:p>
            <a:pPr marL="342900" indent="-342900">
              <a:buFont typeface="+mj-lt"/>
              <a:buAutoNum type="arabicPeriod" startAt="4"/>
            </a:pPr>
            <a:r>
              <a:rPr lang="fi-FI" sz="1600" dirty="0">
                <a:latin typeface="Poppins" panose="00000500000000000000"/>
              </a:rPr>
              <a:t>Digivisio kehittää </a:t>
            </a:r>
            <a:r>
              <a:rPr lang="fi-FI" sz="1600" dirty="0" err="1">
                <a:latin typeface="Poppins" panose="00000500000000000000"/>
              </a:rPr>
              <a:t>Opin.fi:n</a:t>
            </a:r>
            <a:r>
              <a:rPr lang="fi-FI" sz="1600" dirty="0">
                <a:latin typeface="Poppins"/>
              </a:rPr>
              <a:t> toimintoja jotka syöttävät ja/tai hakevat tietoja korkeakoulujen järjestelmiin/järjestelmistä</a:t>
            </a:r>
          </a:p>
          <a:p>
            <a:endParaRPr lang="fi-FI" sz="1600" dirty="0">
              <a:latin typeface="Poppins"/>
            </a:endParaRPr>
          </a:p>
        </p:txBody>
      </p:sp>
      <p:sp>
        <p:nvSpPr>
          <p:cNvPr id="15" name="Suorakulmio: Pyöristetyt kulmat 14">
            <a:extLst>
              <a:ext uri="{FF2B5EF4-FFF2-40B4-BE49-F238E27FC236}">
                <a16:creationId xmlns:a16="http://schemas.microsoft.com/office/drawing/2014/main" id="{4543390F-E1C7-446F-9EF8-D416316E8CD6}"/>
              </a:ext>
            </a:extLst>
          </p:cNvPr>
          <p:cNvSpPr/>
          <p:nvPr/>
        </p:nvSpPr>
        <p:spPr>
          <a:xfrm>
            <a:off x="8319246" y="1582484"/>
            <a:ext cx="3425030" cy="4293965"/>
          </a:xfrm>
          <a:prstGeom prst="roundRect">
            <a:avLst/>
          </a:prstGeom>
          <a:solidFill>
            <a:schemeClr val="bg1"/>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Tekstiruutu 15">
            <a:extLst>
              <a:ext uri="{FF2B5EF4-FFF2-40B4-BE49-F238E27FC236}">
                <a16:creationId xmlns:a16="http://schemas.microsoft.com/office/drawing/2014/main" id="{67378178-ACB6-48E5-BFBF-5ECE9F07C99A}"/>
              </a:ext>
            </a:extLst>
          </p:cNvPr>
          <p:cNvSpPr txBox="1"/>
          <p:nvPr/>
        </p:nvSpPr>
        <p:spPr>
          <a:xfrm>
            <a:off x="8936365" y="1612026"/>
            <a:ext cx="2617694" cy="3970318"/>
          </a:xfrm>
          <a:prstGeom prst="rect">
            <a:avLst/>
          </a:prstGeom>
          <a:noFill/>
        </p:spPr>
        <p:txBody>
          <a:bodyPr wrap="square" rtlCol="0">
            <a:spAutoFit/>
          </a:bodyPr>
          <a:lstStyle/>
          <a:p>
            <a:endParaRPr lang="fi-FI" sz="1400" dirty="0">
              <a:latin typeface="Poppins"/>
            </a:endParaRPr>
          </a:p>
          <a:p>
            <a:r>
              <a:rPr lang="fi-FI" sz="1400" b="1" dirty="0">
                <a:latin typeface="Poppins"/>
              </a:rPr>
              <a:t>Opin.fi</a:t>
            </a:r>
          </a:p>
          <a:p>
            <a:pPr marL="285750" indent="-285750">
              <a:buFont typeface="Arial" panose="020B0604020202020204" pitchFamily="34" charset="0"/>
              <a:buChar char="•"/>
            </a:pPr>
            <a:r>
              <a:rPr lang="fi-FI" sz="1400" dirty="0">
                <a:latin typeface="Poppins"/>
              </a:rPr>
              <a:t>Mahdollistaa korkeakouluille tiedon hakemisen ja syöttämisen</a:t>
            </a:r>
          </a:p>
          <a:p>
            <a:pPr marL="285750" indent="-285750">
              <a:buFont typeface="Arial" panose="020B0604020202020204" pitchFamily="34" charset="0"/>
              <a:buChar char="•"/>
            </a:pPr>
            <a:r>
              <a:rPr lang="fi-FI" sz="1400" dirty="0">
                <a:latin typeface="Poppins"/>
              </a:rPr>
              <a:t>Digivisio voi syöttää/hakea tietoja korkeakoulujen järjestelmiin/järjestelmistä</a:t>
            </a:r>
          </a:p>
          <a:p>
            <a:pPr marL="285750" indent="-285750">
              <a:buFont typeface="Arial" panose="020B0604020202020204" pitchFamily="34" charset="0"/>
              <a:buChar char="•"/>
            </a:pPr>
            <a:endParaRPr lang="fi-FI" sz="1400" dirty="0">
              <a:latin typeface="Poppins"/>
            </a:endParaRPr>
          </a:p>
          <a:p>
            <a:r>
              <a:rPr lang="fi-FI" sz="1400" b="1" dirty="0">
                <a:latin typeface="Poppins"/>
              </a:rPr>
              <a:t>Korkeakoulut</a:t>
            </a:r>
          </a:p>
          <a:p>
            <a:pPr marL="285750" indent="-285750">
              <a:buFont typeface="Arial" panose="020B0604020202020204" pitchFamily="34" charset="0"/>
              <a:buChar char="•"/>
            </a:pPr>
            <a:r>
              <a:rPr lang="fi-FI" sz="1400" dirty="0">
                <a:latin typeface="Poppins"/>
              </a:rPr>
              <a:t>Voivat halutessaan toteuttaa toiminallisuuden, joka hakee/ syöttää tietoja </a:t>
            </a:r>
            <a:r>
              <a:rPr lang="fi-FI" sz="1400" dirty="0" err="1">
                <a:latin typeface="Poppins"/>
              </a:rPr>
              <a:t>Opin.fistä</a:t>
            </a:r>
            <a:r>
              <a:rPr lang="fi-FI" sz="1400" dirty="0">
                <a:latin typeface="Poppins"/>
              </a:rPr>
              <a:t>/ </a:t>
            </a:r>
            <a:r>
              <a:rPr lang="fi-FI" sz="1400" dirty="0" err="1">
                <a:latin typeface="Poppins"/>
              </a:rPr>
              <a:t>Opin.fi:hin</a:t>
            </a:r>
            <a:endParaRPr lang="fi-FI" sz="1400" dirty="0">
              <a:latin typeface="Poppins"/>
            </a:endParaRPr>
          </a:p>
          <a:p>
            <a:pPr marL="285750" indent="-285750">
              <a:buFont typeface="Arial" panose="020B0604020202020204" pitchFamily="34" charset="0"/>
              <a:buChar char="•"/>
            </a:pPr>
            <a:r>
              <a:rPr lang="fi-FI" sz="1400" dirty="0" err="1">
                <a:latin typeface="Poppins"/>
              </a:rPr>
              <a:t>Opin:fi</a:t>
            </a:r>
            <a:r>
              <a:rPr lang="fi-FI" sz="1400" dirty="0">
                <a:latin typeface="Poppins"/>
              </a:rPr>
              <a:t> -palvelu voi  hakea/syöttää tietoja  korkeakoulujen järjestelmistä/järjestelmiin</a:t>
            </a:r>
          </a:p>
        </p:txBody>
      </p:sp>
      <p:pic>
        <p:nvPicPr>
          <p:cNvPr id="17" name="Kuva 16">
            <a:extLst>
              <a:ext uri="{FF2B5EF4-FFF2-40B4-BE49-F238E27FC236}">
                <a16:creationId xmlns:a16="http://schemas.microsoft.com/office/drawing/2014/main" id="{AA237F01-3F64-44EF-AEB7-7A83C3ECF4D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60504" y="2161565"/>
            <a:ext cx="285000" cy="360000"/>
          </a:xfrm>
          <a:prstGeom prst="rect">
            <a:avLst/>
          </a:prstGeom>
        </p:spPr>
      </p:pic>
      <p:pic>
        <p:nvPicPr>
          <p:cNvPr id="19" name="Kuva 18">
            <a:extLst>
              <a:ext uri="{FF2B5EF4-FFF2-40B4-BE49-F238E27FC236}">
                <a16:creationId xmlns:a16="http://schemas.microsoft.com/office/drawing/2014/main" id="{9F31ED34-F73A-4DD5-BA04-24AB59C17A6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60504" y="3965789"/>
            <a:ext cx="285000" cy="360000"/>
          </a:xfrm>
          <a:prstGeom prst="rect">
            <a:avLst/>
          </a:prstGeom>
        </p:spPr>
      </p:pic>
      <p:pic>
        <p:nvPicPr>
          <p:cNvPr id="21" name="Kuva 20">
            <a:extLst>
              <a:ext uri="{FF2B5EF4-FFF2-40B4-BE49-F238E27FC236}">
                <a16:creationId xmlns:a16="http://schemas.microsoft.com/office/drawing/2014/main" id="{0AB9C7C1-78EB-43E3-9DD2-EA50B77B93B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51284" y="2874018"/>
            <a:ext cx="285000" cy="360000"/>
          </a:xfrm>
          <a:prstGeom prst="rect">
            <a:avLst/>
          </a:prstGeom>
        </p:spPr>
      </p:pic>
      <p:pic>
        <p:nvPicPr>
          <p:cNvPr id="22" name="Kuva 21">
            <a:extLst>
              <a:ext uri="{FF2B5EF4-FFF2-40B4-BE49-F238E27FC236}">
                <a16:creationId xmlns:a16="http://schemas.microsoft.com/office/drawing/2014/main" id="{5F3992D1-873D-4F55-82CC-1D63379FCB0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551284" y="4678242"/>
            <a:ext cx="285000" cy="360000"/>
          </a:xfrm>
          <a:prstGeom prst="rect">
            <a:avLst/>
          </a:prstGeom>
        </p:spPr>
      </p:pic>
    </p:spTree>
    <p:extLst>
      <p:ext uri="{BB962C8B-B14F-4D97-AF65-F5344CB8AC3E}">
        <p14:creationId xmlns:p14="http://schemas.microsoft.com/office/powerpoint/2010/main" val="9057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C364A07-8105-4F7E-B8FD-642CDAE19D8D}"/>
              </a:ext>
            </a:extLst>
          </p:cNvPr>
          <p:cNvPicPr>
            <a:picLocks noChangeAspect="1"/>
          </p:cNvPicPr>
          <p:nvPr/>
        </p:nvPicPr>
        <p:blipFill>
          <a:blip r:embed="rId2"/>
          <a:stretch>
            <a:fillRect/>
          </a:stretch>
        </p:blipFill>
        <p:spPr>
          <a:xfrm>
            <a:off x="426970" y="2143432"/>
            <a:ext cx="7793067" cy="3922568"/>
          </a:xfrm>
          <a:prstGeom prst="rect">
            <a:avLst/>
          </a:prstGeom>
        </p:spPr>
      </p:pic>
      <p:sp>
        <p:nvSpPr>
          <p:cNvPr id="2" name="Otsikko 1">
            <a:extLst>
              <a:ext uri="{FF2B5EF4-FFF2-40B4-BE49-F238E27FC236}">
                <a16:creationId xmlns:a16="http://schemas.microsoft.com/office/drawing/2014/main" id="{6700C6E9-A458-4AAA-9FFE-D750291CC472}"/>
              </a:ext>
            </a:extLst>
          </p:cNvPr>
          <p:cNvSpPr>
            <a:spLocks noGrp="1"/>
          </p:cNvSpPr>
          <p:nvPr>
            <p:ph type="title"/>
          </p:nvPr>
        </p:nvSpPr>
        <p:spPr>
          <a:xfrm>
            <a:off x="792000" y="792000"/>
            <a:ext cx="10760903" cy="856418"/>
          </a:xfrm>
        </p:spPr>
        <p:txBody>
          <a:bodyPr>
            <a:normAutofit/>
          </a:bodyPr>
          <a:lstStyle/>
          <a:p>
            <a:r>
              <a:rPr lang="fi-FI" sz="3200" dirty="0" err="1"/>
              <a:t>Opin.fi:n</a:t>
            </a:r>
            <a:r>
              <a:rPr lang="fi-FI" sz="3200" dirty="0"/>
              <a:t> ja korkeakoulujen identtiset rajapinnat</a:t>
            </a:r>
          </a:p>
        </p:txBody>
      </p:sp>
      <p:sp>
        <p:nvSpPr>
          <p:cNvPr id="18" name="Oval 20">
            <a:extLst>
              <a:ext uri="{FF2B5EF4-FFF2-40B4-BE49-F238E27FC236}">
                <a16:creationId xmlns:a16="http://schemas.microsoft.com/office/drawing/2014/main" id="{A6F97D52-A695-487F-81E7-4D8ADCF7B037}"/>
              </a:ext>
            </a:extLst>
          </p:cNvPr>
          <p:cNvSpPr/>
          <p:nvPr/>
        </p:nvSpPr>
        <p:spPr>
          <a:xfrm>
            <a:off x="1924847" y="401452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19" name="Oval 20">
            <a:extLst>
              <a:ext uri="{FF2B5EF4-FFF2-40B4-BE49-F238E27FC236}">
                <a16:creationId xmlns:a16="http://schemas.microsoft.com/office/drawing/2014/main" id="{E4656419-ED4F-4D7C-BF11-708E7AC503C1}"/>
              </a:ext>
            </a:extLst>
          </p:cNvPr>
          <p:cNvSpPr/>
          <p:nvPr/>
        </p:nvSpPr>
        <p:spPr>
          <a:xfrm>
            <a:off x="2140847" y="345984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20" name="Oval 20">
            <a:extLst>
              <a:ext uri="{FF2B5EF4-FFF2-40B4-BE49-F238E27FC236}">
                <a16:creationId xmlns:a16="http://schemas.microsoft.com/office/drawing/2014/main" id="{1AA3D26D-E774-48E5-9A4C-10CF5F4AF515}"/>
              </a:ext>
            </a:extLst>
          </p:cNvPr>
          <p:cNvSpPr/>
          <p:nvPr/>
        </p:nvSpPr>
        <p:spPr>
          <a:xfrm>
            <a:off x="6449311" y="3086423"/>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
        <p:nvSpPr>
          <p:cNvPr id="10" name="Suorakulmio 9">
            <a:extLst>
              <a:ext uri="{FF2B5EF4-FFF2-40B4-BE49-F238E27FC236}">
                <a16:creationId xmlns:a16="http://schemas.microsoft.com/office/drawing/2014/main" id="{8554F996-701B-40BE-9783-C88D23A28ACD}"/>
              </a:ext>
            </a:extLst>
          </p:cNvPr>
          <p:cNvSpPr/>
          <p:nvPr/>
        </p:nvSpPr>
        <p:spPr>
          <a:xfrm>
            <a:off x="5454295" y="5705095"/>
            <a:ext cx="1300896" cy="85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dirty="0">
                <a:solidFill>
                  <a:schemeClr val="tx1"/>
                </a:solidFill>
                <a:latin typeface="Poppins"/>
              </a:rPr>
              <a:t>OPH </a:t>
            </a:r>
          </a:p>
          <a:p>
            <a:pPr algn="ctr"/>
            <a:r>
              <a:rPr lang="fi-FI" sz="900" dirty="0">
                <a:solidFill>
                  <a:schemeClr val="tx1"/>
                </a:solidFill>
                <a:latin typeface="Poppins"/>
              </a:rPr>
              <a:t>Opintopolku</a:t>
            </a:r>
          </a:p>
        </p:txBody>
      </p:sp>
      <p:sp>
        <p:nvSpPr>
          <p:cNvPr id="49" name="Suorakulmio: Pyöristetyt kulmat 48">
            <a:extLst>
              <a:ext uri="{FF2B5EF4-FFF2-40B4-BE49-F238E27FC236}">
                <a16:creationId xmlns:a16="http://schemas.microsoft.com/office/drawing/2014/main" id="{87F3A384-462A-4757-BD67-BDA23CA011DA}"/>
              </a:ext>
            </a:extLst>
          </p:cNvPr>
          <p:cNvSpPr/>
          <p:nvPr/>
        </p:nvSpPr>
        <p:spPr>
          <a:xfrm>
            <a:off x="8319246" y="1582484"/>
            <a:ext cx="3425030" cy="4293965"/>
          </a:xfrm>
          <a:prstGeom prst="roundRect">
            <a:avLst/>
          </a:prstGeom>
          <a:solidFill>
            <a:schemeClr val="bg1"/>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Tekstiruutu 49">
            <a:extLst>
              <a:ext uri="{FF2B5EF4-FFF2-40B4-BE49-F238E27FC236}">
                <a16:creationId xmlns:a16="http://schemas.microsoft.com/office/drawing/2014/main" id="{43290179-81F0-455A-AE36-7EB2C9851F4E}"/>
              </a:ext>
            </a:extLst>
          </p:cNvPr>
          <p:cNvSpPr txBox="1"/>
          <p:nvPr/>
        </p:nvSpPr>
        <p:spPr>
          <a:xfrm>
            <a:off x="8944713" y="1992718"/>
            <a:ext cx="2617694" cy="3539430"/>
          </a:xfrm>
          <a:prstGeom prst="rect">
            <a:avLst/>
          </a:prstGeom>
          <a:noFill/>
        </p:spPr>
        <p:txBody>
          <a:bodyPr wrap="square" rtlCol="0">
            <a:spAutoFit/>
          </a:bodyPr>
          <a:lstStyle/>
          <a:p>
            <a:r>
              <a:rPr lang="fi-FI" sz="1400" b="1" dirty="0">
                <a:latin typeface="Poppins"/>
              </a:rPr>
              <a:t>Yhdenmukaiset  rajapinnat mahdollistavat …</a:t>
            </a:r>
          </a:p>
          <a:p>
            <a:endParaRPr lang="fi-FI" sz="1400" b="1" dirty="0">
              <a:latin typeface="Poppins"/>
            </a:endParaRPr>
          </a:p>
          <a:p>
            <a:pPr marL="342900" indent="-342900">
              <a:buFont typeface="+mj-lt"/>
              <a:buAutoNum type="arabicPeriod"/>
            </a:pPr>
            <a:r>
              <a:rPr lang="fi-FI" sz="1400" dirty="0">
                <a:latin typeface="Poppins"/>
              </a:rPr>
              <a:t>tiedonsiirrot (hakeminen ja syöttäminen) korkeakoulujen ja </a:t>
            </a:r>
            <a:r>
              <a:rPr lang="fi-FI" sz="1400" dirty="0" err="1">
                <a:latin typeface="Poppins"/>
              </a:rPr>
              <a:t>Opin.fi:n</a:t>
            </a:r>
            <a:r>
              <a:rPr lang="fi-FI" sz="1400" dirty="0">
                <a:latin typeface="Poppins"/>
              </a:rPr>
              <a:t> välillä.</a:t>
            </a:r>
          </a:p>
          <a:p>
            <a:pPr marL="342900" indent="-342900">
              <a:buFont typeface="+mj-lt"/>
              <a:buAutoNum type="arabicPeriod"/>
            </a:pPr>
            <a:r>
              <a:rPr lang="fi-FI" sz="1400" dirty="0">
                <a:latin typeface="Poppins"/>
              </a:rPr>
              <a:t>tiedonsiirrot (hakeminen ja syöttäminen) korkeakoulujen välillä.</a:t>
            </a:r>
          </a:p>
          <a:p>
            <a:pPr marL="342900" indent="-342900">
              <a:buFont typeface="+mj-lt"/>
              <a:buAutoNum type="arabicPeriod"/>
            </a:pPr>
            <a:r>
              <a:rPr lang="fi-FI" sz="1400" dirty="0">
                <a:latin typeface="Poppins"/>
              </a:rPr>
              <a:t>tiedonsiirrot (hakeminen ja syöttäminen) korkeakoulujen sisäisten järjestelmien/palveluiden välillä.</a:t>
            </a:r>
          </a:p>
          <a:p>
            <a:endParaRPr lang="fi-FI" sz="1400" dirty="0">
              <a:latin typeface="Poppins"/>
            </a:endParaRPr>
          </a:p>
        </p:txBody>
      </p:sp>
      <p:pic>
        <p:nvPicPr>
          <p:cNvPr id="52" name="Kuva 51">
            <a:extLst>
              <a:ext uri="{FF2B5EF4-FFF2-40B4-BE49-F238E27FC236}">
                <a16:creationId xmlns:a16="http://schemas.microsoft.com/office/drawing/2014/main" id="{D90FE10F-34DE-43B4-A597-6D502E4820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60504" y="3514671"/>
            <a:ext cx="285000" cy="360000"/>
          </a:xfrm>
          <a:prstGeom prst="rect">
            <a:avLst/>
          </a:prstGeom>
        </p:spPr>
      </p:pic>
      <p:pic>
        <p:nvPicPr>
          <p:cNvPr id="53" name="Kuva 52">
            <a:extLst>
              <a:ext uri="{FF2B5EF4-FFF2-40B4-BE49-F238E27FC236}">
                <a16:creationId xmlns:a16="http://schemas.microsoft.com/office/drawing/2014/main" id="{C697BC96-C59F-43FB-897F-2BEE076DDA6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51284" y="2803330"/>
            <a:ext cx="285000" cy="360000"/>
          </a:xfrm>
          <a:prstGeom prst="rect">
            <a:avLst/>
          </a:prstGeom>
        </p:spPr>
      </p:pic>
      <p:pic>
        <p:nvPicPr>
          <p:cNvPr id="54" name="Kuva 53">
            <a:extLst>
              <a:ext uri="{FF2B5EF4-FFF2-40B4-BE49-F238E27FC236}">
                <a16:creationId xmlns:a16="http://schemas.microsoft.com/office/drawing/2014/main" id="{42902C8E-2184-440B-9127-69E2E81FE5E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43520" y="4104716"/>
            <a:ext cx="285000" cy="360000"/>
          </a:xfrm>
          <a:prstGeom prst="rect">
            <a:avLst/>
          </a:prstGeom>
        </p:spPr>
      </p:pic>
    </p:spTree>
    <p:extLst>
      <p:ext uri="{BB962C8B-B14F-4D97-AF65-F5344CB8AC3E}">
        <p14:creationId xmlns:p14="http://schemas.microsoft.com/office/powerpoint/2010/main" val="193467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80E134-2463-472D-9742-1EAAD9A87E2C}"/>
              </a:ext>
            </a:extLst>
          </p:cNvPr>
          <p:cNvPicPr>
            <a:picLocks noChangeAspect="1"/>
          </p:cNvPicPr>
          <p:nvPr/>
        </p:nvPicPr>
        <p:blipFill>
          <a:blip r:embed="rId3"/>
          <a:stretch>
            <a:fillRect/>
          </a:stretch>
        </p:blipFill>
        <p:spPr>
          <a:xfrm>
            <a:off x="5824251" y="4754572"/>
            <a:ext cx="6499521" cy="1977432"/>
          </a:xfrm>
          <a:prstGeom prst="rect">
            <a:avLst/>
          </a:prstGeom>
        </p:spPr>
      </p:pic>
      <p:sp>
        <p:nvSpPr>
          <p:cNvPr id="8" name="Tekstiruutu 7">
            <a:extLst>
              <a:ext uri="{FF2B5EF4-FFF2-40B4-BE49-F238E27FC236}">
                <a16:creationId xmlns:a16="http://schemas.microsoft.com/office/drawing/2014/main" id="{464C3E93-2768-4C6F-8493-286F74364F71}"/>
              </a:ext>
            </a:extLst>
          </p:cNvPr>
          <p:cNvSpPr txBox="1"/>
          <p:nvPr/>
        </p:nvSpPr>
        <p:spPr>
          <a:xfrm>
            <a:off x="9316078" y="5543766"/>
            <a:ext cx="666849" cy="138499"/>
          </a:xfrm>
          <a:prstGeom prst="rect">
            <a:avLst/>
          </a:prstGeom>
          <a:solidFill>
            <a:srgbClr val="F1F1F1"/>
          </a:solidFill>
        </p:spPr>
        <p:txBody>
          <a:bodyPr wrap="none" lIns="0" tIns="0" rIns="0" bIns="0" rtlCol="0">
            <a:spAutoFit/>
          </a:bodyPr>
          <a:lstStyle/>
          <a:p>
            <a:pPr algn="l"/>
            <a:r>
              <a:rPr lang="fi-FI" sz="900" dirty="0">
                <a:latin typeface="Arial" panose="020B0604020202020204" pitchFamily="34" charset="0"/>
                <a:cs typeface="Arial" panose="020B0604020202020204" pitchFamily="34" charset="0"/>
              </a:rPr>
              <a:t>    </a:t>
            </a:r>
            <a:r>
              <a:rPr lang="fi-FI" sz="900" b="1" dirty="0">
                <a:latin typeface="Arial" panose="020B0604020202020204" pitchFamily="34" charset="0"/>
                <a:cs typeface="Arial" panose="020B0604020202020204" pitchFamily="34" charset="0"/>
              </a:rPr>
              <a:t>HEDI-API </a:t>
            </a:r>
            <a:endParaRPr lang="fi-FI" sz="1000" b="1" dirty="0">
              <a:latin typeface="Arial" panose="020B0604020202020204" pitchFamily="34" charset="0"/>
              <a:cs typeface="Arial" panose="020B0604020202020204" pitchFamily="34" charset="0"/>
            </a:endParaRPr>
          </a:p>
        </p:txBody>
      </p:sp>
      <p:sp>
        <p:nvSpPr>
          <p:cNvPr id="4" name="Suorakulmio 3">
            <a:extLst>
              <a:ext uri="{FF2B5EF4-FFF2-40B4-BE49-F238E27FC236}">
                <a16:creationId xmlns:a16="http://schemas.microsoft.com/office/drawing/2014/main" id="{3882A813-2072-48A0-88E4-1B723E4F6CA4}"/>
              </a:ext>
            </a:extLst>
          </p:cNvPr>
          <p:cNvSpPr/>
          <p:nvPr/>
        </p:nvSpPr>
        <p:spPr>
          <a:xfrm>
            <a:off x="9919855" y="166255"/>
            <a:ext cx="2115127"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6700C6E9-A458-4AAA-9FFE-D750291CC472}"/>
              </a:ext>
            </a:extLst>
          </p:cNvPr>
          <p:cNvSpPr>
            <a:spLocks noGrp="1"/>
          </p:cNvSpPr>
          <p:nvPr>
            <p:ph type="title"/>
          </p:nvPr>
        </p:nvSpPr>
        <p:spPr>
          <a:xfrm>
            <a:off x="792000" y="792000"/>
            <a:ext cx="10760903" cy="856418"/>
          </a:xfrm>
        </p:spPr>
        <p:txBody>
          <a:bodyPr>
            <a:normAutofit/>
          </a:bodyPr>
          <a:lstStyle/>
          <a:p>
            <a:r>
              <a:rPr lang="fi-FI" sz="2800" dirty="0"/>
              <a:t>Prosessien/ toiminnallisuuksien hyödyntäminen – HEDI-API</a:t>
            </a:r>
          </a:p>
        </p:txBody>
      </p:sp>
      <p:sp>
        <p:nvSpPr>
          <p:cNvPr id="3" name="Suorakulmio 2">
            <a:extLst>
              <a:ext uri="{FF2B5EF4-FFF2-40B4-BE49-F238E27FC236}">
                <a16:creationId xmlns:a16="http://schemas.microsoft.com/office/drawing/2014/main" id="{45FAB5CB-03A0-4A94-BFC4-A4CA15CEE2BA}"/>
              </a:ext>
            </a:extLst>
          </p:cNvPr>
          <p:cNvSpPr/>
          <p:nvPr/>
        </p:nvSpPr>
        <p:spPr>
          <a:xfrm>
            <a:off x="7246374" y="1678001"/>
            <a:ext cx="4572000" cy="30469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buFont typeface="Arial" panose="020B0604020202020204" pitchFamily="34" charset="0"/>
              <a:buChar char="•"/>
            </a:pPr>
            <a:r>
              <a:rPr lang="en-US" sz="1200" b="1" dirty="0">
                <a:solidFill>
                  <a:schemeClr val="tx1"/>
                </a:solidFill>
                <a:latin typeface="Poppins"/>
              </a:rPr>
              <a:t>System APIs:</a:t>
            </a:r>
            <a:r>
              <a:rPr lang="en-US" sz="1200" dirty="0">
                <a:solidFill>
                  <a:schemeClr val="tx1"/>
                </a:solidFill>
                <a:latin typeface="Poppins"/>
              </a:rPr>
              <a:t> System APIs unlock data from core systems of record within an organization. Examples of critical systems that APIs could unlock data from include ERP, customer and billing systems, and proprietary databases. </a:t>
            </a:r>
          </a:p>
          <a:p>
            <a:pPr>
              <a:buFont typeface="Arial" panose="020B0604020202020204" pitchFamily="34" charset="0"/>
              <a:buChar char="•"/>
            </a:pPr>
            <a:r>
              <a:rPr lang="en-US" sz="1200" b="1" dirty="0">
                <a:solidFill>
                  <a:schemeClr val="tx1"/>
                </a:solidFill>
                <a:latin typeface="Poppins"/>
              </a:rPr>
              <a:t>Process APIs:</a:t>
            </a:r>
            <a:r>
              <a:rPr lang="en-US" sz="1200" dirty="0">
                <a:solidFill>
                  <a:schemeClr val="tx1"/>
                </a:solidFill>
                <a:latin typeface="Poppins"/>
              </a:rPr>
              <a:t> Process APIs interact with and shape data within a single system or across systems — breaking down data silos. Process APIs provide a means of combining data and orchestrating multiple System APIs for a specific business purpose. Examples of this include creating a </a:t>
            </a:r>
            <a:r>
              <a:rPr lang="en-US" sz="1200" dirty="0">
                <a:solidFill>
                  <a:schemeClr val="tx1"/>
                </a:solidFill>
                <a:latin typeface="Poppins"/>
                <a:hlinkClick r:id="rId4">
                  <a:extLst>
                    <a:ext uri="{A12FA001-AC4F-418D-AE19-62706E023703}">
                      <ahyp:hlinkClr xmlns:ahyp="http://schemas.microsoft.com/office/drawing/2018/hyperlinkcolor" val="tx"/>
                    </a:ext>
                  </a:extLst>
                </a:hlinkClick>
              </a:rPr>
              <a:t>360-degree view of the customer</a:t>
            </a:r>
            <a:r>
              <a:rPr lang="en-US" sz="1200" dirty="0">
                <a:solidFill>
                  <a:schemeClr val="tx1"/>
                </a:solidFill>
                <a:latin typeface="Poppins"/>
              </a:rPr>
              <a:t>, order fulfillment, and shipment status. </a:t>
            </a:r>
          </a:p>
          <a:p>
            <a:pPr>
              <a:buFont typeface="Arial" panose="020B0604020202020204" pitchFamily="34" charset="0"/>
              <a:buChar char="•"/>
            </a:pPr>
            <a:r>
              <a:rPr lang="en-US" sz="1200" b="1" dirty="0">
                <a:solidFill>
                  <a:schemeClr val="tx1"/>
                </a:solidFill>
                <a:latin typeface="Poppins"/>
              </a:rPr>
              <a:t>Experience APIs:</a:t>
            </a:r>
            <a:r>
              <a:rPr lang="en-US" sz="1200" dirty="0">
                <a:solidFill>
                  <a:schemeClr val="tx1"/>
                </a:solidFill>
                <a:latin typeface="Poppins"/>
              </a:rPr>
              <a:t> Experience APIs provide a business context for the data and processes that were unlocked and established with System and Process APIs. Experience APIs expose the data to be consumed by its intended audience — such as mobile applications, internal portals for customer data, etc.</a:t>
            </a:r>
          </a:p>
          <a:p>
            <a:pPr>
              <a:buFont typeface="Arial" panose="020B0604020202020204" pitchFamily="34" charset="0"/>
              <a:buChar char="•"/>
            </a:pPr>
            <a:r>
              <a:rPr lang="en-US" sz="1200" dirty="0">
                <a:solidFill>
                  <a:schemeClr val="tx1"/>
                </a:solidFill>
                <a:latin typeface="Poppins"/>
              </a:rPr>
              <a:t>https://www.mulesoft.com/resources/api/types-of-apis</a:t>
            </a:r>
          </a:p>
        </p:txBody>
      </p:sp>
      <p:sp>
        <p:nvSpPr>
          <p:cNvPr id="5" name="Suorakulmio 4">
            <a:extLst>
              <a:ext uri="{FF2B5EF4-FFF2-40B4-BE49-F238E27FC236}">
                <a16:creationId xmlns:a16="http://schemas.microsoft.com/office/drawing/2014/main" id="{7E458017-CDCF-470D-912C-8B54E7683B9A}"/>
              </a:ext>
            </a:extLst>
          </p:cNvPr>
          <p:cNvSpPr/>
          <p:nvPr/>
        </p:nvSpPr>
        <p:spPr>
          <a:xfrm>
            <a:off x="5463921" y="4954662"/>
            <a:ext cx="2115127" cy="89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4" name="TextBox 2">
            <a:extLst>
              <a:ext uri="{FF2B5EF4-FFF2-40B4-BE49-F238E27FC236}">
                <a16:creationId xmlns:a16="http://schemas.microsoft.com/office/drawing/2014/main" id="{DDCFE9A9-F876-41F4-BAD7-C1DF71C20EE1}"/>
              </a:ext>
            </a:extLst>
          </p:cNvPr>
          <p:cNvSpPr txBox="1"/>
          <p:nvPr/>
        </p:nvSpPr>
        <p:spPr>
          <a:xfrm>
            <a:off x="907024" y="1663507"/>
            <a:ext cx="6177267" cy="5262979"/>
          </a:xfrm>
          <a:prstGeom prst="rect">
            <a:avLst/>
          </a:prstGeom>
          <a:noFill/>
        </p:spPr>
        <p:txBody>
          <a:bodyPr wrap="square" rtlCol="0">
            <a:spAutoFit/>
          </a:bodyPr>
          <a:lstStyle/>
          <a:p>
            <a:pPr marL="342900" indent="-342900">
              <a:buFont typeface="+mj-lt"/>
              <a:buAutoNum type="arabicPeriod"/>
            </a:pPr>
            <a:r>
              <a:rPr lang="fi-FI" sz="1600" dirty="0">
                <a:latin typeface="Poppins"/>
              </a:rPr>
              <a:t>Tietojensiirron näkökulmasta palvelukohtaiset (System API) ”attribuuttipohjaiset” rajapinnat ovat yleisin toteutettu </a:t>
            </a:r>
            <a:r>
              <a:rPr lang="fi-FI" sz="1600" dirty="0" err="1">
                <a:latin typeface="Poppins"/>
              </a:rPr>
              <a:t>rajapintamalli</a:t>
            </a:r>
            <a:r>
              <a:rPr lang="fi-FI" sz="1600" dirty="0">
                <a:latin typeface="Poppins"/>
              </a:rPr>
              <a:t>. </a:t>
            </a:r>
          </a:p>
          <a:p>
            <a:pPr marL="342900" indent="-342900">
              <a:buFont typeface="+mj-lt"/>
              <a:buAutoNum type="arabicPeriod"/>
            </a:pPr>
            <a:r>
              <a:rPr lang="fi-FI" sz="1600" dirty="0" err="1">
                <a:latin typeface="Poppins"/>
              </a:rPr>
              <a:t>Process</a:t>
            </a:r>
            <a:r>
              <a:rPr lang="fi-FI" sz="1600" dirty="0">
                <a:latin typeface="Poppins"/>
              </a:rPr>
              <a:t> API -tyyppinen rajapinta mahdollistaa eri palveluissa tai tietojärjestelmissä olevien valittujen prosessien ja/tai toiminallisuuksien hyödyntämisen .</a:t>
            </a:r>
          </a:p>
          <a:p>
            <a:pPr marL="342900" indent="-342900">
              <a:buFont typeface="+mj-lt"/>
              <a:buAutoNum type="arabicPeriod"/>
            </a:pPr>
            <a:r>
              <a:rPr lang="fi-FI" sz="1600" dirty="0">
                <a:latin typeface="Poppins"/>
              </a:rPr>
              <a:t>Digivision ekosysteemin/verkoston tavoitteiden toteuttamiseksi ehdotetaan identtistä </a:t>
            </a:r>
            <a:r>
              <a:rPr lang="fi-FI" sz="1600" dirty="0" err="1">
                <a:latin typeface="Poppins"/>
              </a:rPr>
              <a:t>Process</a:t>
            </a:r>
            <a:r>
              <a:rPr lang="fi-FI" sz="1600" dirty="0">
                <a:latin typeface="Poppins"/>
              </a:rPr>
              <a:t> API –tyyppistä rajapintaa nimellä </a:t>
            </a:r>
            <a:r>
              <a:rPr lang="en-US" sz="1600" dirty="0">
                <a:latin typeface="Poppins"/>
              </a:rPr>
              <a:t>HEDI - Higher Education Data Integration</a:t>
            </a:r>
            <a:r>
              <a:rPr lang="fi-FI" sz="1600" dirty="0">
                <a:latin typeface="Poppins"/>
              </a:rPr>
              <a:t>. </a:t>
            </a:r>
          </a:p>
          <a:p>
            <a:pPr marL="342900" indent="-342900">
              <a:buFont typeface="+mj-lt"/>
              <a:buAutoNum type="arabicPeriod"/>
            </a:pPr>
            <a:endParaRPr lang="fi-FI" sz="1600" dirty="0">
              <a:latin typeface="Poppins"/>
            </a:endParaRPr>
          </a:p>
          <a:p>
            <a:pPr marL="342900" indent="-342900">
              <a:buFont typeface="+mj-lt"/>
              <a:buAutoNum type="arabicPeriod"/>
            </a:pPr>
            <a:r>
              <a:rPr lang="fi-FI" sz="1600" dirty="0">
                <a:latin typeface="Poppins"/>
              </a:rPr>
              <a:t>HEDI-API mahdollistaa …</a:t>
            </a:r>
          </a:p>
          <a:p>
            <a:pPr marL="800100" lvl="1" indent="-342900">
              <a:buFont typeface="Courier New" panose="02070309020205020404" pitchFamily="49" charset="0"/>
              <a:buChar char="o"/>
            </a:pPr>
            <a:r>
              <a:rPr lang="fi-FI" sz="1600" dirty="0">
                <a:latin typeface="Poppins"/>
              </a:rPr>
              <a:t>eri palveluissa/tietojärjestelmissä olevien sovittujen prosessien tai toiminnallisuuksien hyödyntämisen muissa palveluissa</a:t>
            </a:r>
          </a:p>
          <a:p>
            <a:pPr marL="800100" lvl="1" indent="-342900">
              <a:buFont typeface="Courier New" panose="02070309020205020404" pitchFamily="49" charset="0"/>
              <a:buChar char="o"/>
            </a:pPr>
            <a:r>
              <a:rPr lang="fi-FI" sz="1600" dirty="0">
                <a:latin typeface="Poppins"/>
              </a:rPr>
              <a:t>monimutkaisen ja/tai monivaiheisen – palveluspesifin - toiminnallisuuden piilottamisen </a:t>
            </a:r>
          </a:p>
          <a:p>
            <a:pPr marL="800100" lvl="1" indent="-342900">
              <a:buFont typeface="Courier New" panose="02070309020205020404" pitchFamily="49" charset="0"/>
              <a:buChar char="o"/>
            </a:pPr>
            <a:r>
              <a:rPr lang="fi-FI" sz="1600" dirty="0">
                <a:latin typeface="Poppins"/>
              </a:rPr>
              <a:t>prosessien muuttamisen/kehittämisen ilman muutosvaatimuksia niitä hyödyntäviin palveluihin</a:t>
            </a:r>
          </a:p>
          <a:p>
            <a:pPr marL="800100" lvl="1" indent="-342900">
              <a:buFont typeface="Courier New" panose="02070309020205020404" pitchFamily="49" charset="0"/>
              <a:buChar char="o"/>
            </a:pPr>
            <a:r>
              <a:rPr lang="fi-FI" sz="1600" dirty="0">
                <a:latin typeface="Poppins"/>
              </a:rPr>
              <a:t>tietojärjestelmien vaihtumisen ilman muutosvaikutuksia yhteisesti sovittuihin prosesseihin</a:t>
            </a:r>
          </a:p>
          <a:p>
            <a:pPr marL="342900" indent="-342900">
              <a:buFont typeface="+mj-lt"/>
              <a:buAutoNum type="arabicPeriod"/>
            </a:pPr>
            <a:endParaRPr lang="fi-FI" sz="1600" dirty="0">
              <a:latin typeface="Poppins"/>
            </a:endParaRPr>
          </a:p>
          <a:p>
            <a:endParaRPr lang="fi-FI" sz="1600" dirty="0">
              <a:latin typeface="Poppins"/>
            </a:endParaRPr>
          </a:p>
        </p:txBody>
      </p:sp>
      <p:sp>
        <p:nvSpPr>
          <p:cNvPr id="9" name="Suorakulmio 8">
            <a:extLst>
              <a:ext uri="{FF2B5EF4-FFF2-40B4-BE49-F238E27FC236}">
                <a16:creationId xmlns:a16="http://schemas.microsoft.com/office/drawing/2014/main" id="{7FFD0F34-7760-4BCB-963C-804DC0C5A482}"/>
              </a:ext>
            </a:extLst>
          </p:cNvPr>
          <p:cNvSpPr/>
          <p:nvPr/>
        </p:nvSpPr>
        <p:spPr>
          <a:xfrm>
            <a:off x="10120844" y="4973284"/>
            <a:ext cx="2202928" cy="89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23C1085D-4967-4BA5-A4B9-EEBFF62E95FE}"/>
              </a:ext>
            </a:extLst>
          </p:cNvPr>
          <p:cNvSpPr/>
          <p:nvPr/>
        </p:nvSpPr>
        <p:spPr>
          <a:xfrm>
            <a:off x="10301009" y="5075841"/>
            <a:ext cx="2022763" cy="890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307868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F7B61A35-B4BC-4DAC-AAED-06BF7C8A0334}"/>
              </a:ext>
            </a:extLst>
          </p:cNvPr>
          <p:cNvSpPr/>
          <p:nvPr/>
        </p:nvSpPr>
        <p:spPr>
          <a:xfrm>
            <a:off x="9919855" y="166255"/>
            <a:ext cx="2115127"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Otsikko 1">
            <a:extLst>
              <a:ext uri="{FF2B5EF4-FFF2-40B4-BE49-F238E27FC236}">
                <a16:creationId xmlns:a16="http://schemas.microsoft.com/office/drawing/2014/main" id="{EA76EFC3-97C1-43AA-B7CE-A1F874684EBB}"/>
              </a:ext>
            </a:extLst>
          </p:cNvPr>
          <p:cNvSpPr txBox="1">
            <a:spLocks/>
          </p:cNvSpPr>
          <p:nvPr/>
        </p:nvSpPr>
        <p:spPr>
          <a:xfrm>
            <a:off x="792000" y="792000"/>
            <a:ext cx="10760903" cy="856418"/>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i-FI" sz="2900" dirty="0"/>
              <a:t>Prosessien/ toiminnallisuuksien hyödyntäminen – HEDI-API</a:t>
            </a:r>
          </a:p>
        </p:txBody>
      </p:sp>
      <p:pic>
        <p:nvPicPr>
          <p:cNvPr id="7" name="Kuva 6">
            <a:extLst>
              <a:ext uri="{FF2B5EF4-FFF2-40B4-BE49-F238E27FC236}">
                <a16:creationId xmlns:a16="http://schemas.microsoft.com/office/drawing/2014/main" id="{B6D74178-6194-4C6C-90A1-12DD243D0075}"/>
              </a:ext>
            </a:extLst>
          </p:cNvPr>
          <p:cNvPicPr>
            <a:picLocks noChangeAspect="1"/>
          </p:cNvPicPr>
          <p:nvPr/>
        </p:nvPicPr>
        <p:blipFill>
          <a:blip r:embed="rId2"/>
          <a:stretch>
            <a:fillRect/>
          </a:stretch>
        </p:blipFill>
        <p:spPr>
          <a:xfrm>
            <a:off x="639097" y="1648418"/>
            <a:ext cx="10760903" cy="5209582"/>
          </a:xfrm>
          <a:prstGeom prst="rect">
            <a:avLst/>
          </a:prstGeom>
        </p:spPr>
      </p:pic>
      <p:sp>
        <p:nvSpPr>
          <p:cNvPr id="2" name="Tekstiruutu 1">
            <a:extLst>
              <a:ext uri="{FF2B5EF4-FFF2-40B4-BE49-F238E27FC236}">
                <a16:creationId xmlns:a16="http://schemas.microsoft.com/office/drawing/2014/main" id="{9CBC68C6-FD14-4D0C-90FB-C359799A9294}"/>
              </a:ext>
            </a:extLst>
          </p:cNvPr>
          <p:cNvSpPr txBox="1"/>
          <p:nvPr/>
        </p:nvSpPr>
        <p:spPr>
          <a:xfrm>
            <a:off x="6594764" y="2041052"/>
            <a:ext cx="1094852" cy="184666"/>
          </a:xfrm>
          <a:prstGeom prst="rect">
            <a:avLst/>
          </a:prstGeom>
          <a:solidFill>
            <a:srgbClr val="EFEFEF"/>
          </a:solidFill>
        </p:spPr>
        <p:txBody>
          <a:bodyPr wrap="none" lIns="0" tIns="0" rIns="0" bIns="0" rtlCol="0">
            <a:spAutoFit/>
          </a:bodyPr>
          <a:lstStyle/>
          <a:p>
            <a:pPr algn="l"/>
            <a:r>
              <a:rPr lang="fi-FI" sz="1200" b="1" dirty="0"/>
              <a:t>   KK HEDI-API  </a:t>
            </a:r>
          </a:p>
        </p:txBody>
      </p:sp>
      <p:sp>
        <p:nvSpPr>
          <p:cNvPr id="5" name="Tekstiruutu 4">
            <a:extLst>
              <a:ext uri="{FF2B5EF4-FFF2-40B4-BE49-F238E27FC236}">
                <a16:creationId xmlns:a16="http://schemas.microsoft.com/office/drawing/2014/main" id="{07CE6A6C-40C9-4493-AA35-22F889CDE803}"/>
              </a:ext>
            </a:extLst>
          </p:cNvPr>
          <p:cNvSpPr txBox="1"/>
          <p:nvPr/>
        </p:nvSpPr>
        <p:spPr>
          <a:xfrm>
            <a:off x="5044922" y="4927415"/>
            <a:ext cx="1117294" cy="184666"/>
          </a:xfrm>
          <a:prstGeom prst="rect">
            <a:avLst/>
          </a:prstGeom>
          <a:solidFill>
            <a:srgbClr val="EFEFEF"/>
          </a:solidFill>
        </p:spPr>
        <p:txBody>
          <a:bodyPr wrap="none" lIns="0" tIns="0" rIns="0" bIns="0" rtlCol="0">
            <a:spAutoFit/>
          </a:bodyPr>
          <a:lstStyle/>
          <a:p>
            <a:pPr algn="l"/>
            <a:r>
              <a:rPr lang="fi-FI" sz="1200" b="1" dirty="0"/>
              <a:t>   DV HEDI-API  </a:t>
            </a:r>
          </a:p>
        </p:txBody>
      </p:sp>
      <p:sp>
        <p:nvSpPr>
          <p:cNvPr id="6" name="Tekstiruutu 5">
            <a:extLst>
              <a:ext uri="{FF2B5EF4-FFF2-40B4-BE49-F238E27FC236}">
                <a16:creationId xmlns:a16="http://schemas.microsoft.com/office/drawing/2014/main" id="{5A98857A-2D69-481C-BA6C-B21A5FEBA122}"/>
              </a:ext>
            </a:extLst>
          </p:cNvPr>
          <p:cNvSpPr txBox="1"/>
          <p:nvPr/>
        </p:nvSpPr>
        <p:spPr>
          <a:xfrm>
            <a:off x="6767504" y="4927415"/>
            <a:ext cx="1368965" cy="184666"/>
          </a:xfrm>
          <a:prstGeom prst="rect">
            <a:avLst/>
          </a:prstGeom>
          <a:solidFill>
            <a:srgbClr val="EFEFEF"/>
          </a:solidFill>
        </p:spPr>
        <p:txBody>
          <a:bodyPr wrap="none" lIns="0" tIns="0" rIns="0" bIns="0" rtlCol="0">
            <a:spAutoFit/>
          </a:bodyPr>
          <a:lstStyle/>
          <a:p>
            <a:pPr algn="l"/>
            <a:r>
              <a:rPr lang="fi-FI" sz="1200" b="1" dirty="0"/>
              <a:t>   Peppi  HEDI-API  </a:t>
            </a:r>
          </a:p>
        </p:txBody>
      </p:sp>
      <p:sp>
        <p:nvSpPr>
          <p:cNvPr id="8" name="Tekstiruutu 7">
            <a:extLst>
              <a:ext uri="{FF2B5EF4-FFF2-40B4-BE49-F238E27FC236}">
                <a16:creationId xmlns:a16="http://schemas.microsoft.com/office/drawing/2014/main" id="{1F1A3302-6677-43CA-831D-EFCF128EF5A5}"/>
              </a:ext>
            </a:extLst>
          </p:cNvPr>
          <p:cNvSpPr txBox="1"/>
          <p:nvPr/>
        </p:nvSpPr>
        <p:spPr>
          <a:xfrm>
            <a:off x="8647103" y="4927415"/>
            <a:ext cx="1223092" cy="184666"/>
          </a:xfrm>
          <a:prstGeom prst="rect">
            <a:avLst/>
          </a:prstGeom>
          <a:solidFill>
            <a:srgbClr val="EFEFEF"/>
          </a:solidFill>
        </p:spPr>
        <p:txBody>
          <a:bodyPr wrap="none" lIns="0" tIns="0" rIns="0" bIns="0" rtlCol="0">
            <a:spAutoFit/>
          </a:bodyPr>
          <a:lstStyle/>
          <a:p>
            <a:pPr algn="l"/>
            <a:r>
              <a:rPr lang="fi-FI" sz="1200" b="1" dirty="0"/>
              <a:t>   Sisu  HEDI-API  </a:t>
            </a:r>
          </a:p>
        </p:txBody>
      </p:sp>
    </p:spTree>
    <p:extLst>
      <p:ext uri="{BB962C8B-B14F-4D97-AF65-F5344CB8AC3E}">
        <p14:creationId xmlns:p14="http://schemas.microsoft.com/office/powerpoint/2010/main" val="56343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40F60E0E-F0B8-4337-907A-53C63E1D6DFE}"/>
              </a:ext>
            </a:extLst>
          </p:cNvPr>
          <p:cNvSpPr/>
          <p:nvPr/>
        </p:nvSpPr>
        <p:spPr>
          <a:xfrm>
            <a:off x="9919855" y="166255"/>
            <a:ext cx="2115127"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a:extLst>
              <a:ext uri="{FF2B5EF4-FFF2-40B4-BE49-F238E27FC236}">
                <a16:creationId xmlns:a16="http://schemas.microsoft.com/office/drawing/2014/main" id="{18CD08E7-0D02-418A-BE3C-9276BF172DD6}"/>
              </a:ext>
            </a:extLst>
          </p:cNvPr>
          <p:cNvPicPr>
            <a:picLocks noChangeAspect="1"/>
          </p:cNvPicPr>
          <p:nvPr/>
        </p:nvPicPr>
        <p:blipFill>
          <a:blip r:embed="rId3"/>
          <a:stretch>
            <a:fillRect/>
          </a:stretch>
        </p:blipFill>
        <p:spPr>
          <a:xfrm>
            <a:off x="5321593" y="2319397"/>
            <a:ext cx="1260731" cy="950552"/>
          </a:xfrm>
          <a:prstGeom prst="rect">
            <a:avLst/>
          </a:prstGeom>
        </p:spPr>
      </p:pic>
      <p:pic>
        <p:nvPicPr>
          <p:cNvPr id="4" name="Kuva 3">
            <a:extLst>
              <a:ext uri="{FF2B5EF4-FFF2-40B4-BE49-F238E27FC236}">
                <a16:creationId xmlns:a16="http://schemas.microsoft.com/office/drawing/2014/main" id="{4065940B-53D0-4E0D-BA2D-2104ABD9350D}"/>
              </a:ext>
            </a:extLst>
          </p:cNvPr>
          <p:cNvPicPr>
            <a:picLocks noChangeAspect="1"/>
          </p:cNvPicPr>
          <p:nvPr/>
        </p:nvPicPr>
        <p:blipFill>
          <a:blip r:embed="rId4"/>
          <a:stretch>
            <a:fillRect/>
          </a:stretch>
        </p:blipFill>
        <p:spPr>
          <a:xfrm>
            <a:off x="837639" y="2420977"/>
            <a:ext cx="2321192" cy="686141"/>
          </a:xfrm>
          <a:prstGeom prst="rect">
            <a:avLst/>
          </a:prstGeom>
        </p:spPr>
      </p:pic>
      <p:pic>
        <p:nvPicPr>
          <p:cNvPr id="7" name="Kuva 6">
            <a:extLst>
              <a:ext uri="{FF2B5EF4-FFF2-40B4-BE49-F238E27FC236}">
                <a16:creationId xmlns:a16="http://schemas.microsoft.com/office/drawing/2014/main" id="{4A26CD10-3BC2-44F7-96C0-A852F7E248B6}"/>
              </a:ext>
            </a:extLst>
          </p:cNvPr>
          <p:cNvPicPr>
            <a:picLocks noChangeAspect="1"/>
          </p:cNvPicPr>
          <p:nvPr/>
        </p:nvPicPr>
        <p:blipFill>
          <a:blip r:embed="rId5"/>
          <a:stretch>
            <a:fillRect/>
          </a:stretch>
        </p:blipFill>
        <p:spPr>
          <a:xfrm>
            <a:off x="3392601" y="2273214"/>
            <a:ext cx="1149365" cy="976733"/>
          </a:xfrm>
          <a:prstGeom prst="rect">
            <a:avLst/>
          </a:prstGeom>
        </p:spPr>
      </p:pic>
      <p:pic>
        <p:nvPicPr>
          <p:cNvPr id="5" name="Kuva 4">
            <a:extLst>
              <a:ext uri="{FF2B5EF4-FFF2-40B4-BE49-F238E27FC236}">
                <a16:creationId xmlns:a16="http://schemas.microsoft.com/office/drawing/2014/main" id="{3151EB78-15D6-49BD-B078-1E01848F78C7}"/>
              </a:ext>
            </a:extLst>
          </p:cNvPr>
          <p:cNvPicPr>
            <a:picLocks noChangeAspect="1"/>
          </p:cNvPicPr>
          <p:nvPr/>
        </p:nvPicPr>
        <p:blipFill>
          <a:blip r:embed="rId6"/>
          <a:stretch>
            <a:fillRect/>
          </a:stretch>
        </p:blipFill>
        <p:spPr>
          <a:xfrm>
            <a:off x="668608" y="3259518"/>
            <a:ext cx="7290488" cy="2455565"/>
          </a:xfrm>
          <a:prstGeom prst="rect">
            <a:avLst/>
          </a:prstGeom>
        </p:spPr>
      </p:pic>
      <p:sp>
        <p:nvSpPr>
          <p:cNvPr id="2" name="Otsikko 1">
            <a:extLst>
              <a:ext uri="{FF2B5EF4-FFF2-40B4-BE49-F238E27FC236}">
                <a16:creationId xmlns:a16="http://schemas.microsoft.com/office/drawing/2014/main" id="{6700C6E9-A458-4AAA-9FFE-D750291CC472}"/>
              </a:ext>
            </a:extLst>
          </p:cNvPr>
          <p:cNvSpPr>
            <a:spLocks noGrp="1"/>
          </p:cNvSpPr>
          <p:nvPr>
            <p:ph type="title"/>
          </p:nvPr>
        </p:nvSpPr>
        <p:spPr>
          <a:xfrm>
            <a:off x="792000" y="792000"/>
            <a:ext cx="10760903" cy="856418"/>
          </a:xfrm>
        </p:spPr>
        <p:txBody>
          <a:bodyPr>
            <a:normAutofit fontScale="90000"/>
          </a:bodyPr>
          <a:lstStyle/>
          <a:p>
            <a:r>
              <a:rPr lang="fi-FI" sz="3200" dirty="0"/>
              <a:t>Oppijan näkökulma – Prosessien/ toiminnallisuuksien hyödyntäminen – HEDI-API </a:t>
            </a:r>
            <a:br>
              <a:rPr lang="fi-FI" sz="3200" dirty="0"/>
            </a:br>
            <a:endParaRPr lang="fi-FI" sz="3200" dirty="0"/>
          </a:p>
        </p:txBody>
      </p:sp>
      <p:sp>
        <p:nvSpPr>
          <p:cNvPr id="18" name="Oval 20">
            <a:extLst>
              <a:ext uri="{FF2B5EF4-FFF2-40B4-BE49-F238E27FC236}">
                <a16:creationId xmlns:a16="http://schemas.microsoft.com/office/drawing/2014/main" id="{A6F97D52-A695-487F-81E7-4D8ADCF7B037}"/>
              </a:ext>
            </a:extLst>
          </p:cNvPr>
          <p:cNvSpPr/>
          <p:nvPr/>
        </p:nvSpPr>
        <p:spPr>
          <a:xfrm>
            <a:off x="498542" y="2433170"/>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19" name="Oval 20">
            <a:extLst>
              <a:ext uri="{FF2B5EF4-FFF2-40B4-BE49-F238E27FC236}">
                <a16:creationId xmlns:a16="http://schemas.microsoft.com/office/drawing/2014/main" id="{E4656419-ED4F-4D7C-BF11-708E7AC503C1}"/>
              </a:ext>
            </a:extLst>
          </p:cNvPr>
          <p:cNvSpPr/>
          <p:nvPr/>
        </p:nvSpPr>
        <p:spPr>
          <a:xfrm>
            <a:off x="3176601" y="242097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13" name="Oval 20">
            <a:extLst>
              <a:ext uri="{FF2B5EF4-FFF2-40B4-BE49-F238E27FC236}">
                <a16:creationId xmlns:a16="http://schemas.microsoft.com/office/drawing/2014/main" id="{61AE895D-F4DE-4D25-A21E-D2B5F9A48CA8}"/>
              </a:ext>
            </a:extLst>
          </p:cNvPr>
          <p:cNvSpPr/>
          <p:nvPr/>
        </p:nvSpPr>
        <p:spPr>
          <a:xfrm>
            <a:off x="4439837" y="3864193"/>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
        <p:nvSpPr>
          <p:cNvPr id="14" name="Oval 20">
            <a:extLst>
              <a:ext uri="{FF2B5EF4-FFF2-40B4-BE49-F238E27FC236}">
                <a16:creationId xmlns:a16="http://schemas.microsoft.com/office/drawing/2014/main" id="{D813570B-DB03-403D-ABF9-524D607FC407}"/>
              </a:ext>
            </a:extLst>
          </p:cNvPr>
          <p:cNvSpPr/>
          <p:nvPr/>
        </p:nvSpPr>
        <p:spPr>
          <a:xfrm>
            <a:off x="5027733" y="242097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4. </a:t>
            </a:r>
          </a:p>
        </p:txBody>
      </p:sp>
      <p:sp>
        <p:nvSpPr>
          <p:cNvPr id="15" name="Suorakulmio: Pyöristetyt kulmat 14">
            <a:extLst>
              <a:ext uri="{FF2B5EF4-FFF2-40B4-BE49-F238E27FC236}">
                <a16:creationId xmlns:a16="http://schemas.microsoft.com/office/drawing/2014/main" id="{2B71DF53-BD30-4DC6-9AFA-07445360B308}"/>
              </a:ext>
            </a:extLst>
          </p:cNvPr>
          <p:cNvSpPr/>
          <p:nvPr/>
        </p:nvSpPr>
        <p:spPr>
          <a:xfrm>
            <a:off x="8319246" y="1582484"/>
            <a:ext cx="3425030" cy="4698243"/>
          </a:xfrm>
          <a:prstGeom prst="roundRect">
            <a:avLst/>
          </a:prstGeom>
          <a:solidFill>
            <a:schemeClr val="bg1"/>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Tekstiruutu 15">
            <a:extLst>
              <a:ext uri="{FF2B5EF4-FFF2-40B4-BE49-F238E27FC236}">
                <a16:creationId xmlns:a16="http://schemas.microsoft.com/office/drawing/2014/main" id="{70CE2762-0F96-408D-B698-AF0F1EC5B828}"/>
              </a:ext>
            </a:extLst>
          </p:cNvPr>
          <p:cNvSpPr txBox="1"/>
          <p:nvPr/>
        </p:nvSpPr>
        <p:spPr>
          <a:xfrm>
            <a:off x="8504524" y="1709512"/>
            <a:ext cx="3099213" cy="4616648"/>
          </a:xfrm>
          <a:prstGeom prst="rect">
            <a:avLst/>
          </a:prstGeom>
          <a:noFill/>
        </p:spPr>
        <p:txBody>
          <a:bodyPr wrap="square" rtlCol="0">
            <a:spAutoFit/>
          </a:bodyPr>
          <a:lstStyle/>
          <a:p>
            <a:r>
              <a:rPr lang="fi-FI" sz="1400" b="1" dirty="0">
                <a:latin typeface="Poppins"/>
              </a:rPr>
              <a:t>Oppijan käyttäjäkokemus on yhdenmukainen, riippumatta siitä missä tietojärjestelmässä ilmoittautuminen toteutuu</a:t>
            </a:r>
          </a:p>
          <a:p>
            <a:endParaRPr lang="fi-FI" sz="1400" b="1" dirty="0">
              <a:latin typeface="Poppins"/>
            </a:endParaRPr>
          </a:p>
          <a:p>
            <a:pPr marL="342900" indent="-342900">
              <a:buFont typeface="+mj-lt"/>
              <a:buAutoNum type="arabicPeriod"/>
            </a:pPr>
            <a:r>
              <a:rPr lang="fi-FI" sz="1400" dirty="0" err="1">
                <a:latin typeface="Poppins"/>
              </a:rPr>
              <a:t>Tarjontatietojen</a:t>
            </a:r>
            <a:r>
              <a:rPr lang="fi-FI" sz="1400" dirty="0">
                <a:latin typeface="Poppins"/>
              </a:rPr>
              <a:t> määrittely: ilmoittautuminen tarjontaan B tehdään korkeakoulun nro 19  järjestelmissä.</a:t>
            </a:r>
          </a:p>
          <a:p>
            <a:pPr marL="342900" indent="-342900">
              <a:buFont typeface="+mj-lt"/>
              <a:buAutoNum type="arabicPeriod"/>
            </a:pPr>
            <a:r>
              <a:rPr lang="fi-FI" sz="1400" dirty="0">
                <a:latin typeface="Poppins"/>
              </a:rPr>
              <a:t>Oppija ilmoittautuu Opin.fi-palvelussa korkeakoulun nro 19 tarjontaan B.</a:t>
            </a:r>
          </a:p>
          <a:p>
            <a:pPr marL="342900" indent="-342900">
              <a:buFont typeface="+mj-lt"/>
              <a:buAutoNum type="arabicPeriod"/>
            </a:pPr>
            <a:r>
              <a:rPr lang="fi-FI" sz="1400" dirty="0" err="1">
                <a:latin typeface="Poppins"/>
              </a:rPr>
              <a:t>Opi.fi:n</a:t>
            </a:r>
            <a:r>
              <a:rPr lang="fi-FI" sz="1400" dirty="0">
                <a:latin typeface="Poppins"/>
              </a:rPr>
              <a:t> ilmoittautumispalvelu kutsuu korkeakoulun nro 19  </a:t>
            </a:r>
            <a:r>
              <a:rPr lang="fi-FI" sz="1400" dirty="0" err="1">
                <a:latin typeface="Poppins"/>
              </a:rPr>
              <a:t>HEDI-API:n</a:t>
            </a:r>
            <a:r>
              <a:rPr lang="fi-FI" sz="1400" dirty="0">
                <a:latin typeface="Poppins"/>
              </a:rPr>
              <a:t> ilmoittautumismetodia parametreillä ”tarjonta B, oppija X” ja rajapinta palauttaa  tiedon siitä, onnistuiko ilmoittautuminen.</a:t>
            </a:r>
          </a:p>
          <a:p>
            <a:pPr marL="342900" indent="-342900">
              <a:buFont typeface="+mj-lt"/>
              <a:buAutoNum type="arabicPeriod"/>
            </a:pPr>
            <a:r>
              <a:rPr lang="fi-FI" sz="1400" dirty="0">
                <a:latin typeface="Poppins"/>
              </a:rPr>
              <a:t>Oppija on koko ajan ollut Opin.fi-palvelussa ja näkee vastauksen käyttöliittymästä</a:t>
            </a:r>
          </a:p>
        </p:txBody>
      </p:sp>
    </p:spTree>
    <p:extLst>
      <p:ext uri="{BB962C8B-B14F-4D97-AF65-F5344CB8AC3E}">
        <p14:creationId xmlns:p14="http://schemas.microsoft.com/office/powerpoint/2010/main" val="313416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uorakulmio 24">
            <a:extLst>
              <a:ext uri="{FF2B5EF4-FFF2-40B4-BE49-F238E27FC236}">
                <a16:creationId xmlns:a16="http://schemas.microsoft.com/office/drawing/2014/main" id="{7D2C84D5-9F94-4F83-8759-EAD1FC7B7954}"/>
              </a:ext>
            </a:extLst>
          </p:cNvPr>
          <p:cNvSpPr/>
          <p:nvPr/>
        </p:nvSpPr>
        <p:spPr>
          <a:xfrm>
            <a:off x="9919855" y="166255"/>
            <a:ext cx="2115127"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6190E49C-FDD1-4157-A41D-5CFF5F8C989A}"/>
              </a:ext>
            </a:extLst>
          </p:cNvPr>
          <p:cNvPicPr>
            <a:picLocks noChangeAspect="1"/>
          </p:cNvPicPr>
          <p:nvPr/>
        </p:nvPicPr>
        <p:blipFill>
          <a:blip r:embed="rId2"/>
          <a:stretch>
            <a:fillRect/>
          </a:stretch>
        </p:blipFill>
        <p:spPr>
          <a:xfrm>
            <a:off x="532597" y="1981200"/>
            <a:ext cx="7494523" cy="4465877"/>
          </a:xfrm>
          <a:prstGeom prst="rect">
            <a:avLst/>
          </a:prstGeom>
        </p:spPr>
      </p:pic>
      <p:sp>
        <p:nvSpPr>
          <p:cNvPr id="2" name="Otsikko 1">
            <a:extLst>
              <a:ext uri="{FF2B5EF4-FFF2-40B4-BE49-F238E27FC236}">
                <a16:creationId xmlns:a16="http://schemas.microsoft.com/office/drawing/2014/main" id="{6700C6E9-A458-4AAA-9FFE-D750291CC472}"/>
              </a:ext>
            </a:extLst>
          </p:cNvPr>
          <p:cNvSpPr>
            <a:spLocks noGrp="1"/>
          </p:cNvSpPr>
          <p:nvPr>
            <p:ph type="title"/>
          </p:nvPr>
        </p:nvSpPr>
        <p:spPr>
          <a:xfrm>
            <a:off x="792000" y="792000"/>
            <a:ext cx="10760903" cy="856418"/>
          </a:xfrm>
        </p:spPr>
        <p:txBody>
          <a:bodyPr>
            <a:normAutofit fontScale="90000"/>
          </a:bodyPr>
          <a:lstStyle/>
          <a:p>
            <a:r>
              <a:rPr lang="fi-FI" sz="3200" dirty="0"/>
              <a:t>Prosessien/ toiminnallisuuksien hyödyntäminen – HEDI-API</a:t>
            </a:r>
          </a:p>
        </p:txBody>
      </p:sp>
      <p:sp>
        <p:nvSpPr>
          <p:cNvPr id="18" name="Oval 20">
            <a:extLst>
              <a:ext uri="{FF2B5EF4-FFF2-40B4-BE49-F238E27FC236}">
                <a16:creationId xmlns:a16="http://schemas.microsoft.com/office/drawing/2014/main" id="{A6F97D52-A695-487F-81E7-4D8ADCF7B037}"/>
              </a:ext>
            </a:extLst>
          </p:cNvPr>
          <p:cNvSpPr/>
          <p:nvPr/>
        </p:nvSpPr>
        <p:spPr>
          <a:xfrm>
            <a:off x="1924847" y="420776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19" name="Oval 20">
            <a:extLst>
              <a:ext uri="{FF2B5EF4-FFF2-40B4-BE49-F238E27FC236}">
                <a16:creationId xmlns:a16="http://schemas.microsoft.com/office/drawing/2014/main" id="{E4656419-ED4F-4D7C-BF11-708E7AC503C1}"/>
              </a:ext>
            </a:extLst>
          </p:cNvPr>
          <p:cNvSpPr/>
          <p:nvPr/>
        </p:nvSpPr>
        <p:spPr>
          <a:xfrm>
            <a:off x="2140847" y="376181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20" name="Oval 20">
            <a:extLst>
              <a:ext uri="{FF2B5EF4-FFF2-40B4-BE49-F238E27FC236}">
                <a16:creationId xmlns:a16="http://schemas.microsoft.com/office/drawing/2014/main" id="{1AA3D26D-E774-48E5-9A4C-10CF5F4AF515}"/>
              </a:ext>
            </a:extLst>
          </p:cNvPr>
          <p:cNvSpPr/>
          <p:nvPr/>
        </p:nvSpPr>
        <p:spPr>
          <a:xfrm>
            <a:off x="6351439" y="297099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
        <p:nvSpPr>
          <p:cNvPr id="10" name="Suorakulmio 9">
            <a:extLst>
              <a:ext uri="{FF2B5EF4-FFF2-40B4-BE49-F238E27FC236}">
                <a16:creationId xmlns:a16="http://schemas.microsoft.com/office/drawing/2014/main" id="{8554F996-701B-40BE-9783-C88D23A28ACD}"/>
              </a:ext>
            </a:extLst>
          </p:cNvPr>
          <p:cNvSpPr/>
          <p:nvPr/>
        </p:nvSpPr>
        <p:spPr>
          <a:xfrm>
            <a:off x="5266543" y="6066000"/>
            <a:ext cx="1300896" cy="85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dirty="0">
                <a:solidFill>
                  <a:schemeClr val="tx1"/>
                </a:solidFill>
                <a:latin typeface="Poppins"/>
              </a:rPr>
              <a:t>OPH </a:t>
            </a:r>
          </a:p>
          <a:p>
            <a:pPr algn="ctr"/>
            <a:r>
              <a:rPr lang="fi-FI" sz="900" dirty="0">
                <a:solidFill>
                  <a:schemeClr val="tx1"/>
                </a:solidFill>
                <a:latin typeface="Poppins"/>
              </a:rPr>
              <a:t>Opintopolku</a:t>
            </a:r>
          </a:p>
        </p:txBody>
      </p:sp>
      <p:sp>
        <p:nvSpPr>
          <p:cNvPr id="49" name="Suorakulmio: Pyöristetyt kulmat 48">
            <a:extLst>
              <a:ext uri="{FF2B5EF4-FFF2-40B4-BE49-F238E27FC236}">
                <a16:creationId xmlns:a16="http://schemas.microsoft.com/office/drawing/2014/main" id="{87F3A384-462A-4757-BD67-BDA23CA011DA}"/>
              </a:ext>
            </a:extLst>
          </p:cNvPr>
          <p:cNvSpPr/>
          <p:nvPr/>
        </p:nvSpPr>
        <p:spPr>
          <a:xfrm>
            <a:off x="8319246" y="1578156"/>
            <a:ext cx="3425030" cy="2966638"/>
          </a:xfrm>
          <a:prstGeom prst="roundRect">
            <a:avLst/>
          </a:prstGeom>
          <a:solidFill>
            <a:schemeClr val="bg1"/>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Tekstiruutu 49">
            <a:extLst>
              <a:ext uri="{FF2B5EF4-FFF2-40B4-BE49-F238E27FC236}">
                <a16:creationId xmlns:a16="http://schemas.microsoft.com/office/drawing/2014/main" id="{43290179-81F0-455A-AE36-7EB2C9851F4E}"/>
              </a:ext>
            </a:extLst>
          </p:cNvPr>
          <p:cNvSpPr txBox="1"/>
          <p:nvPr/>
        </p:nvSpPr>
        <p:spPr>
          <a:xfrm>
            <a:off x="8621593" y="1755811"/>
            <a:ext cx="2954407" cy="2677656"/>
          </a:xfrm>
          <a:prstGeom prst="rect">
            <a:avLst/>
          </a:prstGeom>
          <a:noFill/>
        </p:spPr>
        <p:txBody>
          <a:bodyPr wrap="square" rtlCol="0">
            <a:spAutoFit/>
          </a:bodyPr>
          <a:lstStyle/>
          <a:p>
            <a:r>
              <a:rPr lang="fi-FI" sz="1400" b="1" dirty="0">
                <a:latin typeface="Poppins"/>
              </a:rPr>
              <a:t>Yhdenmukaiset HEDI- </a:t>
            </a:r>
            <a:r>
              <a:rPr lang="fi-FI" sz="1400" b="1" dirty="0" err="1">
                <a:latin typeface="Poppins"/>
              </a:rPr>
              <a:t>API:t</a:t>
            </a:r>
            <a:r>
              <a:rPr lang="fi-FI" sz="1400" b="1" dirty="0">
                <a:latin typeface="Poppins"/>
              </a:rPr>
              <a:t> mahdollistavat </a:t>
            </a:r>
            <a:r>
              <a:rPr lang="fi-FI" sz="1400" dirty="0">
                <a:latin typeface="Poppins"/>
              </a:rPr>
              <a:t>tiedonsiirrot ja valittujen toiminnallisuuksien hyödyntämisen </a:t>
            </a:r>
            <a:r>
              <a:rPr lang="fi-FI" sz="1400" b="1" dirty="0">
                <a:latin typeface="Poppins"/>
              </a:rPr>
              <a:t>…</a:t>
            </a:r>
          </a:p>
          <a:p>
            <a:endParaRPr lang="fi-FI" sz="1400" b="1" dirty="0">
              <a:latin typeface="Poppins"/>
            </a:endParaRPr>
          </a:p>
          <a:p>
            <a:pPr marL="342900" indent="-342900">
              <a:buFont typeface="+mj-lt"/>
              <a:buAutoNum type="arabicPeriod"/>
            </a:pPr>
            <a:r>
              <a:rPr lang="fi-FI" sz="1400" dirty="0">
                <a:latin typeface="Poppins"/>
              </a:rPr>
              <a:t>korkeakoulujen ja </a:t>
            </a:r>
            <a:r>
              <a:rPr lang="fi-FI" sz="1400" dirty="0" err="1">
                <a:latin typeface="Poppins"/>
              </a:rPr>
              <a:t>Opin.fi:n</a:t>
            </a:r>
            <a:r>
              <a:rPr lang="fi-FI" sz="1400" dirty="0">
                <a:latin typeface="Poppins"/>
              </a:rPr>
              <a:t> välillä</a:t>
            </a:r>
          </a:p>
          <a:p>
            <a:pPr marL="342900" indent="-342900">
              <a:buFont typeface="+mj-lt"/>
              <a:buAutoNum type="arabicPeriod"/>
            </a:pPr>
            <a:r>
              <a:rPr lang="fi-FI" sz="1400" dirty="0">
                <a:latin typeface="Poppins"/>
              </a:rPr>
              <a:t>korkeakoulujen välillä</a:t>
            </a:r>
          </a:p>
          <a:p>
            <a:pPr marL="342900" indent="-342900">
              <a:buFont typeface="+mj-lt"/>
              <a:buAutoNum type="arabicPeriod"/>
            </a:pPr>
            <a:r>
              <a:rPr lang="fi-FI" sz="1400" dirty="0">
                <a:latin typeface="Poppins"/>
              </a:rPr>
              <a:t>korkeakoulujen sisäisten järjestelmien/palveluiden välillä.</a:t>
            </a:r>
          </a:p>
          <a:p>
            <a:pPr marL="342900" indent="-342900">
              <a:buFont typeface="+mj-lt"/>
              <a:buAutoNum type="arabicPeriod"/>
            </a:pPr>
            <a:r>
              <a:rPr lang="fi-FI" sz="1400" dirty="0">
                <a:latin typeface="Poppins"/>
              </a:rPr>
              <a:t>korkeakoulujen ja kansallisten palvelujen välillä.</a:t>
            </a:r>
          </a:p>
          <a:p>
            <a:endParaRPr lang="fi-FI" sz="1400" dirty="0">
              <a:latin typeface="Poppins"/>
            </a:endParaRPr>
          </a:p>
        </p:txBody>
      </p:sp>
      <p:pic>
        <p:nvPicPr>
          <p:cNvPr id="52" name="Kuva 51">
            <a:extLst>
              <a:ext uri="{FF2B5EF4-FFF2-40B4-BE49-F238E27FC236}">
                <a16:creationId xmlns:a16="http://schemas.microsoft.com/office/drawing/2014/main" id="{D90FE10F-34DE-43B4-A597-6D502E4820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8104" y="3130212"/>
            <a:ext cx="171000" cy="216000"/>
          </a:xfrm>
          <a:prstGeom prst="rect">
            <a:avLst/>
          </a:prstGeom>
        </p:spPr>
      </p:pic>
      <p:pic>
        <p:nvPicPr>
          <p:cNvPr id="53" name="Kuva 52">
            <a:extLst>
              <a:ext uri="{FF2B5EF4-FFF2-40B4-BE49-F238E27FC236}">
                <a16:creationId xmlns:a16="http://schemas.microsoft.com/office/drawing/2014/main" id="{C697BC96-C59F-43FB-897F-2BEE076DDA6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8104" y="2886456"/>
            <a:ext cx="171000" cy="216000"/>
          </a:xfrm>
          <a:prstGeom prst="rect">
            <a:avLst/>
          </a:prstGeom>
        </p:spPr>
      </p:pic>
      <p:pic>
        <p:nvPicPr>
          <p:cNvPr id="54" name="Kuva 53">
            <a:extLst>
              <a:ext uri="{FF2B5EF4-FFF2-40B4-BE49-F238E27FC236}">
                <a16:creationId xmlns:a16="http://schemas.microsoft.com/office/drawing/2014/main" id="{42902C8E-2184-440B-9127-69E2E81FE5E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8104" y="3753741"/>
            <a:ext cx="171000" cy="216000"/>
          </a:xfrm>
          <a:prstGeom prst="rect">
            <a:avLst/>
          </a:prstGeom>
        </p:spPr>
      </p:pic>
      <p:pic>
        <p:nvPicPr>
          <p:cNvPr id="68" name="Kuva 67">
            <a:extLst>
              <a:ext uri="{FF2B5EF4-FFF2-40B4-BE49-F238E27FC236}">
                <a16:creationId xmlns:a16="http://schemas.microsoft.com/office/drawing/2014/main" id="{3BF7C0BC-F212-414A-AA75-CFDA44D621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08104" y="3335721"/>
            <a:ext cx="171000" cy="216000"/>
          </a:xfrm>
          <a:prstGeom prst="rect">
            <a:avLst/>
          </a:prstGeom>
        </p:spPr>
      </p:pic>
      <p:sp>
        <p:nvSpPr>
          <p:cNvPr id="71" name="Oval 20">
            <a:extLst>
              <a:ext uri="{FF2B5EF4-FFF2-40B4-BE49-F238E27FC236}">
                <a16:creationId xmlns:a16="http://schemas.microsoft.com/office/drawing/2014/main" id="{48408587-9298-470C-9D19-3DB7FA3FE407}"/>
              </a:ext>
            </a:extLst>
          </p:cNvPr>
          <p:cNvSpPr/>
          <p:nvPr/>
        </p:nvSpPr>
        <p:spPr>
          <a:xfrm>
            <a:off x="3645678" y="420776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4. </a:t>
            </a:r>
          </a:p>
        </p:txBody>
      </p:sp>
      <p:pic>
        <p:nvPicPr>
          <p:cNvPr id="8" name="Kuva 7">
            <a:extLst>
              <a:ext uri="{FF2B5EF4-FFF2-40B4-BE49-F238E27FC236}">
                <a16:creationId xmlns:a16="http://schemas.microsoft.com/office/drawing/2014/main" id="{BCC1F1E0-9DFB-4D69-BD3F-6D6B3ABA6D46}"/>
              </a:ext>
            </a:extLst>
          </p:cNvPr>
          <p:cNvPicPr>
            <a:picLocks noChangeAspect="1"/>
          </p:cNvPicPr>
          <p:nvPr/>
        </p:nvPicPr>
        <p:blipFill>
          <a:blip r:embed="rId5"/>
          <a:stretch>
            <a:fillRect/>
          </a:stretch>
        </p:blipFill>
        <p:spPr>
          <a:xfrm>
            <a:off x="7002664" y="6136424"/>
            <a:ext cx="985636" cy="652590"/>
          </a:xfrm>
          <a:prstGeom prst="rect">
            <a:avLst/>
          </a:prstGeom>
        </p:spPr>
      </p:pic>
      <p:sp>
        <p:nvSpPr>
          <p:cNvPr id="9" name="Tekstiruutu 8">
            <a:extLst>
              <a:ext uri="{FF2B5EF4-FFF2-40B4-BE49-F238E27FC236}">
                <a16:creationId xmlns:a16="http://schemas.microsoft.com/office/drawing/2014/main" id="{DBD6012D-92ED-4DDA-AD88-6CE292CB08C0}"/>
              </a:ext>
            </a:extLst>
          </p:cNvPr>
          <p:cNvSpPr txBox="1"/>
          <p:nvPr/>
        </p:nvSpPr>
        <p:spPr>
          <a:xfrm>
            <a:off x="8146424" y="6136424"/>
            <a:ext cx="3832781" cy="553998"/>
          </a:xfrm>
          <a:prstGeom prst="rect">
            <a:avLst/>
          </a:prstGeom>
          <a:noFill/>
        </p:spPr>
        <p:txBody>
          <a:bodyPr wrap="none" lIns="0" tIns="0" rIns="0" bIns="0" rtlCol="0">
            <a:spAutoFit/>
          </a:bodyPr>
          <a:lstStyle/>
          <a:p>
            <a:pPr algn="l"/>
            <a:r>
              <a:rPr lang="fi-FI" sz="1200" dirty="0">
                <a:latin typeface="Poppins"/>
              </a:rPr>
              <a:t>Identtiset, prosessipohjaiset rajapinnat </a:t>
            </a:r>
          </a:p>
          <a:p>
            <a:pPr algn="l"/>
            <a:r>
              <a:rPr lang="fi-FI" sz="1200" dirty="0">
                <a:latin typeface="Poppins"/>
              </a:rPr>
              <a:t>Korkeakoulujen käytössä olevat </a:t>
            </a:r>
            <a:r>
              <a:rPr lang="fi-FI" sz="1200" dirty="0" err="1">
                <a:latin typeface="Poppins"/>
              </a:rPr>
              <a:t>Opin.fi:n</a:t>
            </a:r>
            <a:r>
              <a:rPr lang="fi-FI" sz="1200" dirty="0">
                <a:latin typeface="Poppins"/>
              </a:rPr>
              <a:t> attribuuttirajapinnat</a:t>
            </a:r>
          </a:p>
          <a:p>
            <a:pPr algn="l"/>
            <a:r>
              <a:rPr lang="fi-FI" sz="1200" dirty="0">
                <a:latin typeface="Poppins"/>
              </a:rPr>
              <a:t>Korkeakoulujen omat rajapinnat (eivät ole </a:t>
            </a:r>
            <a:r>
              <a:rPr lang="fi-FI" sz="1200" dirty="0" err="1">
                <a:latin typeface="Poppins"/>
              </a:rPr>
              <a:t>Opin.fi:n</a:t>
            </a:r>
            <a:r>
              <a:rPr lang="fi-FI" sz="1200" dirty="0">
                <a:latin typeface="Poppins"/>
              </a:rPr>
              <a:t> käytössä)</a:t>
            </a:r>
            <a:endParaRPr lang="fi-FI" dirty="0">
              <a:latin typeface="Poppins"/>
            </a:endParaRPr>
          </a:p>
        </p:txBody>
      </p:sp>
      <p:sp>
        <p:nvSpPr>
          <p:cNvPr id="17" name="Tekstiruutu 16">
            <a:extLst>
              <a:ext uri="{FF2B5EF4-FFF2-40B4-BE49-F238E27FC236}">
                <a16:creationId xmlns:a16="http://schemas.microsoft.com/office/drawing/2014/main" id="{A96B54A2-3F0A-4848-A598-DF39A940A83E}"/>
              </a:ext>
            </a:extLst>
          </p:cNvPr>
          <p:cNvSpPr txBox="1"/>
          <p:nvPr/>
        </p:nvSpPr>
        <p:spPr>
          <a:xfrm>
            <a:off x="5679757" y="3934196"/>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KK HEDI-API     </a:t>
            </a:r>
          </a:p>
        </p:txBody>
      </p:sp>
      <p:sp>
        <p:nvSpPr>
          <p:cNvPr id="21" name="Tekstiruutu 20">
            <a:extLst>
              <a:ext uri="{FF2B5EF4-FFF2-40B4-BE49-F238E27FC236}">
                <a16:creationId xmlns:a16="http://schemas.microsoft.com/office/drawing/2014/main" id="{9494768C-BF8B-4A96-BC43-545B20EB969A}"/>
              </a:ext>
            </a:extLst>
          </p:cNvPr>
          <p:cNvSpPr txBox="1"/>
          <p:nvPr/>
        </p:nvSpPr>
        <p:spPr>
          <a:xfrm>
            <a:off x="3061246" y="3934196"/>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KK HEDI-API     </a:t>
            </a:r>
          </a:p>
        </p:txBody>
      </p:sp>
      <p:sp>
        <p:nvSpPr>
          <p:cNvPr id="22" name="Tekstiruutu 21">
            <a:extLst>
              <a:ext uri="{FF2B5EF4-FFF2-40B4-BE49-F238E27FC236}">
                <a16:creationId xmlns:a16="http://schemas.microsoft.com/office/drawing/2014/main" id="{073B151D-5B1D-4A0B-B3A4-575246E280DC}"/>
              </a:ext>
            </a:extLst>
          </p:cNvPr>
          <p:cNvSpPr txBox="1"/>
          <p:nvPr/>
        </p:nvSpPr>
        <p:spPr>
          <a:xfrm>
            <a:off x="553574" y="3934196"/>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KK HEDI-API     </a:t>
            </a:r>
          </a:p>
        </p:txBody>
      </p:sp>
      <p:sp>
        <p:nvSpPr>
          <p:cNvPr id="23" name="Tekstiruutu 22">
            <a:extLst>
              <a:ext uri="{FF2B5EF4-FFF2-40B4-BE49-F238E27FC236}">
                <a16:creationId xmlns:a16="http://schemas.microsoft.com/office/drawing/2014/main" id="{6ADE487C-E299-42A3-92B8-F73B81E61116}"/>
              </a:ext>
            </a:extLst>
          </p:cNvPr>
          <p:cNvSpPr txBox="1"/>
          <p:nvPr/>
        </p:nvSpPr>
        <p:spPr>
          <a:xfrm>
            <a:off x="3047035" y="4627884"/>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     </a:t>
            </a:r>
          </a:p>
        </p:txBody>
      </p:sp>
      <p:sp>
        <p:nvSpPr>
          <p:cNvPr id="24" name="Tekstiruutu 23">
            <a:extLst>
              <a:ext uri="{FF2B5EF4-FFF2-40B4-BE49-F238E27FC236}">
                <a16:creationId xmlns:a16="http://schemas.microsoft.com/office/drawing/2014/main" id="{82FCDDCB-BAB3-44F5-84CB-52E0CC4500F5}"/>
              </a:ext>
            </a:extLst>
          </p:cNvPr>
          <p:cNvSpPr txBox="1"/>
          <p:nvPr/>
        </p:nvSpPr>
        <p:spPr>
          <a:xfrm>
            <a:off x="7002664" y="6159020"/>
            <a:ext cx="985636"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     </a:t>
            </a:r>
          </a:p>
        </p:txBody>
      </p:sp>
    </p:spTree>
    <p:extLst>
      <p:ext uri="{BB962C8B-B14F-4D97-AF65-F5344CB8AC3E}">
        <p14:creationId xmlns:p14="http://schemas.microsoft.com/office/powerpoint/2010/main" val="361329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uorakulmio 33">
            <a:extLst>
              <a:ext uri="{FF2B5EF4-FFF2-40B4-BE49-F238E27FC236}">
                <a16:creationId xmlns:a16="http://schemas.microsoft.com/office/drawing/2014/main" id="{F9B364DA-BDF8-4DCE-9E40-2298A98BE863}"/>
              </a:ext>
            </a:extLst>
          </p:cNvPr>
          <p:cNvSpPr/>
          <p:nvPr/>
        </p:nvSpPr>
        <p:spPr>
          <a:xfrm>
            <a:off x="9919855" y="166255"/>
            <a:ext cx="2115127" cy="9975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6190E49C-FDD1-4157-A41D-5CFF5F8C989A}"/>
              </a:ext>
            </a:extLst>
          </p:cNvPr>
          <p:cNvPicPr>
            <a:picLocks noChangeAspect="1"/>
          </p:cNvPicPr>
          <p:nvPr/>
        </p:nvPicPr>
        <p:blipFill>
          <a:blip r:embed="rId2"/>
          <a:stretch>
            <a:fillRect/>
          </a:stretch>
        </p:blipFill>
        <p:spPr>
          <a:xfrm>
            <a:off x="532597" y="1981200"/>
            <a:ext cx="7494523" cy="4465877"/>
          </a:xfrm>
          <a:prstGeom prst="rect">
            <a:avLst/>
          </a:prstGeom>
        </p:spPr>
      </p:pic>
      <p:sp>
        <p:nvSpPr>
          <p:cNvPr id="2" name="Otsikko 1">
            <a:extLst>
              <a:ext uri="{FF2B5EF4-FFF2-40B4-BE49-F238E27FC236}">
                <a16:creationId xmlns:a16="http://schemas.microsoft.com/office/drawing/2014/main" id="{6700C6E9-A458-4AAA-9FFE-D750291CC472}"/>
              </a:ext>
            </a:extLst>
          </p:cNvPr>
          <p:cNvSpPr>
            <a:spLocks noGrp="1"/>
          </p:cNvSpPr>
          <p:nvPr>
            <p:ph type="title"/>
          </p:nvPr>
        </p:nvSpPr>
        <p:spPr>
          <a:xfrm>
            <a:off x="792000" y="792000"/>
            <a:ext cx="10760903" cy="856418"/>
          </a:xfrm>
        </p:spPr>
        <p:txBody>
          <a:bodyPr>
            <a:normAutofit fontScale="90000"/>
          </a:bodyPr>
          <a:lstStyle/>
          <a:p>
            <a:r>
              <a:rPr lang="fi-FI" sz="3200" dirty="0"/>
              <a:t>Prosessien/ toiminnallisuuksien hyödyntäminen – HEDI-API</a:t>
            </a:r>
          </a:p>
        </p:txBody>
      </p:sp>
      <p:sp>
        <p:nvSpPr>
          <p:cNvPr id="10" name="Suorakulmio 9">
            <a:extLst>
              <a:ext uri="{FF2B5EF4-FFF2-40B4-BE49-F238E27FC236}">
                <a16:creationId xmlns:a16="http://schemas.microsoft.com/office/drawing/2014/main" id="{8554F996-701B-40BE-9783-C88D23A28ACD}"/>
              </a:ext>
            </a:extLst>
          </p:cNvPr>
          <p:cNvSpPr/>
          <p:nvPr/>
        </p:nvSpPr>
        <p:spPr>
          <a:xfrm>
            <a:off x="5266543" y="6066000"/>
            <a:ext cx="1300896" cy="855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dirty="0">
                <a:solidFill>
                  <a:schemeClr val="tx1"/>
                </a:solidFill>
                <a:latin typeface="Poppins"/>
              </a:rPr>
              <a:t>OPH </a:t>
            </a:r>
          </a:p>
          <a:p>
            <a:pPr algn="ctr"/>
            <a:r>
              <a:rPr lang="fi-FI" sz="900" dirty="0">
                <a:solidFill>
                  <a:schemeClr val="tx1"/>
                </a:solidFill>
                <a:latin typeface="Poppins"/>
              </a:rPr>
              <a:t>Opintopolku</a:t>
            </a:r>
          </a:p>
        </p:txBody>
      </p:sp>
      <p:sp>
        <p:nvSpPr>
          <p:cNvPr id="49" name="Suorakulmio: Pyöristetyt kulmat 48">
            <a:extLst>
              <a:ext uri="{FF2B5EF4-FFF2-40B4-BE49-F238E27FC236}">
                <a16:creationId xmlns:a16="http://schemas.microsoft.com/office/drawing/2014/main" id="{87F3A384-462A-4757-BD67-BDA23CA011DA}"/>
              </a:ext>
            </a:extLst>
          </p:cNvPr>
          <p:cNvSpPr/>
          <p:nvPr/>
        </p:nvSpPr>
        <p:spPr>
          <a:xfrm>
            <a:off x="8319246" y="1578156"/>
            <a:ext cx="3425030" cy="2208980"/>
          </a:xfrm>
          <a:prstGeom prst="roundRect">
            <a:avLst/>
          </a:prstGeom>
          <a:solidFill>
            <a:schemeClr val="bg1"/>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0" name="Tekstiruutu 49">
            <a:extLst>
              <a:ext uri="{FF2B5EF4-FFF2-40B4-BE49-F238E27FC236}">
                <a16:creationId xmlns:a16="http://schemas.microsoft.com/office/drawing/2014/main" id="{43290179-81F0-455A-AE36-7EB2C9851F4E}"/>
              </a:ext>
            </a:extLst>
          </p:cNvPr>
          <p:cNvSpPr txBox="1"/>
          <p:nvPr/>
        </p:nvSpPr>
        <p:spPr>
          <a:xfrm>
            <a:off x="8621593" y="1755811"/>
            <a:ext cx="2954407" cy="1815882"/>
          </a:xfrm>
          <a:prstGeom prst="rect">
            <a:avLst/>
          </a:prstGeom>
          <a:noFill/>
        </p:spPr>
        <p:txBody>
          <a:bodyPr wrap="square" rtlCol="0">
            <a:spAutoFit/>
          </a:bodyPr>
          <a:lstStyle/>
          <a:p>
            <a:r>
              <a:rPr lang="fi-FI" sz="1400" b="1" dirty="0">
                <a:latin typeface="Poppins"/>
              </a:rPr>
              <a:t>Yhdenmukaiset </a:t>
            </a:r>
            <a:r>
              <a:rPr lang="fi-FI" sz="1400" b="1" dirty="0" err="1">
                <a:latin typeface="Poppins"/>
              </a:rPr>
              <a:t>HEDI-API:t</a:t>
            </a:r>
            <a:r>
              <a:rPr lang="fi-FI" sz="1400" b="1" dirty="0">
                <a:latin typeface="Poppins"/>
              </a:rPr>
              <a:t> edellyttävät ….</a:t>
            </a:r>
          </a:p>
          <a:p>
            <a:endParaRPr lang="fi-FI" sz="1400" b="1" dirty="0">
              <a:latin typeface="Poppins"/>
            </a:endParaRPr>
          </a:p>
          <a:p>
            <a:pPr marL="342900" indent="-342900">
              <a:buFont typeface="+mj-lt"/>
              <a:buAutoNum type="arabicPeriod"/>
            </a:pPr>
            <a:r>
              <a:rPr lang="en-US" sz="1400" dirty="0">
                <a:latin typeface="Poppins" panose="00000500000000000000"/>
              </a:rPr>
              <a:t>HEDS - Higher Education Data Schema</a:t>
            </a:r>
            <a:r>
              <a:rPr lang="fi-FI" sz="1400" dirty="0">
                <a:latin typeface="Poppins" panose="00000500000000000000"/>
              </a:rPr>
              <a:t> eli dokumentaatiota</a:t>
            </a:r>
          </a:p>
          <a:p>
            <a:pPr marL="342900" indent="-342900">
              <a:buFont typeface="+mj-lt"/>
              <a:buAutoNum type="arabicPeriod"/>
            </a:pPr>
            <a:r>
              <a:rPr lang="fi-FI" sz="1400" dirty="0">
                <a:latin typeface="Poppins" panose="00000500000000000000"/>
              </a:rPr>
              <a:t>HEDI-</a:t>
            </a:r>
            <a:r>
              <a:rPr lang="fi-FI" sz="1400" dirty="0" err="1">
                <a:latin typeface="Poppins" panose="00000500000000000000"/>
              </a:rPr>
              <a:t>APIa</a:t>
            </a:r>
            <a:endParaRPr lang="fi-FI" sz="1400" dirty="0">
              <a:latin typeface="Poppins"/>
            </a:endParaRPr>
          </a:p>
          <a:p>
            <a:pPr marL="342900" indent="-342900">
              <a:buFont typeface="+mj-lt"/>
              <a:buAutoNum type="arabicPeriod"/>
            </a:pPr>
            <a:r>
              <a:rPr lang="fi-FI" sz="1400" dirty="0">
                <a:latin typeface="Poppins"/>
              </a:rPr>
              <a:t>Toimijakohtaista API hallintaa</a:t>
            </a:r>
          </a:p>
          <a:p>
            <a:pPr marL="342900" indent="-342900">
              <a:buFont typeface="+mj-lt"/>
              <a:buAutoNum type="arabicPeriod"/>
            </a:pPr>
            <a:r>
              <a:rPr lang="fi-FI" sz="1400" dirty="0" err="1">
                <a:latin typeface="Poppins"/>
              </a:rPr>
              <a:t>API:n</a:t>
            </a:r>
            <a:r>
              <a:rPr lang="fi-FI" sz="1400" dirty="0">
                <a:latin typeface="Poppins"/>
              </a:rPr>
              <a:t> </a:t>
            </a:r>
            <a:r>
              <a:rPr lang="fi-FI" sz="1400" dirty="0" err="1">
                <a:latin typeface="Poppins"/>
              </a:rPr>
              <a:t>governance</a:t>
            </a:r>
            <a:r>
              <a:rPr lang="fi-FI" sz="1400" dirty="0">
                <a:latin typeface="Poppins"/>
              </a:rPr>
              <a:t>-mallia</a:t>
            </a:r>
          </a:p>
        </p:txBody>
      </p:sp>
      <p:pic>
        <p:nvPicPr>
          <p:cNvPr id="8" name="Kuva 7">
            <a:extLst>
              <a:ext uri="{FF2B5EF4-FFF2-40B4-BE49-F238E27FC236}">
                <a16:creationId xmlns:a16="http://schemas.microsoft.com/office/drawing/2014/main" id="{BCC1F1E0-9DFB-4D69-BD3F-6D6B3ABA6D46}"/>
              </a:ext>
            </a:extLst>
          </p:cNvPr>
          <p:cNvPicPr>
            <a:picLocks noChangeAspect="1"/>
          </p:cNvPicPr>
          <p:nvPr/>
        </p:nvPicPr>
        <p:blipFill>
          <a:blip r:embed="rId3"/>
          <a:stretch>
            <a:fillRect/>
          </a:stretch>
        </p:blipFill>
        <p:spPr>
          <a:xfrm>
            <a:off x="7002664" y="6136424"/>
            <a:ext cx="985636" cy="652590"/>
          </a:xfrm>
          <a:prstGeom prst="rect">
            <a:avLst/>
          </a:prstGeom>
        </p:spPr>
      </p:pic>
      <p:sp>
        <p:nvSpPr>
          <p:cNvPr id="9" name="Tekstiruutu 8">
            <a:extLst>
              <a:ext uri="{FF2B5EF4-FFF2-40B4-BE49-F238E27FC236}">
                <a16:creationId xmlns:a16="http://schemas.microsoft.com/office/drawing/2014/main" id="{DBD6012D-92ED-4DDA-AD88-6CE292CB08C0}"/>
              </a:ext>
            </a:extLst>
          </p:cNvPr>
          <p:cNvSpPr txBox="1"/>
          <p:nvPr/>
        </p:nvSpPr>
        <p:spPr>
          <a:xfrm>
            <a:off x="8146424" y="6136424"/>
            <a:ext cx="3832781" cy="553998"/>
          </a:xfrm>
          <a:prstGeom prst="rect">
            <a:avLst/>
          </a:prstGeom>
          <a:noFill/>
        </p:spPr>
        <p:txBody>
          <a:bodyPr wrap="none" lIns="0" tIns="0" rIns="0" bIns="0" rtlCol="0">
            <a:spAutoFit/>
          </a:bodyPr>
          <a:lstStyle/>
          <a:p>
            <a:pPr algn="l"/>
            <a:r>
              <a:rPr lang="fi-FI" sz="1200" dirty="0">
                <a:latin typeface="Poppins"/>
              </a:rPr>
              <a:t>Identtiset, prosessipohjaiset rajapinnat </a:t>
            </a:r>
          </a:p>
          <a:p>
            <a:pPr algn="l"/>
            <a:r>
              <a:rPr lang="fi-FI" sz="1200" dirty="0">
                <a:latin typeface="Poppins"/>
              </a:rPr>
              <a:t>Korkeakoulujen käytössä olevat </a:t>
            </a:r>
            <a:r>
              <a:rPr lang="fi-FI" sz="1200" dirty="0" err="1">
                <a:latin typeface="Poppins"/>
              </a:rPr>
              <a:t>Opin.fi:n</a:t>
            </a:r>
            <a:r>
              <a:rPr lang="fi-FI" sz="1200" dirty="0">
                <a:latin typeface="Poppins"/>
              </a:rPr>
              <a:t> attribuuttirajapinnat</a:t>
            </a:r>
          </a:p>
          <a:p>
            <a:pPr algn="l"/>
            <a:r>
              <a:rPr lang="fi-FI" sz="1200" dirty="0">
                <a:latin typeface="Poppins"/>
              </a:rPr>
              <a:t>Korkeakoulujen omat rajapinnat (eivät ole </a:t>
            </a:r>
            <a:r>
              <a:rPr lang="fi-FI" sz="1200" dirty="0" err="1">
                <a:latin typeface="Poppins"/>
              </a:rPr>
              <a:t>Opin.fi:n</a:t>
            </a:r>
            <a:r>
              <a:rPr lang="fi-FI" sz="1200" dirty="0">
                <a:latin typeface="Poppins"/>
              </a:rPr>
              <a:t> käytössä)</a:t>
            </a:r>
            <a:endParaRPr lang="fi-FI" dirty="0">
              <a:latin typeface="Poppins"/>
            </a:endParaRPr>
          </a:p>
        </p:txBody>
      </p:sp>
      <p:sp>
        <p:nvSpPr>
          <p:cNvPr id="3" name="Suorakulmio 2">
            <a:extLst>
              <a:ext uri="{FF2B5EF4-FFF2-40B4-BE49-F238E27FC236}">
                <a16:creationId xmlns:a16="http://schemas.microsoft.com/office/drawing/2014/main" id="{1E0331D0-9701-45D0-9F37-A5EE0B607CDF}"/>
              </a:ext>
            </a:extLst>
          </p:cNvPr>
          <p:cNvSpPr/>
          <p:nvPr/>
        </p:nvSpPr>
        <p:spPr>
          <a:xfrm>
            <a:off x="193964" y="1755811"/>
            <a:ext cx="7952460" cy="2104989"/>
          </a:xfrm>
          <a:prstGeom prst="rect">
            <a:avLst/>
          </a:prstGeom>
          <a:gradFill flip="none" rotWithShape="1">
            <a:gsLst>
              <a:gs pos="2000">
                <a:schemeClr val="bg1">
                  <a:alpha val="60000"/>
                </a:schemeClr>
              </a:gs>
              <a:gs pos="48000">
                <a:schemeClr val="bg1">
                  <a:alpha val="80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6" name="Ryhmä 5">
            <a:extLst>
              <a:ext uri="{FF2B5EF4-FFF2-40B4-BE49-F238E27FC236}">
                <a16:creationId xmlns:a16="http://schemas.microsoft.com/office/drawing/2014/main" id="{4A9C3D09-492B-45E8-8273-D6573CACE571}"/>
              </a:ext>
            </a:extLst>
          </p:cNvPr>
          <p:cNvGrpSpPr/>
          <p:nvPr/>
        </p:nvGrpSpPr>
        <p:grpSpPr>
          <a:xfrm>
            <a:off x="303628" y="5080118"/>
            <a:ext cx="6078318" cy="1708896"/>
            <a:chOff x="303628" y="5080118"/>
            <a:chExt cx="6078318" cy="1708896"/>
          </a:xfrm>
        </p:grpSpPr>
        <p:sp>
          <p:nvSpPr>
            <p:cNvPr id="21" name="Suorakulmio 20">
              <a:extLst>
                <a:ext uri="{FF2B5EF4-FFF2-40B4-BE49-F238E27FC236}">
                  <a16:creationId xmlns:a16="http://schemas.microsoft.com/office/drawing/2014/main" id="{8BBD593D-5C28-4BA5-9558-2340D8A8C54D}"/>
                </a:ext>
              </a:extLst>
            </p:cNvPr>
            <p:cNvSpPr/>
            <p:nvPr/>
          </p:nvSpPr>
          <p:spPr>
            <a:xfrm>
              <a:off x="303628" y="5213023"/>
              <a:ext cx="6078318" cy="1575991"/>
            </a:xfrm>
            <a:prstGeom prst="rect">
              <a:avLst/>
            </a:prstGeom>
            <a:gradFill flip="none" rotWithShape="1">
              <a:gsLst>
                <a:gs pos="2000">
                  <a:schemeClr val="bg1">
                    <a:alpha val="80000"/>
                  </a:schemeClr>
                </a:gs>
                <a:gs pos="48000">
                  <a:schemeClr val="bg1">
                    <a:alpha val="80000"/>
                  </a:schemeClr>
                </a:gs>
                <a:gs pos="100000">
                  <a:schemeClr val="bg1">
                    <a:alpha val="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B89B2662-CC42-4B6E-BAEF-79DDD89F8437}"/>
                </a:ext>
              </a:extLst>
            </p:cNvPr>
            <p:cNvSpPr/>
            <p:nvPr/>
          </p:nvSpPr>
          <p:spPr>
            <a:xfrm>
              <a:off x="5266543" y="5080118"/>
              <a:ext cx="389539" cy="13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7" name="Suorakulmio 6">
            <a:extLst>
              <a:ext uri="{FF2B5EF4-FFF2-40B4-BE49-F238E27FC236}">
                <a16:creationId xmlns:a16="http://schemas.microsoft.com/office/drawing/2014/main" id="{C147AEF2-72ED-4267-8E97-DF433E94B8F1}"/>
              </a:ext>
            </a:extLst>
          </p:cNvPr>
          <p:cNvSpPr/>
          <p:nvPr/>
        </p:nvSpPr>
        <p:spPr>
          <a:xfrm>
            <a:off x="342509" y="3778877"/>
            <a:ext cx="6656390" cy="1110133"/>
          </a:xfrm>
          <a:prstGeom prst="rect">
            <a:avLst/>
          </a:prstGeom>
          <a:no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nuoliyhdysviiva 13">
            <a:extLst>
              <a:ext uri="{FF2B5EF4-FFF2-40B4-BE49-F238E27FC236}">
                <a16:creationId xmlns:a16="http://schemas.microsoft.com/office/drawing/2014/main" id="{0AFDC605-54B2-4151-ADF6-D7AA0926E219}"/>
              </a:ext>
            </a:extLst>
          </p:cNvPr>
          <p:cNvCxnSpPr>
            <a:cxnSpLocks/>
          </p:cNvCxnSpPr>
          <p:nvPr/>
        </p:nvCxnSpPr>
        <p:spPr>
          <a:xfrm flipV="1">
            <a:off x="1244338" y="4810287"/>
            <a:ext cx="1954264" cy="968345"/>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Suorakulmio: Pyöristetyt kulmat 11">
            <a:extLst>
              <a:ext uri="{FF2B5EF4-FFF2-40B4-BE49-F238E27FC236}">
                <a16:creationId xmlns:a16="http://schemas.microsoft.com/office/drawing/2014/main" id="{80F50B58-E526-4F9D-BAA6-FDB4B8D18F68}"/>
              </a:ext>
            </a:extLst>
          </p:cNvPr>
          <p:cNvSpPr/>
          <p:nvPr/>
        </p:nvSpPr>
        <p:spPr>
          <a:xfrm>
            <a:off x="303628" y="5632915"/>
            <a:ext cx="2075449" cy="923401"/>
          </a:xfrm>
          <a:prstGeom prst="roundRect">
            <a:avLst/>
          </a:prstGeom>
          <a:solidFill>
            <a:srgbClr val="DCCEAC"/>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solidFill>
                <a:latin typeface="Poppins" panose="00000500000000000000"/>
              </a:rPr>
              <a:t>API management </a:t>
            </a:r>
          </a:p>
          <a:p>
            <a:pPr marL="171450" indent="-171450">
              <a:buFont typeface="Arial" panose="020B0604020202020204" pitchFamily="34" charset="0"/>
              <a:buChar char="•"/>
            </a:pPr>
            <a:r>
              <a:rPr lang="fi-FI" sz="1200" dirty="0">
                <a:solidFill>
                  <a:schemeClr val="tx1"/>
                </a:solidFill>
                <a:latin typeface="Poppins" panose="00000500000000000000"/>
              </a:rPr>
              <a:t>Pääsynhallinta, </a:t>
            </a:r>
          </a:p>
          <a:p>
            <a:pPr marL="171450" indent="-171450">
              <a:buFont typeface="Arial" panose="020B0604020202020204" pitchFamily="34" charset="0"/>
              <a:buChar char="•"/>
            </a:pPr>
            <a:r>
              <a:rPr lang="fi-FI" sz="1200" dirty="0">
                <a:solidFill>
                  <a:schemeClr val="tx1"/>
                </a:solidFill>
                <a:latin typeface="Poppins" panose="00000500000000000000"/>
              </a:rPr>
              <a:t>Käytönhallinta, </a:t>
            </a:r>
          </a:p>
          <a:p>
            <a:pPr marL="171450" indent="-171450">
              <a:buFont typeface="Arial" panose="020B0604020202020204" pitchFamily="34" charset="0"/>
              <a:buChar char="•"/>
            </a:pPr>
            <a:r>
              <a:rPr lang="fi-FI" sz="1200" dirty="0" err="1">
                <a:solidFill>
                  <a:schemeClr val="tx1"/>
                </a:solidFill>
                <a:latin typeface="Poppins" panose="00000500000000000000"/>
              </a:rPr>
              <a:t>Lokitus</a:t>
            </a:r>
            <a:r>
              <a:rPr lang="fi-FI" sz="1200" dirty="0">
                <a:solidFill>
                  <a:schemeClr val="tx1"/>
                </a:solidFill>
                <a:latin typeface="Poppins" panose="00000500000000000000"/>
              </a:rPr>
              <a:t>, </a:t>
            </a:r>
          </a:p>
          <a:p>
            <a:pPr marL="171450" indent="-171450">
              <a:buFont typeface="Arial" panose="020B0604020202020204" pitchFamily="34" charset="0"/>
              <a:buChar char="•"/>
            </a:pPr>
            <a:r>
              <a:rPr lang="fi-FI" sz="1200" dirty="0">
                <a:solidFill>
                  <a:schemeClr val="tx1"/>
                </a:solidFill>
                <a:latin typeface="Poppins" panose="00000500000000000000"/>
              </a:rPr>
              <a:t>Analysointi ja raportointi</a:t>
            </a:r>
          </a:p>
        </p:txBody>
      </p:sp>
      <p:sp>
        <p:nvSpPr>
          <p:cNvPr id="29" name="Suorakulmio: Pyöristetyt kulmat 28">
            <a:extLst>
              <a:ext uri="{FF2B5EF4-FFF2-40B4-BE49-F238E27FC236}">
                <a16:creationId xmlns:a16="http://schemas.microsoft.com/office/drawing/2014/main" id="{1730353F-A308-45C6-B057-2149E067E350}"/>
              </a:ext>
            </a:extLst>
          </p:cNvPr>
          <p:cNvSpPr/>
          <p:nvPr/>
        </p:nvSpPr>
        <p:spPr>
          <a:xfrm>
            <a:off x="3994354" y="2008296"/>
            <a:ext cx="2370628" cy="1153649"/>
          </a:xfrm>
          <a:prstGeom prst="round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200" b="1" dirty="0">
                <a:latin typeface="Poppins"/>
              </a:rPr>
              <a:t>HEDS schema </a:t>
            </a:r>
          </a:p>
          <a:p>
            <a:pPr marL="171450" indent="-171450">
              <a:buFont typeface="Arial" panose="020B0604020202020204" pitchFamily="34" charset="0"/>
              <a:buChar char="•"/>
            </a:pPr>
            <a:r>
              <a:rPr lang="fi-FI" sz="1200" dirty="0">
                <a:latin typeface="Poppins"/>
              </a:rPr>
              <a:t>Tietosisällöt ja metatiedot</a:t>
            </a:r>
          </a:p>
          <a:p>
            <a:pPr marL="171450" indent="-171450">
              <a:buFont typeface="Arial" panose="020B0604020202020204" pitchFamily="34" charset="0"/>
              <a:buChar char="•"/>
            </a:pPr>
            <a:r>
              <a:rPr lang="fi-FI" sz="1200" dirty="0">
                <a:latin typeface="Poppins"/>
              </a:rPr>
              <a:t>Käyttötapaukset</a:t>
            </a:r>
          </a:p>
          <a:p>
            <a:pPr marL="171450" indent="-171450">
              <a:buFont typeface="Arial" panose="020B0604020202020204" pitchFamily="34" charset="0"/>
              <a:buChar char="•"/>
            </a:pPr>
            <a:r>
              <a:rPr lang="fi-FI" sz="1200" dirty="0" err="1">
                <a:latin typeface="Poppins"/>
              </a:rPr>
              <a:t>Rajapintakuvaukset</a:t>
            </a:r>
            <a:endParaRPr lang="fi-FI" sz="1200" dirty="0">
              <a:latin typeface="Poppins"/>
            </a:endParaRPr>
          </a:p>
          <a:p>
            <a:pPr marL="171450" indent="-171450">
              <a:buFont typeface="Arial" panose="020B0604020202020204" pitchFamily="34" charset="0"/>
              <a:buChar char="•"/>
            </a:pPr>
            <a:r>
              <a:rPr lang="fi-FI" sz="1200" dirty="0">
                <a:latin typeface="Poppins"/>
              </a:rPr>
              <a:t>Koodistot</a:t>
            </a:r>
          </a:p>
          <a:p>
            <a:pPr marL="171450" indent="-171450">
              <a:buFont typeface="Arial" panose="020B0604020202020204" pitchFamily="34" charset="0"/>
              <a:buChar char="•"/>
            </a:pPr>
            <a:r>
              <a:rPr lang="fi-FI" sz="1200" dirty="0">
                <a:latin typeface="Poppins"/>
              </a:rPr>
              <a:t>Esimerkit</a:t>
            </a:r>
          </a:p>
        </p:txBody>
      </p:sp>
      <p:cxnSp>
        <p:nvCxnSpPr>
          <p:cNvPr id="30" name="Suora nuoliyhdysviiva 29">
            <a:extLst>
              <a:ext uri="{FF2B5EF4-FFF2-40B4-BE49-F238E27FC236}">
                <a16:creationId xmlns:a16="http://schemas.microsoft.com/office/drawing/2014/main" id="{F6215EE9-C7B0-42B3-8CDB-8F968BA9F029}"/>
              </a:ext>
            </a:extLst>
          </p:cNvPr>
          <p:cNvCxnSpPr>
            <a:cxnSpLocks/>
            <a:stCxn id="29" idx="2"/>
          </p:cNvCxnSpPr>
          <p:nvPr/>
        </p:nvCxnSpPr>
        <p:spPr>
          <a:xfrm>
            <a:off x="5179668" y="3161945"/>
            <a:ext cx="991403" cy="73529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uora nuoliyhdysviiva 32">
            <a:extLst>
              <a:ext uri="{FF2B5EF4-FFF2-40B4-BE49-F238E27FC236}">
                <a16:creationId xmlns:a16="http://schemas.microsoft.com/office/drawing/2014/main" id="{E8F92D37-98B4-46A2-9459-12023FF0AFA6}"/>
              </a:ext>
            </a:extLst>
          </p:cNvPr>
          <p:cNvCxnSpPr>
            <a:cxnSpLocks/>
            <a:stCxn id="29" idx="2"/>
          </p:cNvCxnSpPr>
          <p:nvPr/>
        </p:nvCxnSpPr>
        <p:spPr>
          <a:xfrm flipH="1">
            <a:off x="3641993" y="3161945"/>
            <a:ext cx="1537675" cy="746236"/>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uora nuoliyhdysviiva 35">
            <a:extLst>
              <a:ext uri="{FF2B5EF4-FFF2-40B4-BE49-F238E27FC236}">
                <a16:creationId xmlns:a16="http://schemas.microsoft.com/office/drawing/2014/main" id="{27069E8A-B7FB-46FC-89C7-4B5E8DDA0999}"/>
              </a:ext>
            </a:extLst>
          </p:cNvPr>
          <p:cNvCxnSpPr>
            <a:cxnSpLocks/>
            <a:stCxn id="29" idx="2"/>
          </p:cNvCxnSpPr>
          <p:nvPr/>
        </p:nvCxnSpPr>
        <p:spPr>
          <a:xfrm flipH="1">
            <a:off x="3994354" y="3161945"/>
            <a:ext cx="1185314" cy="1434146"/>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uora nuoliyhdysviiva 38">
            <a:extLst>
              <a:ext uri="{FF2B5EF4-FFF2-40B4-BE49-F238E27FC236}">
                <a16:creationId xmlns:a16="http://schemas.microsoft.com/office/drawing/2014/main" id="{4F56B077-1B8A-4EA8-846D-66D7D9A374E9}"/>
              </a:ext>
            </a:extLst>
          </p:cNvPr>
          <p:cNvCxnSpPr>
            <a:cxnSpLocks/>
            <a:stCxn id="29" idx="2"/>
          </p:cNvCxnSpPr>
          <p:nvPr/>
        </p:nvCxnSpPr>
        <p:spPr>
          <a:xfrm flipH="1">
            <a:off x="1524000" y="3161945"/>
            <a:ext cx="3655668" cy="746236"/>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2A0A6078-E286-4BFE-B2AD-8C3270FCBF17}"/>
              </a:ext>
            </a:extLst>
          </p:cNvPr>
          <p:cNvSpPr/>
          <p:nvPr/>
        </p:nvSpPr>
        <p:spPr>
          <a:xfrm>
            <a:off x="3668626" y="182683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48" name="Oval 20">
            <a:extLst>
              <a:ext uri="{FF2B5EF4-FFF2-40B4-BE49-F238E27FC236}">
                <a16:creationId xmlns:a16="http://schemas.microsoft.com/office/drawing/2014/main" id="{86050C3E-394D-4E9C-B20A-543BD004E422}"/>
              </a:ext>
            </a:extLst>
          </p:cNvPr>
          <p:cNvSpPr/>
          <p:nvPr/>
        </p:nvSpPr>
        <p:spPr>
          <a:xfrm>
            <a:off x="163420" y="5363852"/>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
        <p:nvSpPr>
          <p:cNvPr id="28" name="Suorakulmio: Pyöristetyt kulmat 27">
            <a:extLst>
              <a:ext uri="{FF2B5EF4-FFF2-40B4-BE49-F238E27FC236}">
                <a16:creationId xmlns:a16="http://schemas.microsoft.com/office/drawing/2014/main" id="{62BC70C4-1B07-4108-A4E7-07AB1AF1DB62}"/>
              </a:ext>
            </a:extLst>
          </p:cNvPr>
          <p:cNvSpPr/>
          <p:nvPr/>
        </p:nvSpPr>
        <p:spPr>
          <a:xfrm>
            <a:off x="8319246" y="3976396"/>
            <a:ext cx="2075449" cy="1931610"/>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i-FI" sz="1200" b="1" dirty="0">
                <a:solidFill>
                  <a:schemeClr val="tx1"/>
                </a:solidFill>
                <a:latin typeface="Poppins" panose="00000500000000000000"/>
              </a:rPr>
              <a:t>Hallintamalli</a:t>
            </a:r>
            <a:endParaRPr lang="fi-FI" sz="1200" dirty="0">
              <a:solidFill>
                <a:schemeClr val="tx1"/>
              </a:solidFill>
              <a:latin typeface="Poppins" panose="00000500000000000000"/>
            </a:endParaRPr>
          </a:p>
        </p:txBody>
      </p:sp>
      <p:pic>
        <p:nvPicPr>
          <p:cNvPr id="27" name="Kuva 26">
            <a:extLst>
              <a:ext uri="{FF2B5EF4-FFF2-40B4-BE49-F238E27FC236}">
                <a16:creationId xmlns:a16="http://schemas.microsoft.com/office/drawing/2014/main" id="{57426ECC-19BB-4C6E-979B-C86CFD175101}"/>
              </a:ext>
            </a:extLst>
          </p:cNvPr>
          <p:cNvPicPr>
            <a:picLocks noChangeAspect="1"/>
          </p:cNvPicPr>
          <p:nvPr/>
        </p:nvPicPr>
        <p:blipFill>
          <a:blip r:embed="rId4"/>
          <a:stretch>
            <a:fillRect/>
          </a:stretch>
        </p:blipFill>
        <p:spPr>
          <a:xfrm>
            <a:off x="8612725" y="4383363"/>
            <a:ext cx="1591881" cy="1416360"/>
          </a:xfrm>
          <a:prstGeom prst="rect">
            <a:avLst/>
          </a:prstGeom>
          <a:ln>
            <a:noFill/>
          </a:ln>
        </p:spPr>
      </p:pic>
      <p:cxnSp>
        <p:nvCxnSpPr>
          <p:cNvPr id="31" name="Suora nuoliyhdysviiva 30">
            <a:extLst>
              <a:ext uri="{FF2B5EF4-FFF2-40B4-BE49-F238E27FC236}">
                <a16:creationId xmlns:a16="http://schemas.microsoft.com/office/drawing/2014/main" id="{06FF9BC2-6DF4-4239-A55F-65BC5A6609D9}"/>
              </a:ext>
            </a:extLst>
          </p:cNvPr>
          <p:cNvCxnSpPr>
            <a:cxnSpLocks/>
            <a:stCxn id="28" idx="1"/>
            <a:endCxn id="29" idx="3"/>
          </p:cNvCxnSpPr>
          <p:nvPr/>
        </p:nvCxnSpPr>
        <p:spPr>
          <a:xfrm flipH="1" flipV="1">
            <a:off x="6364982" y="2585121"/>
            <a:ext cx="1954264" cy="235708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uora nuoliyhdysviiva 31">
            <a:extLst>
              <a:ext uri="{FF2B5EF4-FFF2-40B4-BE49-F238E27FC236}">
                <a16:creationId xmlns:a16="http://schemas.microsoft.com/office/drawing/2014/main" id="{8CE9BB4B-6938-4A47-870A-D16229D5B330}"/>
              </a:ext>
            </a:extLst>
          </p:cNvPr>
          <p:cNvCxnSpPr>
            <a:cxnSpLocks/>
            <a:stCxn id="28" idx="1"/>
            <a:endCxn id="7" idx="3"/>
          </p:cNvCxnSpPr>
          <p:nvPr/>
        </p:nvCxnSpPr>
        <p:spPr>
          <a:xfrm flipH="1" flipV="1">
            <a:off x="6998899" y="4333944"/>
            <a:ext cx="1320347" cy="608257"/>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E9DE1860-E7FB-43FB-8C60-319D9F662ED3}"/>
              </a:ext>
            </a:extLst>
          </p:cNvPr>
          <p:cNvSpPr/>
          <p:nvPr/>
        </p:nvSpPr>
        <p:spPr>
          <a:xfrm>
            <a:off x="8284641" y="3836223"/>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4. </a:t>
            </a:r>
          </a:p>
        </p:txBody>
      </p:sp>
      <p:sp>
        <p:nvSpPr>
          <p:cNvPr id="37" name="Tekstiruutu 36">
            <a:extLst>
              <a:ext uri="{FF2B5EF4-FFF2-40B4-BE49-F238E27FC236}">
                <a16:creationId xmlns:a16="http://schemas.microsoft.com/office/drawing/2014/main" id="{AB8202EE-0BD3-47B4-AC14-3317095AC242}"/>
              </a:ext>
            </a:extLst>
          </p:cNvPr>
          <p:cNvSpPr txBox="1"/>
          <p:nvPr/>
        </p:nvSpPr>
        <p:spPr>
          <a:xfrm>
            <a:off x="5679757" y="3934196"/>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KK HEDI-API     </a:t>
            </a:r>
          </a:p>
        </p:txBody>
      </p:sp>
      <p:sp>
        <p:nvSpPr>
          <p:cNvPr id="38" name="Tekstiruutu 37">
            <a:extLst>
              <a:ext uri="{FF2B5EF4-FFF2-40B4-BE49-F238E27FC236}">
                <a16:creationId xmlns:a16="http://schemas.microsoft.com/office/drawing/2014/main" id="{0CBD381D-7F17-4FE8-9F48-D20566448BB3}"/>
              </a:ext>
            </a:extLst>
          </p:cNvPr>
          <p:cNvSpPr txBox="1"/>
          <p:nvPr/>
        </p:nvSpPr>
        <p:spPr>
          <a:xfrm>
            <a:off x="3061246" y="3934196"/>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KK HEDI-API     </a:t>
            </a:r>
          </a:p>
        </p:txBody>
      </p:sp>
      <p:sp>
        <p:nvSpPr>
          <p:cNvPr id="40" name="Tekstiruutu 39">
            <a:extLst>
              <a:ext uri="{FF2B5EF4-FFF2-40B4-BE49-F238E27FC236}">
                <a16:creationId xmlns:a16="http://schemas.microsoft.com/office/drawing/2014/main" id="{C8BA94EB-FDB9-4C4B-9A48-4BB20A537877}"/>
              </a:ext>
            </a:extLst>
          </p:cNvPr>
          <p:cNvSpPr txBox="1"/>
          <p:nvPr/>
        </p:nvSpPr>
        <p:spPr>
          <a:xfrm>
            <a:off x="553574" y="3934196"/>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KK HEDI-API     </a:t>
            </a:r>
          </a:p>
        </p:txBody>
      </p:sp>
      <p:sp>
        <p:nvSpPr>
          <p:cNvPr id="41" name="Tekstiruutu 40">
            <a:extLst>
              <a:ext uri="{FF2B5EF4-FFF2-40B4-BE49-F238E27FC236}">
                <a16:creationId xmlns:a16="http://schemas.microsoft.com/office/drawing/2014/main" id="{7D372020-8C6C-4492-8445-080F3C6CBE2A}"/>
              </a:ext>
            </a:extLst>
          </p:cNvPr>
          <p:cNvSpPr txBox="1"/>
          <p:nvPr/>
        </p:nvSpPr>
        <p:spPr>
          <a:xfrm>
            <a:off x="3047035" y="4627884"/>
            <a:ext cx="1188000"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     </a:t>
            </a:r>
          </a:p>
        </p:txBody>
      </p:sp>
      <p:sp>
        <p:nvSpPr>
          <p:cNvPr id="42" name="Tekstiruutu 41">
            <a:extLst>
              <a:ext uri="{FF2B5EF4-FFF2-40B4-BE49-F238E27FC236}">
                <a16:creationId xmlns:a16="http://schemas.microsoft.com/office/drawing/2014/main" id="{6AB5A895-1280-4E7B-B9A3-D6AA480C272B}"/>
              </a:ext>
            </a:extLst>
          </p:cNvPr>
          <p:cNvSpPr txBox="1"/>
          <p:nvPr/>
        </p:nvSpPr>
        <p:spPr>
          <a:xfrm>
            <a:off x="7002664" y="6159020"/>
            <a:ext cx="985636"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     </a:t>
            </a:r>
          </a:p>
        </p:txBody>
      </p:sp>
      <p:sp>
        <p:nvSpPr>
          <p:cNvPr id="46" name="Oval 20">
            <a:extLst>
              <a:ext uri="{FF2B5EF4-FFF2-40B4-BE49-F238E27FC236}">
                <a16:creationId xmlns:a16="http://schemas.microsoft.com/office/drawing/2014/main" id="{88317260-0CF8-434D-B924-E3956CBB20E9}"/>
              </a:ext>
            </a:extLst>
          </p:cNvPr>
          <p:cNvSpPr/>
          <p:nvPr/>
        </p:nvSpPr>
        <p:spPr>
          <a:xfrm>
            <a:off x="2717236" y="4391580"/>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51" name="Oval 20">
            <a:extLst>
              <a:ext uri="{FF2B5EF4-FFF2-40B4-BE49-F238E27FC236}">
                <a16:creationId xmlns:a16="http://schemas.microsoft.com/office/drawing/2014/main" id="{154E60F7-C2D1-49D6-97AB-A5CE7881EBF3}"/>
              </a:ext>
            </a:extLst>
          </p:cNvPr>
          <p:cNvSpPr/>
          <p:nvPr/>
        </p:nvSpPr>
        <p:spPr>
          <a:xfrm>
            <a:off x="2714292" y="383153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55" name="Oval 20">
            <a:extLst>
              <a:ext uri="{FF2B5EF4-FFF2-40B4-BE49-F238E27FC236}">
                <a16:creationId xmlns:a16="http://schemas.microsoft.com/office/drawing/2014/main" id="{EFC7AF0A-93EE-4608-832A-1D1BE1B436BC}"/>
              </a:ext>
            </a:extLst>
          </p:cNvPr>
          <p:cNvSpPr/>
          <p:nvPr/>
        </p:nvSpPr>
        <p:spPr>
          <a:xfrm>
            <a:off x="227182" y="383153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56" name="Oval 20">
            <a:extLst>
              <a:ext uri="{FF2B5EF4-FFF2-40B4-BE49-F238E27FC236}">
                <a16:creationId xmlns:a16="http://schemas.microsoft.com/office/drawing/2014/main" id="{CE7606F1-4D77-47BD-829F-02C52F776818}"/>
              </a:ext>
            </a:extLst>
          </p:cNvPr>
          <p:cNvSpPr/>
          <p:nvPr/>
        </p:nvSpPr>
        <p:spPr>
          <a:xfrm>
            <a:off x="5316029" y="3831536"/>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Tree>
    <p:extLst>
      <p:ext uri="{BB962C8B-B14F-4D97-AF65-F5344CB8AC3E}">
        <p14:creationId xmlns:p14="http://schemas.microsoft.com/office/powerpoint/2010/main" val="1321697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B255B8-D95C-4CB2-BED8-80CCB4B00364}"/>
              </a:ext>
            </a:extLst>
          </p:cNvPr>
          <p:cNvSpPr txBox="1">
            <a:spLocks/>
          </p:cNvSpPr>
          <p:nvPr/>
        </p:nvSpPr>
        <p:spPr>
          <a:xfrm>
            <a:off x="792000" y="792000"/>
            <a:ext cx="9659690" cy="856418"/>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i-FI" sz="3200" dirty="0"/>
              <a:t>Mitä tämä tarkoittaa korkeakouluille?</a:t>
            </a:r>
          </a:p>
        </p:txBody>
      </p:sp>
      <p:sp>
        <p:nvSpPr>
          <p:cNvPr id="8" name="Tekstiruutu 7">
            <a:extLst>
              <a:ext uri="{FF2B5EF4-FFF2-40B4-BE49-F238E27FC236}">
                <a16:creationId xmlns:a16="http://schemas.microsoft.com/office/drawing/2014/main" id="{3433BAD0-C15C-4669-9715-6BFD08EC1699}"/>
              </a:ext>
            </a:extLst>
          </p:cNvPr>
          <p:cNvSpPr txBox="1"/>
          <p:nvPr/>
        </p:nvSpPr>
        <p:spPr>
          <a:xfrm>
            <a:off x="712270" y="1648418"/>
            <a:ext cx="7265666" cy="5170646"/>
          </a:xfrm>
          <a:prstGeom prst="rect">
            <a:avLst/>
          </a:prstGeom>
          <a:noFill/>
        </p:spPr>
        <p:txBody>
          <a:bodyPr wrap="square" lIns="0" tIns="0" rIns="0" bIns="0" rtlCol="0">
            <a:spAutoFit/>
          </a:bodyPr>
          <a:lstStyle/>
          <a:p>
            <a:pPr marL="342900" indent="-342900">
              <a:buAutoNum type="arabicPeriod"/>
            </a:pPr>
            <a:r>
              <a:rPr lang="fi-FI" sz="1600" dirty="0">
                <a:latin typeface="Poppins" panose="00000500000000000000"/>
              </a:rPr>
              <a:t>HEDI-</a:t>
            </a:r>
            <a:r>
              <a:rPr lang="fi-FI" sz="1600" dirty="0" err="1">
                <a:latin typeface="Poppins" panose="00000500000000000000"/>
              </a:rPr>
              <a:t>APIn</a:t>
            </a:r>
            <a:r>
              <a:rPr lang="fi-FI" sz="1600" dirty="0">
                <a:latin typeface="Poppins" panose="00000500000000000000"/>
              </a:rPr>
              <a:t> hyödyntäminen on korkeakouluille </a:t>
            </a:r>
            <a:r>
              <a:rPr lang="fi-FI" sz="1600" b="1" dirty="0">
                <a:latin typeface="Poppins" panose="00000500000000000000"/>
              </a:rPr>
              <a:t>vapaaehtoista ja korkeakoulu voi halutessaan hyödyntää sitä haluamassaan ajankohdassa ja laajuudessa</a:t>
            </a:r>
            <a:r>
              <a:rPr lang="fi-FI" sz="1600" dirty="0">
                <a:latin typeface="Poppins" panose="00000500000000000000"/>
              </a:rPr>
              <a:t>.</a:t>
            </a:r>
          </a:p>
          <a:p>
            <a:pPr marL="342900" indent="-342900">
              <a:buAutoNum type="arabicPeriod"/>
            </a:pPr>
            <a:endParaRPr lang="fi-FI" sz="1600" dirty="0">
              <a:latin typeface="Poppins" panose="00000500000000000000"/>
            </a:endParaRPr>
          </a:p>
          <a:p>
            <a:pPr marL="342900" indent="-342900">
              <a:buAutoNum type="arabicPeriod"/>
            </a:pPr>
            <a:r>
              <a:rPr lang="fi-FI" sz="1600" dirty="0" err="1">
                <a:latin typeface="Poppins" panose="00000500000000000000"/>
              </a:rPr>
              <a:t>Opin.fi:n</a:t>
            </a:r>
            <a:r>
              <a:rPr lang="fi-FI" sz="1600" dirty="0">
                <a:latin typeface="Poppins" panose="00000500000000000000"/>
              </a:rPr>
              <a:t> käyttöliittymät ja rajapinnat – yhdessä korkeakoulun sisäisen toimintaympäristön kanssa – </a:t>
            </a:r>
            <a:r>
              <a:rPr lang="fi-FI" sz="1600" b="1" dirty="0">
                <a:latin typeface="Poppins" panose="00000500000000000000"/>
              </a:rPr>
              <a:t>tarjoavat korkeakouluille mahdollisuuden valita</a:t>
            </a:r>
            <a:r>
              <a:rPr lang="fi-FI" sz="1600" dirty="0">
                <a:latin typeface="Poppins" panose="00000500000000000000"/>
              </a:rPr>
              <a:t>, missä tietojärjestelmissä he haluavat hallita ja/tai hyödyntää mitäkin tietoa sekä mitä rajapintojen sisältämiä toiminnallisuuksia he haluavat missäkin palveluprosessissa hyödyntää. Käytännössä vaihtoehtojen lukumäärä on hyvin suuri, jonka ansiosta jokainen korkeakoulu voi aina toimia haluamallaan tavalla.</a:t>
            </a:r>
          </a:p>
          <a:p>
            <a:pPr marL="342900" indent="-342900">
              <a:buAutoNum type="arabicPeriod"/>
            </a:pPr>
            <a:endParaRPr lang="fi-FI" sz="1600" dirty="0">
              <a:latin typeface="Poppins" panose="00000500000000000000"/>
            </a:endParaRPr>
          </a:p>
          <a:p>
            <a:pPr marL="342900" indent="-342900">
              <a:buAutoNum type="arabicPeriod"/>
            </a:pPr>
            <a:r>
              <a:rPr lang="fi-FI" sz="1600" dirty="0">
                <a:latin typeface="Poppins" panose="00000500000000000000"/>
              </a:rPr>
              <a:t>Mikäli korkeakoulu haluaa hyödyntää rajapintoja ja/tai tarjota </a:t>
            </a:r>
            <a:r>
              <a:rPr lang="fi-FI" sz="1600" dirty="0" err="1">
                <a:latin typeface="Poppins" panose="00000500000000000000"/>
              </a:rPr>
              <a:t>Opi.fille</a:t>
            </a:r>
            <a:r>
              <a:rPr lang="fi-FI" sz="1600" dirty="0">
                <a:latin typeface="Poppins" panose="00000500000000000000"/>
              </a:rPr>
              <a:t> mahdollisuuden niiden hyödyntämiseen korkeakoulun toimintaympäristössä, </a:t>
            </a:r>
            <a:r>
              <a:rPr lang="fi-FI" sz="1600" b="1" dirty="0">
                <a:latin typeface="Poppins" panose="00000500000000000000"/>
              </a:rPr>
              <a:t>korkeakoulu vastaa …</a:t>
            </a:r>
          </a:p>
          <a:p>
            <a:pPr marL="800100" lvl="1" indent="-342900">
              <a:buAutoNum type="arabicPeriod"/>
            </a:pPr>
            <a:r>
              <a:rPr lang="fi-FI" sz="1600" dirty="0" err="1">
                <a:latin typeface="Poppins" panose="00000500000000000000"/>
              </a:rPr>
              <a:t>Opin.fi:n</a:t>
            </a:r>
            <a:r>
              <a:rPr lang="fi-FI" sz="1600" dirty="0">
                <a:latin typeface="Poppins" panose="00000500000000000000"/>
              </a:rPr>
              <a:t> HEDI-</a:t>
            </a:r>
            <a:r>
              <a:rPr lang="fi-FI" sz="1600" dirty="0" err="1">
                <a:latin typeface="Poppins" panose="00000500000000000000"/>
              </a:rPr>
              <a:t>APIen</a:t>
            </a:r>
            <a:r>
              <a:rPr lang="fi-FI" sz="1600" dirty="0">
                <a:latin typeface="Poppins" panose="00000500000000000000"/>
              </a:rPr>
              <a:t> hyödyntämisestä </a:t>
            </a:r>
          </a:p>
          <a:p>
            <a:pPr marL="1257300" lvl="2" indent="-342900">
              <a:buFont typeface="Arial" panose="020B0604020202020204" pitchFamily="34" charset="0"/>
              <a:buChar char="•"/>
            </a:pPr>
            <a:r>
              <a:rPr lang="fi-FI" sz="1600" dirty="0">
                <a:latin typeface="Poppins" panose="00000500000000000000"/>
              </a:rPr>
              <a:t> Korkeakoulu voi hakea ja/tai syöttää tietoa </a:t>
            </a:r>
            <a:r>
              <a:rPr lang="fi-FI" sz="1600" dirty="0" err="1">
                <a:latin typeface="Poppins" panose="00000500000000000000"/>
              </a:rPr>
              <a:t>Opin.fi:stä</a:t>
            </a:r>
            <a:r>
              <a:rPr lang="fi-FI" sz="1600" dirty="0">
                <a:latin typeface="Poppins" panose="00000500000000000000"/>
              </a:rPr>
              <a:t>/</a:t>
            </a:r>
            <a:r>
              <a:rPr lang="fi-FI" sz="1600" dirty="0" err="1">
                <a:latin typeface="Poppins" panose="00000500000000000000"/>
              </a:rPr>
              <a:t>Opin.fi:hin</a:t>
            </a:r>
            <a:r>
              <a:rPr lang="fi-FI" sz="1600" dirty="0">
                <a:latin typeface="Poppins" panose="00000500000000000000"/>
              </a:rPr>
              <a:t> sekä hyödyntää DV-Apin tukemia </a:t>
            </a:r>
            <a:r>
              <a:rPr lang="fi-FI" sz="1600" dirty="0" err="1">
                <a:latin typeface="Poppins" panose="00000500000000000000"/>
              </a:rPr>
              <a:t>Opin.fi:n</a:t>
            </a:r>
            <a:r>
              <a:rPr lang="fi-FI" sz="1600" dirty="0">
                <a:latin typeface="Poppins" panose="00000500000000000000"/>
              </a:rPr>
              <a:t> toiminnallisuuksia (1)</a:t>
            </a:r>
          </a:p>
          <a:p>
            <a:pPr marL="800100" lvl="1" indent="-342900">
              <a:buFont typeface="+mj-lt"/>
              <a:buAutoNum type="arabicPeriod"/>
            </a:pPr>
            <a:r>
              <a:rPr lang="fi-FI" sz="1600" dirty="0">
                <a:latin typeface="Poppins" panose="00000500000000000000"/>
              </a:rPr>
              <a:t>HEDI-</a:t>
            </a:r>
            <a:r>
              <a:rPr lang="fi-FI" sz="1600" dirty="0" err="1">
                <a:latin typeface="Poppins" panose="00000500000000000000"/>
              </a:rPr>
              <a:t>APIn</a:t>
            </a:r>
            <a:r>
              <a:rPr lang="fi-FI" sz="1600" dirty="0">
                <a:latin typeface="Poppins" panose="00000500000000000000"/>
              </a:rPr>
              <a:t> korkeakoulukohtaisesta integraatiosta omiin tietojärjestelmiin, </a:t>
            </a:r>
            <a:r>
              <a:rPr lang="fi-FI" sz="1600" dirty="0" err="1">
                <a:latin typeface="Poppins" panose="00000500000000000000"/>
              </a:rPr>
              <a:t>rajapinnnan</a:t>
            </a:r>
            <a:r>
              <a:rPr lang="fi-FI" sz="1600" dirty="0">
                <a:latin typeface="Poppins" panose="00000500000000000000"/>
              </a:rPr>
              <a:t> avaamisesta </a:t>
            </a:r>
            <a:r>
              <a:rPr lang="fi-FI" sz="1600" dirty="0" err="1">
                <a:latin typeface="Poppins" panose="00000500000000000000"/>
              </a:rPr>
              <a:t>Opin.fi:lle</a:t>
            </a:r>
            <a:r>
              <a:rPr lang="fi-FI" sz="1600" dirty="0">
                <a:latin typeface="Poppins" panose="00000500000000000000"/>
              </a:rPr>
              <a:t> sekä käytön määrittelystä (2)</a:t>
            </a:r>
          </a:p>
          <a:p>
            <a:pPr marL="800100" lvl="1" indent="-342900">
              <a:buFont typeface="+mj-lt"/>
              <a:buAutoNum type="arabicPeriod"/>
            </a:pPr>
            <a:endParaRPr lang="fi-FI" sz="1600" dirty="0">
              <a:latin typeface="Poppins" panose="00000500000000000000"/>
            </a:endParaRPr>
          </a:p>
          <a:p>
            <a:pPr marL="342900" indent="-342900">
              <a:buFont typeface="+mj-lt"/>
              <a:buAutoNum type="arabicPeriod"/>
            </a:pPr>
            <a:r>
              <a:rPr lang="fi-FI" sz="1600" dirty="0">
                <a:latin typeface="Poppins" panose="00000500000000000000"/>
              </a:rPr>
              <a:t>Mikäli korkeakoulu ottaa käyttöön HEDI-</a:t>
            </a:r>
            <a:r>
              <a:rPr lang="fi-FI" sz="1600" dirty="0" err="1">
                <a:latin typeface="Poppins" panose="00000500000000000000"/>
              </a:rPr>
              <a:t>APIn</a:t>
            </a:r>
            <a:r>
              <a:rPr lang="fi-FI" sz="1600" dirty="0">
                <a:latin typeface="Poppins" panose="00000500000000000000"/>
              </a:rPr>
              <a:t> omassa toimintaympäristössään, vastaa Digivisio sen hyödyntämisestä </a:t>
            </a:r>
            <a:r>
              <a:rPr lang="fi-FI" sz="1600" dirty="0" err="1">
                <a:latin typeface="Poppins" panose="00000500000000000000"/>
              </a:rPr>
              <a:t>Opin.fi:n</a:t>
            </a:r>
            <a:r>
              <a:rPr lang="fi-FI" sz="1600" dirty="0">
                <a:latin typeface="Poppins" panose="00000500000000000000"/>
              </a:rPr>
              <a:t> kontekstissa (3)</a:t>
            </a:r>
          </a:p>
        </p:txBody>
      </p:sp>
      <p:pic>
        <p:nvPicPr>
          <p:cNvPr id="17" name="Kuva 16">
            <a:extLst>
              <a:ext uri="{FF2B5EF4-FFF2-40B4-BE49-F238E27FC236}">
                <a16:creationId xmlns:a16="http://schemas.microsoft.com/office/drawing/2014/main" id="{5C9FE360-551F-4842-9B3D-AB31D8C27E19}"/>
              </a:ext>
            </a:extLst>
          </p:cNvPr>
          <p:cNvPicPr>
            <a:picLocks noChangeAspect="1"/>
          </p:cNvPicPr>
          <p:nvPr/>
        </p:nvPicPr>
        <p:blipFill>
          <a:blip r:embed="rId2"/>
          <a:stretch>
            <a:fillRect/>
          </a:stretch>
        </p:blipFill>
        <p:spPr>
          <a:xfrm>
            <a:off x="9745689" y="1425288"/>
            <a:ext cx="364775" cy="787383"/>
          </a:xfrm>
          <a:prstGeom prst="rect">
            <a:avLst/>
          </a:prstGeom>
        </p:spPr>
      </p:pic>
      <p:sp>
        <p:nvSpPr>
          <p:cNvPr id="20" name="Suorakulmio 19">
            <a:extLst>
              <a:ext uri="{FF2B5EF4-FFF2-40B4-BE49-F238E27FC236}">
                <a16:creationId xmlns:a16="http://schemas.microsoft.com/office/drawing/2014/main" id="{3AD7D309-28AC-49F9-B26E-2A734547C588}"/>
              </a:ext>
            </a:extLst>
          </p:cNvPr>
          <p:cNvSpPr/>
          <p:nvPr/>
        </p:nvSpPr>
        <p:spPr>
          <a:xfrm>
            <a:off x="9350804" y="2935137"/>
            <a:ext cx="1154545" cy="180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bg1"/>
                </a:solidFill>
                <a:latin typeface="Poppins" panose="00000500000000000000"/>
              </a:rPr>
              <a:t>HEDI-API</a:t>
            </a:r>
          </a:p>
        </p:txBody>
      </p:sp>
      <p:cxnSp>
        <p:nvCxnSpPr>
          <p:cNvPr id="10" name="Suora nuoliyhdysviiva 9">
            <a:extLst>
              <a:ext uri="{FF2B5EF4-FFF2-40B4-BE49-F238E27FC236}">
                <a16:creationId xmlns:a16="http://schemas.microsoft.com/office/drawing/2014/main" id="{2B7587D2-44E1-4F85-8D47-4633BFEEF650}"/>
              </a:ext>
            </a:extLst>
          </p:cNvPr>
          <p:cNvCxnSpPr>
            <a:cxnSpLocks/>
            <a:stCxn id="17" idx="2"/>
            <a:endCxn id="20" idx="0"/>
          </p:cNvCxnSpPr>
          <p:nvPr/>
        </p:nvCxnSpPr>
        <p:spPr>
          <a:xfrm>
            <a:off x="9928077" y="2212671"/>
            <a:ext cx="0" cy="722466"/>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Suorakulmio 26">
            <a:extLst>
              <a:ext uri="{FF2B5EF4-FFF2-40B4-BE49-F238E27FC236}">
                <a16:creationId xmlns:a16="http://schemas.microsoft.com/office/drawing/2014/main" id="{7F6240F3-CF67-4C8B-A58D-05FB2FE5649C}"/>
              </a:ext>
            </a:extLst>
          </p:cNvPr>
          <p:cNvSpPr/>
          <p:nvPr/>
        </p:nvSpPr>
        <p:spPr>
          <a:xfrm>
            <a:off x="8737596" y="1273286"/>
            <a:ext cx="2232000" cy="201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kstiruutu 25">
            <a:extLst>
              <a:ext uri="{FF2B5EF4-FFF2-40B4-BE49-F238E27FC236}">
                <a16:creationId xmlns:a16="http://schemas.microsoft.com/office/drawing/2014/main" id="{86EFCEF9-ED1C-47F4-A5D6-8D7409DF0670}"/>
              </a:ext>
            </a:extLst>
          </p:cNvPr>
          <p:cNvSpPr txBox="1"/>
          <p:nvPr/>
        </p:nvSpPr>
        <p:spPr>
          <a:xfrm>
            <a:off x="9254719" y="918400"/>
            <a:ext cx="1346715" cy="430887"/>
          </a:xfrm>
          <a:prstGeom prst="rect">
            <a:avLst/>
          </a:prstGeom>
          <a:solidFill>
            <a:schemeClr val="bg1"/>
          </a:solidFill>
        </p:spPr>
        <p:txBody>
          <a:bodyPr wrap="none" lIns="0" tIns="0" rIns="0" bIns="0" rtlCol="0">
            <a:spAutoFit/>
          </a:bodyPr>
          <a:lstStyle/>
          <a:p>
            <a:pPr algn="l"/>
            <a:r>
              <a:rPr lang="fi-FI" sz="1400" dirty="0">
                <a:latin typeface="Poppins" panose="00000500000000000000"/>
              </a:rPr>
              <a:t>Korkeakoulun </a:t>
            </a:r>
          </a:p>
          <a:p>
            <a:pPr algn="l"/>
            <a:r>
              <a:rPr lang="fi-FI" sz="1400" dirty="0">
                <a:latin typeface="Poppins" panose="00000500000000000000"/>
              </a:rPr>
              <a:t>toimintaympäristö</a:t>
            </a:r>
          </a:p>
        </p:txBody>
      </p:sp>
      <p:pic>
        <p:nvPicPr>
          <p:cNvPr id="32" name="Kuva 31">
            <a:extLst>
              <a:ext uri="{FF2B5EF4-FFF2-40B4-BE49-F238E27FC236}">
                <a16:creationId xmlns:a16="http://schemas.microsoft.com/office/drawing/2014/main" id="{6FD16396-5058-4696-947C-63330E1401E4}"/>
              </a:ext>
            </a:extLst>
          </p:cNvPr>
          <p:cNvPicPr>
            <a:picLocks noChangeAspect="1"/>
          </p:cNvPicPr>
          <p:nvPr/>
        </p:nvPicPr>
        <p:blipFill>
          <a:blip r:embed="rId2"/>
          <a:stretch>
            <a:fillRect/>
          </a:stretch>
        </p:blipFill>
        <p:spPr>
          <a:xfrm>
            <a:off x="9741390" y="5176409"/>
            <a:ext cx="364775" cy="787383"/>
          </a:xfrm>
          <a:prstGeom prst="rect">
            <a:avLst/>
          </a:prstGeom>
        </p:spPr>
      </p:pic>
      <p:sp>
        <p:nvSpPr>
          <p:cNvPr id="33" name="Suorakulmio 32">
            <a:extLst>
              <a:ext uri="{FF2B5EF4-FFF2-40B4-BE49-F238E27FC236}">
                <a16:creationId xmlns:a16="http://schemas.microsoft.com/office/drawing/2014/main" id="{ED4EEB04-D35E-455E-9B1D-98DEB9261C0E}"/>
              </a:ext>
            </a:extLst>
          </p:cNvPr>
          <p:cNvSpPr/>
          <p:nvPr/>
        </p:nvSpPr>
        <p:spPr>
          <a:xfrm>
            <a:off x="9346505" y="4622649"/>
            <a:ext cx="1154545" cy="180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bg1"/>
                </a:solidFill>
                <a:latin typeface="Poppins" panose="00000500000000000000"/>
              </a:rPr>
              <a:t>HEDI-API</a:t>
            </a:r>
          </a:p>
        </p:txBody>
      </p:sp>
      <p:cxnSp>
        <p:nvCxnSpPr>
          <p:cNvPr id="34" name="Suora nuoliyhdysviiva 33">
            <a:extLst>
              <a:ext uri="{FF2B5EF4-FFF2-40B4-BE49-F238E27FC236}">
                <a16:creationId xmlns:a16="http://schemas.microsoft.com/office/drawing/2014/main" id="{233A8FB0-94E2-45FF-B936-763BBEF166CD}"/>
              </a:ext>
            </a:extLst>
          </p:cNvPr>
          <p:cNvCxnSpPr>
            <a:cxnSpLocks/>
            <a:stCxn id="32" idx="0"/>
            <a:endCxn id="33" idx="2"/>
          </p:cNvCxnSpPr>
          <p:nvPr/>
        </p:nvCxnSpPr>
        <p:spPr>
          <a:xfrm flipV="1">
            <a:off x="9923778" y="4802649"/>
            <a:ext cx="0" cy="373760"/>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Suorakulmio 34">
            <a:extLst>
              <a:ext uri="{FF2B5EF4-FFF2-40B4-BE49-F238E27FC236}">
                <a16:creationId xmlns:a16="http://schemas.microsoft.com/office/drawing/2014/main" id="{3BCA4379-C048-48E7-9E55-8A57067B418C}"/>
              </a:ext>
            </a:extLst>
          </p:cNvPr>
          <p:cNvSpPr/>
          <p:nvPr/>
        </p:nvSpPr>
        <p:spPr>
          <a:xfrm>
            <a:off x="8737597" y="4422427"/>
            <a:ext cx="2232000" cy="201600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ekstiruutu 35">
            <a:extLst>
              <a:ext uri="{FF2B5EF4-FFF2-40B4-BE49-F238E27FC236}">
                <a16:creationId xmlns:a16="http://schemas.microsoft.com/office/drawing/2014/main" id="{87E5648D-A11C-4841-8714-9AEFE275ED6C}"/>
              </a:ext>
            </a:extLst>
          </p:cNvPr>
          <p:cNvSpPr txBox="1"/>
          <p:nvPr/>
        </p:nvSpPr>
        <p:spPr>
          <a:xfrm>
            <a:off x="9713750" y="6318547"/>
            <a:ext cx="486993" cy="215444"/>
          </a:xfrm>
          <a:prstGeom prst="rect">
            <a:avLst/>
          </a:prstGeom>
          <a:solidFill>
            <a:schemeClr val="bg1"/>
          </a:solidFill>
        </p:spPr>
        <p:txBody>
          <a:bodyPr wrap="none" lIns="0" tIns="0" rIns="0" bIns="0" rtlCol="0">
            <a:spAutoFit/>
          </a:bodyPr>
          <a:lstStyle/>
          <a:p>
            <a:pPr algn="l"/>
            <a:r>
              <a:rPr lang="fi-FI" sz="1400" dirty="0">
                <a:latin typeface="Poppins" panose="00000500000000000000"/>
              </a:rPr>
              <a:t>Opin.fi</a:t>
            </a:r>
          </a:p>
        </p:txBody>
      </p:sp>
      <p:cxnSp>
        <p:nvCxnSpPr>
          <p:cNvPr id="41" name="Yhdistin: Kulma 40">
            <a:extLst>
              <a:ext uri="{FF2B5EF4-FFF2-40B4-BE49-F238E27FC236}">
                <a16:creationId xmlns:a16="http://schemas.microsoft.com/office/drawing/2014/main" id="{195C2381-3D61-4F24-9AB0-376507111C49}"/>
              </a:ext>
            </a:extLst>
          </p:cNvPr>
          <p:cNvCxnSpPr>
            <a:cxnSpLocks/>
            <a:stCxn id="17" idx="1"/>
            <a:endCxn id="33" idx="1"/>
          </p:cNvCxnSpPr>
          <p:nvPr/>
        </p:nvCxnSpPr>
        <p:spPr>
          <a:xfrm rot="10800000" flipV="1">
            <a:off x="9346505" y="1818979"/>
            <a:ext cx="399184" cy="2893669"/>
          </a:xfrm>
          <a:prstGeom prst="bentConnector3">
            <a:avLst>
              <a:gd name="adj1" fmla="val 157267"/>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43" name="Oval 20">
            <a:extLst>
              <a:ext uri="{FF2B5EF4-FFF2-40B4-BE49-F238E27FC236}">
                <a16:creationId xmlns:a16="http://schemas.microsoft.com/office/drawing/2014/main" id="{3463590A-6784-430A-BF55-2FFE0FBCA270}"/>
              </a:ext>
            </a:extLst>
          </p:cNvPr>
          <p:cNvSpPr/>
          <p:nvPr/>
        </p:nvSpPr>
        <p:spPr>
          <a:xfrm>
            <a:off x="8822719" y="355946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44" name="Oval 20">
            <a:extLst>
              <a:ext uri="{FF2B5EF4-FFF2-40B4-BE49-F238E27FC236}">
                <a16:creationId xmlns:a16="http://schemas.microsoft.com/office/drawing/2014/main" id="{5416B197-F7E5-47E4-9E12-8EBF3824E9D7}"/>
              </a:ext>
            </a:extLst>
          </p:cNvPr>
          <p:cNvSpPr/>
          <p:nvPr/>
        </p:nvSpPr>
        <p:spPr>
          <a:xfrm>
            <a:off x="9713750" y="233481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cxnSp>
        <p:nvCxnSpPr>
          <p:cNvPr id="45" name="Yhdistin: Kulma 44">
            <a:extLst>
              <a:ext uri="{FF2B5EF4-FFF2-40B4-BE49-F238E27FC236}">
                <a16:creationId xmlns:a16="http://schemas.microsoft.com/office/drawing/2014/main" id="{9658CD82-1255-41DD-8EFF-1A8901A8EA9C}"/>
              </a:ext>
            </a:extLst>
          </p:cNvPr>
          <p:cNvCxnSpPr>
            <a:cxnSpLocks/>
            <a:stCxn id="32" idx="3"/>
            <a:endCxn id="20" idx="3"/>
          </p:cNvCxnSpPr>
          <p:nvPr/>
        </p:nvCxnSpPr>
        <p:spPr>
          <a:xfrm flipV="1">
            <a:off x="10106165" y="3025137"/>
            <a:ext cx="399184" cy="2544964"/>
          </a:xfrm>
          <a:prstGeom prst="bentConnector3">
            <a:avLst>
              <a:gd name="adj1" fmla="val 157267"/>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48" name="Oval 20">
            <a:extLst>
              <a:ext uri="{FF2B5EF4-FFF2-40B4-BE49-F238E27FC236}">
                <a16:creationId xmlns:a16="http://schemas.microsoft.com/office/drawing/2014/main" id="{84A4ABA1-9C23-4AB2-8B2B-CBA17A5C8780}"/>
              </a:ext>
            </a:extLst>
          </p:cNvPr>
          <p:cNvSpPr/>
          <p:nvPr/>
        </p:nvSpPr>
        <p:spPr>
          <a:xfrm>
            <a:off x="10490219" y="355844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Tree>
    <p:extLst>
      <p:ext uri="{BB962C8B-B14F-4D97-AF65-F5344CB8AC3E}">
        <p14:creationId xmlns:p14="http://schemas.microsoft.com/office/powerpoint/2010/main" val="169568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i 8">
            <a:extLst>
              <a:ext uri="{FF2B5EF4-FFF2-40B4-BE49-F238E27FC236}">
                <a16:creationId xmlns:a16="http://schemas.microsoft.com/office/drawing/2014/main" id="{22E086F7-14F8-4548-9AFB-B9B7E3FF1F46}"/>
              </a:ext>
            </a:extLst>
          </p:cNvPr>
          <p:cNvSpPr/>
          <p:nvPr/>
        </p:nvSpPr>
        <p:spPr>
          <a:xfrm>
            <a:off x="5846618" y="3951288"/>
            <a:ext cx="5975927" cy="2246312"/>
          </a:xfrm>
          <a:prstGeom prst="ellipse">
            <a:avLst/>
          </a:prstGeom>
          <a:solidFill>
            <a:srgbClr val="E0D3B2">
              <a:alpha val="42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8" name="Kuva 7">
            <a:extLst>
              <a:ext uri="{FF2B5EF4-FFF2-40B4-BE49-F238E27FC236}">
                <a16:creationId xmlns:a16="http://schemas.microsoft.com/office/drawing/2014/main" id="{8049CE9F-F82B-419F-A278-4A0B6C5705C6}"/>
              </a:ext>
            </a:extLst>
          </p:cNvPr>
          <p:cNvPicPr>
            <a:picLocks noChangeAspect="1"/>
          </p:cNvPicPr>
          <p:nvPr/>
        </p:nvPicPr>
        <p:blipFill>
          <a:blip r:embed="rId2"/>
          <a:stretch>
            <a:fillRect/>
          </a:stretch>
        </p:blipFill>
        <p:spPr>
          <a:xfrm>
            <a:off x="6345009" y="4271488"/>
            <a:ext cx="5108081" cy="1720492"/>
          </a:xfrm>
          <a:prstGeom prst="rect">
            <a:avLst/>
          </a:prstGeom>
        </p:spPr>
      </p:pic>
      <p:sp>
        <p:nvSpPr>
          <p:cNvPr id="2" name="Otsikko 1">
            <a:extLst>
              <a:ext uri="{FF2B5EF4-FFF2-40B4-BE49-F238E27FC236}">
                <a16:creationId xmlns:a16="http://schemas.microsoft.com/office/drawing/2014/main" id="{2967D0B8-33EE-4FE9-A487-3663BF18FBBB}"/>
              </a:ext>
            </a:extLst>
          </p:cNvPr>
          <p:cNvSpPr>
            <a:spLocks noGrp="1"/>
          </p:cNvSpPr>
          <p:nvPr>
            <p:ph type="title"/>
          </p:nvPr>
        </p:nvSpPr>
        <p:spPr>
          <a:xfrm>
            <a:off x="1054800" y="468000"/>
            <a:ext cx="9874841" cy="856418"/>
          </a:xfrm>
        </p:spPr>
        <p:txBody>
          <a:bodyPr/>
          <a:lstStyle/>
          <a:p>
            <a:r>
              <a:rPr lang="fi-FI" sz="2800" dirty="0"/>
              <a:t>Rajapintojen tavoitteet ja toteutustavat</a:t>
            </a:r>
            <a:br>
              <a:rPr lang="fi-FI" sz="2800" dirty="0"/>
            </a:br>
            <a:r>
              <a:rPr lang="fi-FI" dirty="0"/>
              <a:t> </a:t>
            </a:r>
          </a:p>
        </p:txBody>
      </p:sp>
      <p:sp>
        <p:nvSpPr>
          <p:cNvPr id="3" name="Sisällön paikkamerkki 2">
            <a:extLst>
              <a:ext uri="{FF2B5EF4-FFF2-40B4-BE49-F238E27FC236}">
                <a16:creationId xmlns:a16="http://schemas.microsoft.com/office/drawing/2014/main" id="{513A1B53-A5F6-41BA-8C55-BDFAA0195763}"/>
              </a:ext>
            </a:extLst>
          </p:cNvPr>
          <p:cNvSpPr>
            <a:spLocks noGrp="1"/>
          </p:cNvSpPr>
          <p:nvPr>
            <p:ph idx="1"/>
          </p:nvPr>
        </p:nvSpPr>
        <p:spPr>
          <a:xfrm>
            <a:off x="1054800" y="1392334"/>
            <a:ext cx="5010013" cy="3934695"/>
          </a:xfrm>
        </p:spPr>
        <p:txBody>
          <a:bodyPr/>
          <a:lstStyle/>
          <a:p>
            <a:pPr marL="0" indent="0">
              <a:buNone/>
            </a:pPr>
            <a:r>
              <a:rPr lang="fi-FI" sz="1600" b="1" dirty="0">
                <a:latin typeface="Poppins"/>
              </a:rPr>
              <a:t>Opin.fi -palvelun tavoiteltava sisällöllinen laajuus sekä kustannus-, resurssi- ja virtaustehokkuus edellyttävät…. </a:t>
            </a:r>
          </a:p>
          <a:p>
            <a:pPr marL="0" indent="0">
              <a:buNone/>
            </a:pPr>
            <a:endParaRPr lang="fi-FI" sz="1600" b="1" dirty="0">
              <a:latin typeface="Poppins"/>
            </a:endParaRPr>
          </a:p>
          <a:p>
            <a:pPr marL="342900" indent="-342900">
              <a:buFont typeface="+mj-lt"/>
              <a:buAutoNum type="arabicPeriod"/>
            </a:pPr>
            <a:r>
              <a:rPr lang="fi-FI" sz="1600" dirty="0">
                <a:latin typeface="Poppins"/>
              </a:rPr>
              <a:t>Ohjelmallisia tiedonsiirtoja korkeakoulujen ja </a:t>
            </a:r>
            <a:r>
              <a:rPr lang="fi-FI" sz="1600" dirty="0" err="1">
                <a:latin typeface="Poppins"/>
              </a:rPr>
              <a:t>Opin.fi:n</a:t>
            </a:r>
            <a:r>
              <a:rPr lang="fi-FI" sz="1600" dirty="0">
                <a:latin typeface="Poppins"/>
              </a:rPr>
              <a:t> välillä molempiin suuntiin sekä </a:t>
            </a:r>
            <a:r>
              <a:rPr lang="fi-FI" sz="1600" dirty="0" err="1">
                <a:latin typeface="Poppins"/>
              </a:rPr>
              <a:t>Opin.fi:n</a:t>
            </a:r>
            <a:r>
              <a:rPr lang="fi-FI" sz="1600" dirty="0">
                <a:latin typeface="Poppins"/>
              </a:rPr>
              <a:t> ja joiden kansallisten palveluiden välillä. </a:t>
            </a:r>
          </a:p>
          <a:p>
            <a:pPr marL="342900" indent="-342900">
              <a:buFont typeface="+mj-lt"/>
              <a:buAutoNum type="arabicPeriod"/>
            </a:pPr>
            <a:r>
              <a:rPr lang="fi-FI" sz="1600" dirty="0">
                <a:latin typeface="Poppins"/>
              </a:rPr>
              <a:t>Toteutusta jossa mahdollistetaan eri toimijoiden erilaisissa tietojärjestelmissä olevien, valittujen toiminnallisuuksien hyödyntäminen </a:t>
            </a:r>
            <a:r>
              <a:rPr lang="fi-FI" sz="1600" dirty="0" err="1">
                <a:latin typeface="Poppins"/>
              </a:rPr>
              <a:t>Opin.fi:lle</a:t>
            </a:r>
            <a:r>
              <a:rPr lang="fi-FI" sz="1600" dirty="0">
                <a:latin typeface="Poppins"/>
              </a:rPr>
              <a:t> ja </a:t>
            </a:r>
            <a:r>
              <a:rPr lang="fi-FI" sz="1600" dirty="0" err="1">
                <a:latin typeface="Poppins"/>
              </a:rPr>
              <a:t>Opin.fi:n</a:t>
            </a:r>
            <a:r>
              <a:rPr lang="fi-FI" sz="1600" dirty="0">
                <a:latin typeface="Poppins"/>
              </a:rPr>
              <a:t> toiminnallisuuksien ohjelmallinen hyödyntäminen Digivision ekosysteemin keskeisille toimijoille.</a:t>
            </a:r>
          </a:p>
          <a:p>
            <a:pPr marL="342900" indent="-342900">
              <a:buFont typeface="+mj-lt"/>
              <a:buAutoNum type="arabicPeriod"/>
            </a:pPr>
            <a:r>
              <a:rPr lang="fi-FI" sz="1600" dirty="0">
                <a:latin typeface="Poppins"/>
              </a:rPr>
              <a:t>Em. Kohdat toteutetaan tavalla, joka rakentaa korkeakoulujen </a:t>
            </a:r>
            <a:r>
              <a:rPr lang="fi-FI" sz="1600" dirty="0" err="1">
                <a:latin typeface="Poppins"/>
              </a:rPr>
              <a:t>yhteentoimivuutta</a:t>
            </a:r>
            <a:r>
              <a:rPr lang="fi-FI" sz="1600" dirty="0">
                <a:latin typeface="Poppins"/>
              </a:rPr>
              <a:t> ja on hyödynnettävissä myös korkeakoulujen sisäisissä, korkeakoulujen välisissä sekä koulutustoimialan kansallisissa palveluissa. </a:t>
            </a:r>
          </a:p>
          <a:p>
            <a:pPr marL="0" indent="0">
              <a:buNone/>
            </a:pPr>
            <a:br>
              <a:rPr lang="fi-FI" sz="1600" dirty="0">
                <a:latin typeface="Poppins"/>
              </a:rPr>
            </a:br>
            <a:endParaRPr lang="fi-FI" sz="1600" dirty="0">
              <a:latin typeface="Poppins"/>
            </a:endParaRPr>
          </a:p>
        </p:txBody>
      </p:sp>
      <p:sp>
        <p:nvSpPr>
          <p:cNvPr id="87" name="Sisällön paikkamerkki 2">
            <a:extLst>
              <a:ext uri="{FF2B5EF4-FFF2-40B4-BE49-F238E27FC236}">
                <a16:creationId xmlns:a16="http://schemas.microsoft.com/office/drawing/2014/main" id="{94EF6834-0ED4-495D-B047-853473F26540}"/>
              </a:ext>
            </a:extLst>
          </p:cNvPr>
          <p:cNvSpPr txBox="1">
            <a:spLocks/>
          </p:cNvSpPr>
          <p:nvPr/>
        </p:nvSpPr>
        <p:spPr>
          <a:xfrm>
            <a:off x="6763311" y="1392334"/>
            <a:ext cx="4920683" cy="808253"/>
          </a:xfrm>
          <a:prstGeom prst="rect">
            <a:avLst/>
          </a:prstGeom>
        </p:spPr>
        <p:txBody>
          <a:bodyPr vert="horz" lIns="0" tIns="0" rIns="0" bIns="0" rtlCol="0" anchor="t" anchorCtr="0">
            <a:noAutofit/>
          </a:bodyPr>
          <a:lstStyle>
            <a:lvl1pPr marL="179388"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1pPr>
            <a:lvl2pPr marL="536575" indent="-1778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2pPr>
            <a:lvl3pPr marL="898525" indent="-1809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255713"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4pPr>
            <a:lvl5pPr marL="1614488"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1600" b="1" dirty="0">
                <a:latin typeface="Poppins"/>
              </a:rPr>
              <a:t>Identtinen HEDI-API, joka rakentuu vaiheittain </a:t>
            </a:r>
            <a:r>
              <a:rPr lang="fi-FI" sz="1600" b="1" dirty="0" err="1">
                <a:latin typeface="Poppins"/>
              </a:rPr>
              <a:t>Opin.fi:n</a:t>
            </a:r>
            <a:r>
              <a:rPr lang="fi-FI" sz="1600" b="1" dirty="0">
                <a:latin typeface="Poppins"/>
              </a:rPr>
              <a:t> versioiden sisällöllisten ja toiminnallisten vaatimusten mukaisesti. </a:t>
            </a:r>
          </a:p>
          <a:p>
            <a:r>
              <a:rPr lang="fi-FI" sz="1600" dirty="0">
                <a:latin typeface="Poppins"/>
              </a:rPr>
              <a:t>HEDI-API toteutetaan tavalla, joka on hyödynnettävissä myös muissa vastaavissa käyttötapauksissa.</a:t>
            </a:r>
          </a:p>
          <a:p>
            <a:r>
              <a:rPr lang="fi-FI" sz="1600" dirty="0">
                <a:latin typeface="Poppins"/>
              </a:rPr>
              <a:t>Digivisio pyrkii hyödyntämään muissa mahdollisissa hankkeissa vastaavalla tavalla kehitettyjä rajapintoja.</a:t>
            </a:r>
          </a:p>
        </p:txBody>
      </p:sp>
      <p:sp>
        <p:nvSpPr>
          <p:cNvPr id="7" name="Tekstiruutu 6">
            <a:extLst>
              <a:ext uri="{FF2B5EF4-FFF2-40B4-BE49-F238E27FC236}">
                <a16:creationId xmlns:a16="http://schemas.microsoft.com/office/drawing/2014/main" id="{515E4B12-C60D-4108-957F-B031A8CAA2DA}"/>
              </a:ext>
            </a:extLst>
          </p:cNvPr>
          <p:cNvSpPr txBox="1"/>
          <p:nvPr/>
        </p:nvSpPr>
        <p:spPr>
          <a:xfrm>
            <a:off x="6345009" y="4271488"/>
            <a:ext cx="2596865" cy="461665"/>
          </a:xfrm>
          <a:prstGeom prst="rect">
            <a:avLst/>
          </a:prstGeom>
          <a:noFill/>
        </p:spPr>
        <p:txBody>
          <a:bodyPr wrap="none" lIns="0" tIns="0" rIns="0" bIns="0" rtlCol="0">
            <a:spAutoFit/>
          </a:bodyPr>
          <a:lstStyle/>
          <a:p>
            <a:pPr algn="ctr"/>
            <a:r>
              <a:rPr lang="fi-FI" b="1" dirty="0"/>
              <a:t>       </a:t>
            </a:r>
            <a:r>
              <a:rPr lang="fi-FI" sz="1200" b="1" dirty="0"/>
              <a:t>HEDI-API   &amp; </a:t>
            </a:r>
          </a:p>
          <a:p>
            <a:pPr algn="ctr"/>
            <a:r>
              <a:rPr lang="fi-FI" sz="1200" b="1" dirty="0"/>
              <a:t>Digivision ekosysteemi/verkosto     </a:t>
            </a:r>
            <a:endParaRPr lang="fi-FI" b="1" dirty="0"/>
          </a:p>
        </p:txBody>
      </p:sp>
    </p:spTree>
    <p:extLst>
      <p:ext uri="{BB962C8B-B14F-4D97-AF65-F5344CB8AC3E}">
        <p14:creationId xmlns:p14="http://schemas.microsoft.com/office/powerpoint/2010/main" val="225679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E1F1867-636D-4515-A86E-6906713A4CF6}"/>
              </a:ext>
            </a:extLst>
          </p:cNvPr>
          <p:cNvSpPr/>
          <p:nvPr/>
        </p:nvSpPr>
        <p:spPr>
          <a:xfrm>
            <a:off x="863070" y="4195726"/>
            <a:ext cx="7532786" cy="1569660"/>
          </a:xfrm>
          <a:prstGeom prst="rect">
            <a:avLst/>
          </a:prstGeom>
        </p:spPr>
        <p:txBody>
          <a:bodyPr wrap="square">
            <a:spAutoFit/>
          </a:bodyPr>
          <a:lstStyle/>
          <a:p>
            <a:pPr marL="285750" indent="-285750">
              <a:buFont typeface="Arial" panose="020B0604020202020204" pitchFamily="34" charset="0"/>
              <a:buChar char="•"/>
            </a:pPr>
            <a:r>
              <a:rPr lang="fi-FI" sz="2400" b="1" dirty="0">
                <a:latin typeface="Poppins"/>
              </a:rPr>
              <a:t>Tekninen osajulkaisu 3.0 – Q3/2024</a:t>
            </a:r>
          </a:p>
          <a:p>
            <a:pPr marL="285750" indent="-285750">
              <a:buFont typeface="Arial" panose="020B0604020202020204" pitchFamily="34" charset="0"/>
              <a:buChar char="•"/>
            </a:pPr>
            <a:r>
              <a:rPr lang="fi-FI" sz="2400" dirty="0" err="1">
                <a:latin typeface="Poppins"/>
              </a:rPr>
              <a:t>Rajapintakonsepti</a:t>
            </a:r>
            <a:r>
              <a:rPr lang="fi-FI" sz="2400" dirty="0">
                <a:latin typeface="Poppins"/>
              </a:rPr>
              <a:t> Digivision tavoitteiden saavuttamiseksi</a:t>
            </a:r>
          </a:p>
          <a:p>
            <a:pPr marL="285750" indent="-285750">
              <a:buFont typeface="Arial" panose="020B0604020202020204" pitchFamily="34" charset="0"/>
              <a:buChar char="•"/>
            </a:pPr>
            <a:r>
              <a:rPr lang="fi-FI" sz="2400" dirty="0">
                <a:latin typeface="Poppins"/>
              </a:rPr>
              <a:t>Rajapinnat </a:t>
            </a:r>
            <a:r>
              <a:rPr lang="fi-FI" sz="2400" dirty="0" err="1">
                <a:latin typeface="Poppins"/>
              </a:rPr>
              <a:t>yhteentoimivuuden</a:t>
            </a:r>
            <a:r>
              <a:rPr lang="fi-FI" sz="2400" dirty="0">
                <a:latin typeface="Poppins"/>
              </a:rPr>
              <a:t> ja samojen käyttötapausten mahdollistajana</a:t>
            </a:r>
          </a:p>
        </p:txBody>
      </p:sp>
      <p:sp>
        <p:nvSpPr>
          <p:cNvPr id="6" name="Otsikko 1">
            <a:extLst>
              <a:ext uri="{FF2B5EF4-FFF2-40B4-BE49-F238E27FC236}">
                <a16:creationId xmlns:a16="http://schemas.microsoft.com/office/drawing/2014/main" id="{7059C8E0-D90A-4E03-B278-3B9B2698112D}"/>
              </a:ext>
            </a:extLst>
          </p:cNvPr>
          <p:cNvSpPr>
            <a:spLocks noGrp="1"/>
          </p:cNvSpPr>
          <p:nvPr>
            <p:ph type="title"/>
          </p:nvPr>
        </p:nvSpPr>
        <p:spPr>
          <a:xfrm>
            <a:off x="863070" y="1362745"/>
            <a:ext cx="7771930" cy="2599058"/>
          </a:xfrm>
        </p:spPr>
        <p:txBody>
          <a:bodyPr/>
          <a:lstStyle/>
          <a:p>
            <a:r>
              <a:rPr lang="fi-FI" dirty="0"/>
              <a:t>Digivision ohjelmalliset tiedonsiirrot ja rajapinnat</a:t>
            </a:r>
            <a:br>
              <a:rPr lang="fi-FI" dirty="0"/>
            </a:br>
            <a:br>
              <a:rPr lang="fi-FI" dirty="0"/>
            </a:br>
            <a:endParaRPr lang="fi-FI" dirty="0"/>
          </a:p>
        </p:txBody>
      </p:sp>
    </p:spTree>
    <p:extLst>
      <p:ext uri="{BB962C8B-B14F-4D97-AF65-F5344CB8AC3E}">
        <p14:creationId xmlns:p14="http://schemas.microsoft.com/office/powerpoint/2010/main" val="124689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C7DDEF-B6B9-7674-FFA8-B64D19FDE079}"/>
              </a:ext>
            </a:extLst>
          </p:cNvPr>
          <p:cNvSpPr/>
          <p:nvPr/>
        </p:nvSpPr>
        <p:spPr>
          <a:xfrm>
            <a:off x="1" y="1780004"/>
            <a:ext cx="3978875" cy="507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Otsikko 1">
            <a:extLst>
              <a:ext uri="{FF2B5EF4-FFF2-40B4-BE49-F238E27FC236}">
                <a16:creationId xmlns:a16="http://schemas.microsoft.com/office/drawing/2014/main" id="{E9194A22-4567-4E31-A41B-C4EE3B784F03}"/>
              </a:ext>
            </a:extLst>
          </p:cNvPr>
          <p:cNvSpPr>
            <a:spLocks noGrp="1"/>
          </p:cNvSpPr>
          <p:nvPr>
            <p:ph type="title"/>
          </p:nvPr>
        </p:nvSpPr>
        <p:spPr>
          <a:xfrm>
            <a:off x="522315" y="537034"/>
            <a:ext cx="9874841" cy="856418"/>
          </a:xfrm>
        </p:spPr>
        <p:txBody>
          <a:bodyPr/>
          <a:lstStyle/>
          <a:p>
            <a:r>
              <a:rPr lang="fi-FI" dirty="0"/>
              <a:t>Toimijoiden osallistaminen rajapintakonseptin suunnitteluun</a:t>
            </a:r>
          </a:p>
        </p:txBody>
      </p:sp>
      <p:sp>
        <p:nvSpPr>
          <p:cNvPr id="3" name="Sisällön paikkamerkki 2">
            <a:extLst>
              <a:ext uri="{FF2B5EF4-FFF2-40B4-BE49-F238E27FC236}">
                <a16:creationId xmlns:a16="http://schemas.microsoft.com/office/drawing/2014/main" id="{878E4230-1A61-4CBF-A39E-B371FDC3E2DA}"/>
              </a:ext>
            </a:extLst>
          </p:cNvPr>
          <p:cNvSpPr>
            <a:spLocks noGrp="1"/>
          </p:cNvSpPr>
          <p:nvPr>
            <p:ph idx="1"/>
          </p:nvPr>
        </p:nvSpPr>
        <p:spPr>
          <a:xfrm>
            <a:off x="645881" y="1958062"/>
            <a:ext cx="3135285" cy="3934695"/>
          </a:xfrm>
        </p:spPr>
        <p:txBody>
          <a:bodyPr/>
          <a:lstStyle/>
          <a:p>
            <a:pPr marL="0" indent="0">
              <a:buNone/>
            </a:pPr>
            <a:r>
              <a:rPr lang="fi-FI" sz="1600" b="1" dirty="0">
                <a:latin typeface="Poppins"/>
              </a:rPr>
              <a:t>Tapaamiset</a:t>
            </a:r>
          </a:p>
          <a:p>
            <a:endParaRPr lang="fi-FI" sz="1600" dirty="0">
              <a:latin typeface="Poppins"/>
            </a:endParaRPr>
          </a:p>
          <a:p>
            <a:r>
              <a:rPr lang="fi-FI" sz="1600" dirty="0">
                <a:latin typeface="Poppins"/>
              </a:rPr>
              <a:t>5.10. Aalto</a:t>
            </a:r>
          </a:p>
          <a:p>
            <a:r>
              <a:rPr lang="fi-FI" sz="1600" dirty="0">
                <a:latin typeface="Poppins"/>
              </a:rPr>
              <a:t>5.10. Peppi (johdanto)</a:t>
            </a:r>
          </a:p>
          <a:p>
            <a:r>
              <a:rPr lang="fi-FI" sz="1600" dirty="0">
                <a:latin typeface="Poppins"/>
              </a:rPr>
              <a:t>5.10 JOD</a:t>
            </a:r>
          </a:p>
          <a:p>
            <a:r>
              <a:rPr lang="fi-FI" sz="1600" dirty="0">
                <a:latin typeface="Poppins"/>
              </a:rPr>
              <a:t>6.10. Jyväskylä</a:t>
            </a:r>
          </a:p>
          <a:p>
            <a:r>
              <a:rPr lang="fi-FI" sz="1600" dirty="0">
                <a:latin typeface="Poppins"/>
              </a:rPr>
              <a:t>6.10. OPH</a:t>
            </a:r>
          </a:p>
          <a:p>
            <a:r>
              <a:rPr lang="fi-FI" sz="1600" dirty="0">
                <a:latin typeface="Poppins"/>
              </a:rPr>
              <a:t>9.10. UEF</a:t>
            </a:r>
          </a:p>
          <a:p>
            <a:r>
              <a:rPr lang="fi-FI" sz="1600" dirty="0">
                <a:latin typeface="Poppins"/>
              </a:rPr>
              <a:t>13.10. Lappi</a:t>
            </a:r>
          </a:p>
          <a:p>
            <a:r>
              <a:rPr lang="fi-FI" sz="1600" dirty="0">
                <a:latin typeface="Poppins"/>
              </a:rPr>
              <a:t>20.10. </a:t>
            </a:r>
            <a:r>
              <a:rPr lang="fi-FI" sz="1600" dirty="0" err="1">
                <a:latin typeface="Poppins"/>
              </a:rPr>
              <a:t>Funidata</a:t>
            </a:r>
            <a:r>
              <a:rPr lang="fi-FI" sz="1600" dirty="0">
                <a:latin typeface="Poppins"/>
              </a:rPr>
              <a:t> (johdanto)</a:t>
            </a:r>
          </a:p>
          <a:p>
            <a:r>
              <a:rPr lang="fi-FI" sz="1600" dirty="0">
                <a:latin typeface="Poppins"/>
              </a:rPr>
              <a:t>23.10 Peppi</a:t>
            </a:r>
          </a:p>
          <a:p>
            <a:r>
              <a:rPr lang="fi-FI" sz="1600" dirty="0">
                <a:latin typeface="Poppins"/>
              </a:rPr>
              <a:t>24.10. KA-SIG</a:t>
            </a:r>
          </a:p>
          <a:p>
            <a:r>
              <a:rPr lang="fi-FI" sz="1600" dirty="0">
                <a:latin typeface="Poppins"/>
              </a:rPr>
              <a:t>24.10 JOD/OPH</a:t>
            </a:r>
          </a:p>
          <a:p>
            <a:r>
              <a:rPr lang="fi-FI" sz="1600" dirty="0">
                <a:latin typeface="Poppins"/>
              </a:rPr>
              <a:t>30.10 OPH</a:t>
            </a:r>
          </a:p>
          <a:p>
            <a:r>
              <a:rPr lang="fi-FI" sz="1600" dirty="0">
                <a:latin typeface="Poppins"/>
              </a:rPr>
              <a:t>31.10 </a:t>
            </a:r>
            <a:r>
              <a:rPr lang="fi-FI" sz="1600" dirty="0" err="1">
                <a:latin typeface="Poppins"/>
              </a:rPr>
              <a:t>Funidata</a:t>
            </a:r>
            <a:endParaRPr lang="fi-FI" sz="1600" dirty="0">
              <a:latin typeface="Poppins"/>
            </a:endParaRPr>
          </a:p>
          <a:p>
            <a:pPr lvl="1"/>
            <a:endParaRPr lang="fi-FI" sz="1600" dirty="0">
              <a:latin typeface="Poppins"/>
            </a:endParaRPr>
          </a:p>
          <a:p>
            <a:endParaRPr lang="fi-FI" sz="1600" dirty="0">
              <a:latin typeface="Poppins"/>
            </a:endParaRPr>
          </a:p>
          <a:p>
            <a:endParaRPr lang="fi-FI" sz="1600" dirty="0">
              <a:latin typeface="Poppins"/>
            </a:endParaRPr>
          </a:p>
        </p:txBody>
      </p:sp>
      <p:sp>
        <p:nvSpPr>
          <p:cNvPr id="5" name="Sisällön paikkamerkki 2">
            <a:extLst>
              <a:ext uri="{FF2B5EF4-FFF2-40B4-BE49-F238E27FC236}">
                <a16:creationId xmlns:a16="http://schemas.microsoft.com/office/drawing/2014/main" id="{8A1A8EE3-4BE3-436C-AB99-7FD596C66C69}"/>
              </a:ext>
            </a:extLst>
          </p:cNvPr>
          <p:cNvSpPr txBox="1">
            <a:spLocks/>
          </p:cNvSpPr>
          <p:nvPr/>
        </p:nvSpPr>
        <p:spPr>
          <a:xfrm>
            <a:off x="4093413" y="1958062"/>
            <a:ext cx="7806143" cy="3934695"/>
          </a:xfrm>
          <a:prstGeom prst="rect">
            <a:avLst/>
          </a:prstGeom>
        </p:spPr>
        <p:txBody>
          <a:bodyPr vert="horz" lIns="0" tIns="0" rIns="0" bIns="0" rtlCol="0" anchor="t" anchorCtr="0">
            <a:noAutofit/>
          </a:bodyPr>
          <a:lstStyle>
            <a:lvl1pPr marL="179388"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1pPr>
            <a:lvl2pPr marL="536575" indent="-177800"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2pPr>
            <a:lvl3pPr marL="898525" indent="-180975"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3pPr>
            <a:lvl4pPr marL="1255713"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4pPr>
            <a:lvl5pPr marL="1614488" indent="-179388" algn="l" defTabSz="914400" rtl="0" eaLnBrk="1" latinLnBrk="0" hangingPunct="1">
              <a:lnSpc>
                <a:spcPct val="11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1600" b="1" dirty="0">
                <a:latin typeface="Poppins"/>
              </a:rPr>
              <a:t>Palaute toimijoilta</a:t>
            </a:r>
          </a:p>
          <a:p>
            <a:endParaRPr lang="fi-FI" sz="1600" dirty="0">
              <a:latin typeface="Poppins"/>
            </a:endParaRPr>
          </a:p>
          <a:p>
            <a:pPr>
              <a:spcBef>
                <a:spcPts val="600"/>
              </a:spcBef>
            </a:pPr>
            <a:r>
              <a:rPr lang="fi-FI" sz="1600" dirty="0">
                <a:latin typeface="Poppins"/>
              </a:rPr>
              <a:t>Korkeakoulujen suhtautuminen on ollut myönteistä/erittäin myönteistä </a:t>
            </a:r>
          </a:p>
          <a:p>
            <a:pPr>
              <a:spcBef>
                <a:spcPts val="600"/>
              </a:spcBef>
            </a:pPr>
            <a:r>
              <a:rPr lang="fi-FI" sz="1600" dirty="0">
                <a:latin typeface="Poppins"/>
              </a:rPr>
              <a:t>Korkeakouluilla erilainen valmius siirtyä konseptin mukaiseen malliin</a:t>
            </a:r>
          </a:p>
          <a:p>
            <a:pPr>
              <a:spcBef>
                <a:spcPts val="600"/>
              </a:spcBef>
            </a:pPr>
            <a:r>
              <a:rPr lang="fi-FI" sz="1600" dirty="0">
                <a:latin typeface="Poppins"/>
              </a:rPr>
              <a:t>Opintotietojärjestelmien toimittajat korostivat seuraavien asioiden huomioimista </a:t>
            </a:r>
          </a:p>
          <a:p>
            <a:pPr lvl="1"/>
            <a:r>
              <a:rPr lang="fi-FI" sz="1600" dirty="0">
                <a:latin typeface="Poppins"/>
              </a:rPr>
              <a:t>Kustannusnäkökulma. Opintotietojärjestelmien integrointi aiheuttaa kustannuksia, jonka rahoituksesta tulee sopia.</a:t>
            </a:r>
          </a:p>
          <a:p>
            <a:pPr lvl="1"/>
            <a:r>
              <a:rPr lang="fi-FI" sz="1600" dirty="0">
                <a:latin typeface="Poppins"/>
              </a:rPr>
              <a:t>Hallintanäkökulma: kuka/mikä taho hallitsee rajapintojen kehitystä?</a:t>
            </a:r>
          </a:p>
          <a:p>
            <a:pPr lvl="1"/>
            <a:r>
              <a:rPr lang="fi-FI" sz="1600" dirty="0">
                <a:latin typeface="Poppins"/>
              </a:rPr>
              <a:t>Hallintamallissa huomioitava IPR –oikeudet ja muut toiminnan kannalta oleelliset näkökulmat</a:t>
            </a:r>
          </a:p>
          <a:p>
            <a:pPr>
              <a:spcBef>
                <a:spcPts val="600"/>
              </a:spcBef>
            </a:pPr>
            <a:r>
              <a:rPr lang="fi-FI" sz="1600" dirty="0">
                <a:latin typeface="Poppins"/>
              </a:rPr>
              <a:t>JOD/OKM/OPH</a:t>
            </a:r>
          </a:p>
          <a:p>
            <a:pPr lvl="1"/>
            <a:r>
              <a:rPr lang="fi-FI" sz="1600" dirty="0" err="1">
                <a:latin typeface="Poppins"/>
              </a:rPr>
              <a:t>JOD:in</a:t>
            </a:r>
            <a:r>
              <a:rPr lang="fi-FI" sz="1600" dirty="0">
                <a:latin typeface="Poppins"/>
              </a:rPr>
              <a:t> ja </a:t>
            </a:r>
            <a:r>
              <a:rPr lang="fi-FI" sz="1600" dirty="0" err="1">
                <a:latin typeface="Poppins"/>
              </a:rPr>
              <a:t>OKM:n</a:t>
            </a:r>
            <a:r>
              <a:rPr lang="fi-FI" sz="1600" dirty="0">
                <a:latin typeface="Poppins"/>
              </a:rPr>
              <a:t> näkökulmasta kyseessä on ensisijaisesti korkeakoulujen sisäinen asia</a:t>
            </a:r>
          </a:p>
          <a:p>
            <a:pPr lvl="1"/>
            <a:r>
              <a:rPr lang="fi-FI" sz="1600" dirty="0">
                <a:latin typeface="Poppins"/>
              </a:rPr>
              <a:t>OPH tarvitsee kaikkeen kehitys-/muutostyöhön aina erillisrahoituksen.</a:t>
            </a:r>
          </a:p>
        </p:txBody>
      </p:sp>
    </p:spTree>
    <p:extLst>
      <p:ext uri="{BB962C8B-B14F-4D97-AF65-F5344CB8AC3E}">
        <p14:creationId xmlns:p14="http://schemas.microsoft.com/office/powerpoint/2010/main" val="91936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E1F1867-636D-4515-A86E-6906713A4CF6}"/>
              </a:ext>
            </a:extLst>
          </p:cNvPr>
          <p:cNvSpPr/>
          <p:nvPr/>
        </p:nvSpPr>
        <p:spPr>
          <a:xfrm>
            <a:off x="863070" y="4195726"/>
            <a:ext cx="7532786" cy="1569660"/>
          </a:xfrm>
          <a:prstGeom prst="rect">
            <a:avLst/>
          </a:prstGeom>
        </p:spPr>
        <p:txBody>
          <a:bodyPr wrap="square">
            <a:spAutoFit/>
          </a:bodyPr>
          <a:lstStyle/>
          <a:p>
            <a:pPr marL="285750" indent="-285750">
              <a:buFont typeface="Arial" panose="020B0604020202020204" pitchFamily="34" charset="0"/>
              <a:buChar char="•"/>
            </a:pPr>
            <a:r>
              <a:rPr lang="fi-FI" sz="2400" dirty="0">
                <a:latin typeface="Poppins"/>
              </a:rPr>
              <a:t>Tekninen osajulkaisu 3.0 – Q3/2024</a:t>
            </a:r>
          </a:p>
          <a:p>
            <a:pPr marL="285750" indent="-285750">
              <a:buFont typeface="Arial" panose="020B0604020202020204" pitchFamily="34" charset="0"/>
              <a:buChar char="•"/>
            </a:pPr>
            <a:r>
              <a:rPr lang="fi-FI" sz="2400" dirty="0" err="1">
                <a:latin typeface="Poppins"/>
              </a:rPr>
              <a:t>Rajapintakonsepti</a:t>
            </a:r>
            <a:r>
              <a:rPr lang="fi-FI" sz="2400" dirty="0">
                <a:latin typeface="Poppins"/>
              </a:rPr>
              <a:t> Digivision tavoitteiden saavuttamiseksi</a:t>
            </a:r>
          </a:p>
          <a:p>
            <a:pPr marL="285750" indent="-285750">
              <a:buFont typeface="Arial" panose="020B0604020202020204" pitchFamily="34" charset="0"/>
              <a:buChar char="•"/>
            </a:pPr>
            <a:r>
              <a:rPr lang="fi-FI" sz="2400" b="1" dirty="0">
                <a:latin typeface="Poppins"/>
              </a:rPr>
              <a:t>Rajapinnat </a:t>
            </a:r>
            <a:r>
              <a:rPr lang="fi-FI" sz="2400" b="1" dirty="0" err="1">
                <a:latin typeface="Poppins"/>
              </a:rPr>
              <a:t>yhteentoimivuuden</a:t>
            </a:r>
            <a:r>
              <a:rPr lang="fi-FI" sz="2400" b="1" dirty="0">
                <a:latin typeface="Poppins"/>
              </a:rPr>
              <a:t> ja samojen käyttötapausten mahdollistajana</a:t>
            </a:r>
          </a:p>
        </p:txBody>
      </p:sp>
      <p:sp>
        <p:nvSpPr>
          <p:cNvPr id="7" name="Otsikko 1">
            <a:extLst>
              <a:ext uri="{FF2B5EF4-FFF2-40B4-BE49-F238E27FC236}">
                <a16:creationId xmlns:a16="http://schemas.microsoft.com/office/drawing/2014/main" id="{C53F440D-5DB1-45F4-8712-3AD010E631B2}"/>
              </a:ext>
            </a:extLst>
          </p:cNvPr>
          <p:cNvSpPr>
            <a:spLocks noGrp="1"/>
          </p:cNvSpPr>
          <p:nvPr>
            <p:ph type="title"/>
          </p:nvPr>
        </p:nvSpPr>
        <p:spPr>
          <a:xfrm>
            <a:off x="863070" y="1362745"/>
            <a:ext cx="7771930" cy="2599058"/>
          </a:xfrm>
        </p:spPr>
        <p:txBody>
          <a:bodyPr/>
          <a:lstStyle/>
          <a:p>
            <a:r>
              <a:rPr lang="fi-FI" dirty="0"/>
              <a:t>Digivision ohjelmalliset tiedonsiirrot ja rajapinnat</a:t>
            </a:r>
            <a:br>
              <a:rPr lang="fi-FI" dirty="0"/>
            </a:br>
            <a:br>
              <a:rPr lang="fi-FI" dirty="0"/>
            </a:br>
            <a:endParaRPr lang="fi-FI" dirty="0"/>
          </a:p>
        </p:txBody>
      </p:sp>
    </p:spTree>
    <p:extLst>
      <p:ext uri="{BB962C8B-B14F-4D97-AF65-F5344CB8AC3E}">
        <p14:creationId xmlns:p14="http://schemas.microsoft.com/office/powerpoint/2010/main" val="395948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67D0B8-33EE-4FE9-A487-3663BF18FBBB}"/>
              </a:ext>
            </a:extLst>
          </p:cNvPr>
          <p:cNvSpPr>
            <a:spLocks noGrp="1"/>
          </p:cNvSpPr>
          <p:nvPr>
            <p:ph type="title"/>
          </p:nvPr>
        </p:nvSpPr>
        <p:spPr>
          <a:xfrm>
            <a:off x="1054030" y="469294"/>
            <a:ext cx="9874841" cy="856418"/>
          </a:xfrm>
        </p:spPr>
        <p:txBody>
          <a:bodyPr/>
          <a:lstStyle/>
          <a:p>
            <a:r>
              <a:rPr lang="fi-FI" dirty="0" err="1"/>
              <a:t>Yhteentoimivuus</a:t>
            </a:r>
            <a:r>
              <a:rPr lang="fi-FI" dirty="0"/>
              <a:t> korkeakoulusektorilla</a:t>
            </a:r>
          </a:p>
        </p:txBody>
      </p:sp>
      <p:sp>
        <p:nvSpPr>
          <p:cNvPr id="3" name="Sisällön paikkamerkki 2">
            <a:extLst>
              <a:ext uri="{FF2B5EF4-FFF2-40B4-BE49-F238E27FC236}">
                <a16:creationId xmlns:a16="http://schemas.microsoft.com/office/drawing/2014/main" id="{513A1B53-A5F6-41BA-8C55-BDFAA0195763}"/>
              </a:ext>
            </a:extLst>
          </p:cNvPr>
          <p:cNvSpPr>
            <a:spLocks noGrp="1"/>
          </p:cNvSpPr>
          <p:nvPr>
            <p:ph idx="1"/>
          </p:nvPr>
        </p:nvSpPr>
        <p:spPr>
          <a:xfrm>
            <a:off x="1100211" y="1706558"/>
            <a:ext cx="10288225" cy="3934695"/>
          </a:xfrm>
        </p:spPr>
        <p:txBody>
          <a:bodyPr/>
          <a:lstStyle/>
          <a:p>
            <a:pPr marL="0" indent="0">
              <a:buNone/>
            </a:pPr>
            <a:r>
              <a:rPr lang="fi-FI" b="1" dirty="0">
                <a:latin typeface="Poppins"/>
              </a:rPr>
              <a:t>Digitalisaation ja digitaalisten palvelujen yksi megatrendi on koko ajan kasvava </a:t>
            </a:r>
            <a:r>
              <a:rPr lang="fi-FI" b="1" dirty="0" err="1">
                <a:latin typeface="Poppins"/>
              </a:rPr>
              <a:t>yhteentoimivuuden</a:t>
            </a:r>
            <a:r>
              <a:rPr lang="fi-FI" b="1" dirty="0">
                <a:latin typeface="Poppins"/>
              </a:rPr>
              <a:t> vaade.</a:t>
            </a:r>
          </a:p>
          <a:p>
            <a:pPr marL="700087" lvl="1" indent="-342900">
              <a:buFont typeface="+mj-lt"/>
              <a:buAutoNum type="alphaLcParenR"/>
            </a:pPr>
            <a:r>
              <a:rPr lang="fi-FI" sz="1600" dirty="0">
                <a:latin typeface="Poppins"/>
              </a:rPr>
              <a:t>Eri toimialoilla </a:t>
            </a:r>
            <a:r>
              <a:rPr lang="fi-FI" sz="1600" dirty="0" err="1">
                <a:latin typeface="Poppins"/>
              </a:rPr>
              <a:t>yhteentoimivuutta</a:t>
            </a:r>
            <a:r>
              <a:rPr lang="fi-FI" sz="1600" dirty="0">
                <a:latin typeface="Poppins"/>
              </a:rPr>
              <a:t> edistää mm. lainsäädäntö ja/tai taloudelliset kannustimet.</a:t>
            </a:r>
          </a:p>
          <a:p>
            <a:pPr marL="700087" lvl="1" indent="-342900">
              <a:buFont typeface="+mj-lt"/>
              <a:buAutoNum type="alphaLcParenR"/>
            </a:pPr>
            <a:r>
              <a:rPr lang="fi-FI" sz="1600" dirty="0">
                <a:latin typeface="Poppins"/>
              </a:rPr>
              <a:t>Juridinen, organisaatioiden, semanttinen ja tekninen yhteensopivuus</a:t>
            </a:r>
          </a:p>
          <a:p>
            <a:pPr marL="700087" lvl="1" indent="-342900">
              <a:buFont typeface="+mj-lt"/>
              <a:buAutoNum type="alphaLcParenR"/>
            </a:pPr>
            <a:r>
              <a:rPr lang="fi-FI" sz="1600" dirty="0">
                <a:latin typeface="Poppins"/>
              </a:rPr>
              <a:t>Eurooppalaista </a:t>
            </a:r>
            <a:r>
              <a:rPr lang="fi-FI" sz="1600" dirty="0" err="1">
                <a:latin typeface="Poppins"/>
              </a:rPr>
              <a:t>yhteentoimivuutta</a:t>
            </a:r>
            <a:r>
              <a:rPr lang="fi-FI" sz="1600" dirty="0">
                <a:latin typeface="Poppins"/>
              </a:rPr>
              <a:t> edistävät esim. European </a:t>
            </a:r>
            <a:r>
              <a:rPr lang="fi-FI" sz="1600" dirty="0" err="1">
                <a:latin typeface="Poppins"/>
              </a:rPr>
              <a:t>Interoperability</a:t>
            </a:r>
            <a:r>
              <a:rPr lang="fi-FI" sz="1600" dirty="0">
                <a:latin typeface="Poppins"/>
              </a:rPr>
              <a:t> Framework (EIF, ISA), </a:t>
            </a:r>
            <a:r>
              <a:rPr lang="en-US" sz="1600" dirty="0">
                <a:latin typeface="Poppins"/>
              </a:rPr>
              <a:t>NIFO - National Interoperability Framework Observatory, </a:t>
            </a:r>
            <a:r>
              <a:rPr lang="fi-FI" sz="1600" dirty="0">
                <a:latin typeface="Poppins"/>
              </a:rPr>
              <a:t>European Learning </a:t>
            </a:r>
            <a:r>
              <a:rPr lang="fi-FI" sz="1600" dirty="0" err="1">
                <a:latin typeface="Poppins"/>
              </a:rPr>
              <a:t>Model</a:t>
            </a:r>
            <a:r>
              <a:rPr lang="fi-FI" sz="1600" dirty="0">
                <a:latin typeface="Poppins"/>
              </a:rPr>
              <a:t> v.3 (ELM v.3), ESCO, EDU-API</a:t>
            </a:r>
          </a:p>
          <a:p>
            <a:pPr marL="358775" lvl="1" indent="0">
              <a:buNone/>
            </a:pPr>
            <a:endParaRPr lang="fi-FI" sz="1600" dirty="0">
              <a:latin typeface="Poppins"/>
            </a:endParaRPr>
          </a:p>
          <a:p>
            <a:pPr marL="0" indent="0">
              <a:buNone/>
            </a:pPr>
            <a:r>
              <a:rPr lang="fi-FI" b="1" dirty="0" err="1">
                <a:latin typeface="Poppins"/>
              </a:rPr>
              <a:t>Yhteentoimivuus</a:t>
            </a:r>
            <a:r>
              <a:rPr lang="fi-FI" b="1" dirty="0">
                <a:latin typeface="Poppins"/>
              </a:rPr>
              <a:t> ei rakennu omana erillisenä kertaluontoisena projektina, vaan jokaisen hankkeen, projektin, uuden palvelun tai nykypalvelun jatkokehityksen avulla, joiden tulisi toteuttaa kaksi asiaa..</a:t>
            </a:r>
          </a:p>
          <a:p>
            <a:pPr marL="700087" lvl="1" indent="-342900">
              <a:buFont typeface="+mj-lt"/>
              <a:buAutoNum type="alphaLcParenR"/>
            </a:pPr>
            <a:r>
              <a:rPr lang="fi-FI" sz="1600" dirty="0">
                <a:latin typeface="Poppins"/>
              </a:rPr>
              <a:t>Hankkeen/projektin/palvelun omat tavoitteet</a:t>
            </a:r>
          </a:p>
          <a:p>
            <a:pPr marL="700087" lvl="1" indent="-342900">
              <a:buFont typeface="+mj-lt"/>
              <a:buAutoNum type="alphaLcParenR"/>
            </a:pPr>
            <a:r>
              <a:rPr lang="fi-FI" sz="1600" dirty="0">
                <a:latin typeface="Poppins"/>
              </a:rPr>
              <a:t>Toteutusten tulisi tukeutua sekä vahvistaa/rakentaa ekosysteemin/toimialan </a:t>
            </a:r>
            <a:r>
              <a:rPr lang="fi-FI" sz="1600" dirty="0" err="1">
                <a:latin typeface="Poppins"/>
              </a:rPr>
              <a:t>yhteentoimivuutta</a:t>
            </a:r>
            <a:endParaRPr lang="fi-FI" sz="1600" dirty="0">
              <a:latin typeface="Poppins"/>
            </a:endParaRPr>
          </a:p>
          <a:p>
            <a:endParaRPr lang="fi-FI" dirty="0">
              <a:latin typeface="Poppins"/>
            </a:endParaRPr>
          </a:p>
          <a:p>
            <a:pPr marL="0" indent="0">
              <a:buNone/>
            </a:pPr>
            <a:r>
              <a:rPr lang="fi-FI" b="1" dirty="0">
                <a:latin typeface="Poppins"/>
              </a:rPr>
              <a:t>Digivisio ja Opin.fi  sekä esitetty </a:t>
            </a:r>
            <a:r>
              <a:rPr lang="fi-FI" b="1" dirty="0" err="1">
                <a:latin typeface="Poppins"/>
              </a:rPr>
              <a:t>rajapintakonsepti</a:t>
            </a:r>
            <a:r>
              <a:rPr lang="fi-FI" b="1" dirty="0">
                <a:latin typeface="Poppins"/>
              </a:rPr>
              <a:t> ovat esimerkki hankkeesta/palvelusta joiden tavoitteet voidaan saavuttaa tavalla, joka osaltaan luo mahdollisuuksia vahvistaa/rakentaa ekosysteemin/toimialan </a:t>
            </a:r>
            <a:r>
              <a:rPr lang="fi-FI" b="1" dirty="0" err="1">
                <a:latin typeface="Poppins"/>
              </a:rPr>
              <a:t>yhteentoimivuutta</a:t>
            </a:r>
            <a:r>
              <a:rPr lang="fi-FI" b="1" dirty="0">
                <a:latin typeface="Poppins"/>
              </a:rPr>
              <a:t>. </a:t>
            </a:r>
          </a:p>
          <a:p>
            <a:pPr marL="700087" lvl="1" indent="-342900">
              <a:buFont typeface="+mj-lt"/>
              <a:buAutoNum type="alphaLcParenR"/>
            </a:pPr>
            <a:r>
              <a:rPr lang="fi-FI" sz="1600" dirty="0">
                <a:latin typeface="Poppins"/>
              </a:rPr>
              <a:t>Eri toimijat/projektit voivat halutessaan hyödyntää samoja rajapintoja – vastaavien käyttötapausten toteuttamisessa.</a:t>
            </a:r>
          </a:p>
          <a:p>
            <a:pPr marL="700087" lvl="1" indent="-342900">
              <a:buFont typeface="+mj-lt"/>
              <a:buAutoNum type="alphaLcParenR"/>
            </a:pPr>
            <a:r>
              <a:rPr lang="fi-FI" sz="1600" dirty="0">
                <a:latin typeface="Poppins"/>
              </a:rPr>
              <a:t>Digivisio voi vastaavasti hyödyntää muiden toimijoiden/palvelujen vastaavalla tavalla kehittämiä rajapintoja – vastaavien käyttötapausten toteuttamisessa. </a:t>
            </a:r>
          </a:p>
          <a:p>
            <a:pPr marL="1588" indent="0">
              <a:buNone/>
            </a:pPr>
            <a:endParaRPr lang="fi-FI" sz="1600" dirty="0">
              <a:latin typeface="Poppins"/>
            </a:endParaRPr>
          </a:p>
        </p:txBody>
      </p:sp>
    </p:spTree>
    <p:extLst>
      <p:ext uri="{BB962C8B-B14F-4D97-AF65-F5344CB8AC3E}">
        <p14:creationId xmlns:p14="http://schemas.microsoft.com/office/powerpoint/2010/main" val="4125274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7940A-F5F3-477A-B7DD-5450DC7DA101}"/>
              </a:ext>
            </a:extLst>
          </p:cNvPr>
          <p:cNvSpPr>
            <a:spLocks noGrp="1"/>
          </p:cNvSpPr>
          <p:nvPr>
            <p:ph type="title"/>
          </p:nvPr>
        </p:nvSpPr>
        <p:spPr/>
        <p:txBody>
          <a:bodyPr/>
          <a:lstStyle/>
          <a:p>
            <a:r>
              <a:rPr lang="fi-FI" dirty="0"/>
              <a:t>Näkökulmia </a:t>
            </a:r>
            <a:r>
              <a:rPr lang="fi-FI" dirty="0" err="1"/>
              <a:t>API:ien</a:t>
            </a:r>
            <a:r>
              <a:rPr lang="fi-FI" dirty="0"/>
              <a:t> hyödyntämiseen teletoimialalta</a:t>
            </a:r>
          </a:p>
        </p:txBody>
      </p:sp>
      <p:sp>
        <p:nvSpPr>
          <p:cNvPr id="3" name="Sisällön paikkamerkki 2">
            <a:extLst>
              <a:ext uri="{FF2B5EF4-FFF2-40B4-BE49-F238E27FC236}">
                <a16:creationId xmlns:a16="http://schemas.microsoft.com/office/drawing/2014/main" id="{8FF327DE-1AA9-4F03-82A5-62BB1585BB97}"/>
              </a:ext>
            </a:extLst>
          </p:cNvPr>
          <p:cNvSpPr>
            <a:spLocks noGrp="1"/>
          </p:cNvSpPr>
          <p:nvPr>
            <p:ph idx="1"/>
          </p:nvPr>
        </p:nvSpPr>
        <p:spPr/>
        <p:txBody>
          <a:bodyPr/>
          <a:lstStyle/>
          <a:p>
            <a:r>
              <a:rPr lang="en-US" b="1" dirty="0">
                <a:latin typeface="Poppins"/>
              </a:rPr>
              <a:t>Integration and interoperability</a:t>
            </a:r>
            <a:r>
              <a:rPr lang="en-US" dirty="0">
                <a:latin typeface="Poppins"/>
              </a:rPr>
              <a:t>: APIs enable seamless, automated communication and interoperability between systems, applications and devices — facilitating the smooth operation of services.</a:t>
            </a:r>
          </a:p>
          <a:p>
            <a:r>
              <a:rPr lang="en-US" dirty="0">
                <a:latin typeface="Poppins"/>
              </a:rPr>
              <a:t> </a:t>
            </a:r>
            <a:r>
              <a:rPr lang="en-US" b="1" dirty="0">
                <a:latin typeface="Poppins"/>
              </a:rPr>
              <a:t>Service creation and innovation</a:t>
            </a:r>
            <a:r>
              <a:rPr lang="en-US" dirty="0">
                <a:latin typeface="Poppins"/>
              </a:rPr>
              <a:t>: Leveraging existing telecom capabilities, APIs empower carriers to build new, innovative and value-added services and bring them to market quickly.</a:t>
            </a:r>
          </a:p>
          <a:p>
            <a:r>
              <a:rPr lang="en-US" dirty="0">
                <a:latin typeface="Poppins"/>
              </a:rPr>
              <a:t> </a:t>
            </a:r>
            <a:r>
              <a:rPr lang="en-US" b="1" dirty="0">
                <a:latin typeface="Poppins"/>
              </a:rPr>
              <a:t>Partner ecosystems</a:t>
            </a:r>
            <a:r>
              <a:rPr lang="en-US" dirty="0">
                <a:latin typeface="Poppins"/>
              </a:rPr>
              <a:t>: Using APIs, carriers can more easily collaborate with technology partners and other service providers, enabling them to extend their reach, tap into new markets and offer enhanced services through partnerships.</a:t>
            </a:r>
          </a:p>
          <a:p>
            <a:r>
              <a:rPr lang="en-US" dirty="0">
                <a:latin typeface="Poppins"/>
              </a:rPr>
              <a:t> </a:t>
            </a:r>
            <a:r>
              <a:rPr lang="en-US" b="1" dirty="0">
                <a:latin typeface="Poppins"/>
              </a:rPr>
              <a:t>Developer experience and efficiency</a:t>
            </a:r>
            <a:r>
              <a:rPr lang="en-US" dirty="0">
                <a:latin typeface="Poppins"/>
              </a:rPr>
              <a:t>: Offering a standardized and efficient way to access telecom functionalities and resources, APIs streamline the integration process, saving time and effort.</a:t>
            </a:r>
            <a:endParaRPr lang="fi-FI" dirty="0">
              <a:latin typeface="Poppins"/>
            </a:endParaRPr>
          </a:p>
        </p:txBody>
      </p:sp>
    </p:spTree>
    <p:extLst>
      <p:ext uri="{BB962C8B-B14F-4D97-AF65-F5344CB8AC3E}">
        <p14:creationId xmlns:p14="http://schemas.microsoft.com/office/powerpoint/2010/main" val="412542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i 4">
            <a:extLst>
              <a:ext uri="{FF2B5EF4-FFF2-40B4-BE49-F238E27FC236}">
                <a16:creationId xmlns:a16="http://schemas.microsoft.com/office/drawing/2014/main" id="{64617659-530A-4865-AF95-20B10B2368F1}"/>
              </a:ext>
            </a:extLst>
          </p:cNvPr>
          <p:cNvSpPr/>
          <p:nvPr/>
        </p:nvSpPr>
        <p:spPr>
          <a:xfrm>
            <a:off x="1069049" y="3934692"/>
            <a:ext cx="6052572" cy="2168983"/>
          </a:xfrm>
          <a:prstGeom prst="ellipse">
            <a:avLst/>
          </a:prstGeom>
          <a:solidFill>
            <a:srgbClr val="E0D3B2">
              <a:alpha val="42000"/>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Otsikko 1">
            <a:extLst>
              <a:ext uri="{FF2B5EF4-FFF2-40B4-BE49-F238E27FC236}">
                <a16:creationId xmlns:a16="http://schemas.microsoft.com/office/drawing/2014/main" id="{2967D0B8-33EE-4FE9-A487-3663BF18FBBB}"/>
              </a:ext>
            </a:extLst>
          </p:cNvPr>
          <p:cNvSpPr>
            <a:spLocks noGrp="1"/>
          </p:cNvSpPr>
          <p:nvPr>
            <p:ph type="title"/>
          </p:nvPr>
        </p:nvSpPr>
        <p:spPr>
          <a:xfrm>
            <a:off x="1054800" y="468000"/>
            <a:ext cx="9874841" cy="856418"/>
          </a:xfrm>
        </p:spPr>
        <p:txBody>
          <a:bodyPr/>
          <a:lstStyle/>
          <a:p>
            <a:r>
              <a:rPr lang="fi-FI" dirty="0"/>
              <a:t>Rajapintojen hyödyntämismahdollisuuksia</a:t>
            </a:r>
          </a:p>
        </p:txBody>
      </p:sp>
      <p:sp>
        <p:nvSpPr>
          <p:cNvPr id="3" name="Sisällön paikkamerkki 2">
            <a:extLst>
              <a:ext uri="{FF2B5EF4-FFF2-40B4-BE49-F238E27FC236}">
                <a16:creationId xmlns:a16="http://schemas.microsoft.com/office/drawing/2014/main" id="{513A1B53-A5F6-41BA-8C55-BDFAA0195763}"/>
              </a:ext>
            </a:extLst>
          </p:cNvPr>
          <p:cNvSpPr>
            <a:spLocks noGrp="1"/>
          </p:cNvSpPr>
          <p:nvPr>
            <p:ph idx="1"/>
          </p:nvPr>
        </p:nvSpPr>
        <p:spPr>
          <a:xfrm>
            <a:off x="1158580" y="1461652"/>
            <a:ext cx="4657758" cy="3934695"/>
          </a:xfrm>
        </p:spPr>
        <p:txBody>
          <a:bodyPr/>
          <a:lstStyle/>
          <a:p>
            <a:pPr marL="342900" indent="-342900">
              <a:buFont typeface="+mj-lt"/>
              <a:buAutoNum type="arabicPeriod"/>
            </a:pPr>
            <a:r>
              <a:rPr lang="fi-FI" sz="1600" b="1" dirty="0">
                <a:latin typeface="Poppins"/>
              </a:rPr>
              <a:t>Digivision ekosysteemissä</a:t>
            </a:r>
          </a:p>
          <a:p>
            <a:pPr marL="342900" indent="-342900">
              <a:buFont typeface="+mj-lt"/>
              <a:buAutoNum type="arabicPeriod"/>
            </a:pPr>
            <a:r>
              <a:rPr lang="fi-FI" sz="1600" dirty="0">
                <a:latin typeface="Poppins"/>
              </a:rPr>
              <a:t>Kahden palvelun/toimijan/korkeakoulun välillä*</a:t>
            </a:r>
          </a:p>
          <a:p>
            <a:pPr marL="342900" indent="-342900">
              <a:buFont typeface="+mj-lt"/>
              <a:buAutoNum type="arabicPeriod"/>
            </a:pPr>
            <a:r>
              <a:rPr lang="fi-FI" sz="1600" dirty="0">
                <a:latin typeface="Poppins"/>
              </a:rPr>
              <a:t>Korkeakoulujen ja kansallisten palveluiden välillä*</a:t>
            </a:r>
          </a:p>
          <a:p>
            <a:pPr marL="342900" indent="-342900">
              <a:buFont typeface="+mj-lt"/>
              <a:buAutoNum type="arabicPeriod"/>
            </a:pPr>
            <a:r>
              <a:rPr lang="fi-FI" sz="1600" dirty="0">
                <a:latin typeface="Poppins"/>
              </a:rPr>
              <a:t>Korkeakoulujen oman toimintaympäristön sisällä*</a:t>
            </a:r>
          </a:p>
          <a:p>
            <a:pPr marL="0" indent="0">
              <a:buNone/>
            </a:pPr>
            <a:endParaRPr lang="fi-FI" sz="1600" dirty="0">
              <a:latin typeface="Poppins"/>
            </a:endParaRPr>
          </a:p>
          <a:p>
            <a:pPr marL="0" indent="0">
              <a:buNone/>
            </a:pPr>
            <a:r>
              <a:rPr lang="fi-FI" sz="1600" dirty="0">
                <a:latin typeface="Poppins"/>
              </a:rPr>
              <a:t>* Hyödynnettävissä mikäli kyseessä on sama käyttötapaus/-tarkoitus</a:t>
            </a:r>
          </a:p>
        </p:txBody>
      </p:sp>
      <p:pic>
        <p:nvPicPr>
          <p:cNvPr id="6" name="Kuva 5">
            <a:extLst>
              <a:ext uri="{FF2B5EF4-FFF2-40B4-BE49-F238E27FC236}">
                <a16:creationId xmlns:a16="http://schemas.microsoft.com/office/drawing/2014/main" id="{700717A7-31E8-49C9-9B88-5557FBD0179F}"/>
              </a:ext>
            </a:extLst>
          </p:cNvPr>
          <p:cNvPicPr>
            <a:picLocks noChangeAspect="1"/>
          </p:cNvPicPr>
          <p:nvPr/>
        </p:nvPicPr>
        <p:blipFill>
          <a:blip r:embed="rId3"/>
          <a:stretch>
            <a:fillRect/>
          </a:stretch>
        </p:blipFill>
        <p:spPr>
          <a:xfrm>
            <a:off x="1611157" y="4123663"/>
            <a:ext cx="4896436" cy="1649206"/>
          </a:xfrm>
          <a:prstGeom prst="rect">
            <a:avLst/>
          </a:prstGeom>
        </p:spPr>
      </p:pic>
      <p:sp>
        <p:nvSpPr>
          <p:cNvPr id="8" name="Ellipsi 7">
            <a:extLst>
              <a:ext uri="{FF2B5EF4-FFF2-40B4-BE49-F238E27FC236}">
                <a16:creationId xmlns:a16="http://schemas.microsoft.com/office/drawing/2014/main" id="{4EE97297-7827-49C5-AF9E-C741F5990609}"/>
              </a:ext>
            </a:extLst>
          </p:cNvPr>
          <p:cNvSpPr/>
          <p:nvPr/>
        </p:nvSpPr>
        <p:spPr>
          <a:xfrm>
            <a:off x="9352144" y="1981722"/>
            <a:ext cx="1810327" cy="1893455"/>
          </a:xfrm>
          <a:prstGeom prst="ellipse">
            <a:avLst/>
          </a:prstGeom>
          <a:solidFill>
            <a:schemeClr val="accent6">
              <a:alpha val="4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9" name="Ellipsi 8">
            <a:extLst>
              <a:ext uri="{FF2B5EF4-FFF2-40B4-BE49-F238E27FC236}">
                <a16:creationId xmlns:a16="http://schemas.microsoft.com/office/drawing/2014/main" id="{B5260653-E95A-431C-87C1-61494B5F3BC4}"/>
              </a:ext>
            </a:extLst>
          </p:cNvPr>
          <p:cNvSpPr/>
          <p:nvPr/>
        </p:nvSpPr>
        <p:spPr>
          <a:xfrm>
            <a:off x="7023915" y="1448921"/>
            <a:ext cx="3140756" cy="1540739"/>
          </a:xfrm>
          <a:prstGeom prst="ellipse">
            <a:avLst/>
          </a:prstGeom>
          <a:solidFill>
            <a:schemeClr val="accent6">
              <a:alpha val="4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A3D10FCE-1DF3-49A0-96F8-F1B700D768D3}"/>
              </a:ext>
            </a:extLst>
          </p:cNvPr>
          <p:cNvSpPr/>
          <p:nvPr/>
        </p:nvSpPr>
        <p:spPr>
          <a:xfrm>
            <a:off x="6375663" y="2780907"/>
            <a:ext cx="3789007" cy="946776"/>
          </a:xfrm>
          <a:prstGeom prst="ellipse">
            <a:avLst/>
          </a:prstGeom>
          <a:solidFill>
            <a:schemeClr val="accent6">
              <a:alpha val="4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pic>
        <p:nvPicPr>
          <p:cNvPr id="11" name="Kuva 10">
            <a:extLst>
              <a:ext uri="{FF2B5EF4-FFF2-40B4-BE49-F238E27FC236}">
                <a16:creationId xmlns:a16="http://schemas.microsoft.com/office/drawing/2014/main" id="{2119B4B4-4830-4EBE-880A-644B8339BF04}"/>
              </a:ext>
            </a:extLst>
          </p:cNvPr>
          <p:cNvPicPr>
            <a:picLocks noChangeAspect="1"/>
          </p:cNvPicPr>
          <p:nvPr/>
        </p:nvPicPr>
        <p:blipFill>
          <a:blip r:embed="rId4"/>
          <a:stretch>
            <a:fillRect/>
          </a:stretch>
        </p:blipFill>
        <p:spPr>
          <a:xfrm>
            <a:off x="6742546" y="1403926"/>
            <a:ext cx="4053043" cy="2142518"/>
          </a:xfrm>
          <a:prstGeom prst="rect">
            <a:avLst/>
          </a:prstGeom>
        </p:spPr>
      </p:pic>
      <p:sp>
        <p:nvSpPr>
          <p:cNvPr id="12" name="Oval 20">
            <a:extLst>
              <a:ext uri="{FF2B5EF4-FFF2-40B4-BE49-F238E27FC236}">
                <a16:creationId xmlns:a16="http://schemas.microsoft.com/office/drawing/2014/main" id="{4A1D8BAB-C77F-45E4-9FDF-76B4953907E7}"/>
              </a:ext>
            </a:extLst>
          </p:cNvPr>
          <p:cNvSpPr/>
          <p:nvPr/>
        </p:nvSpPr>
        <p:spPr>
          <a:xfrm>
            <a:off x="2956304" y="4082659"/>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13" name="Oval 20">
            <a:extLst>
              <a:ext uri="{FF2B5EF4-FFF2-40B4-BE49-F238E27FC236}">
                <a16:creationId xmlns:a16="http://schemas.microsoft.com/office/drawing/2014/main" id="{B23644D6-D2B0-4D3B-B818-78BD34DEB5F1}"/>
              </a:ext>
            </a:extLst>
          </p:cNvPr>
          <p:cNvSpPr/>
          <p:nvPr/>
        </p:nvSpPr>
        <p:spPr>
          <a:xfrm>
            <a:off x="6159662" y="304062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14" name="Oval 20">
            <a:extLst>
              <a:ext uri="{FF2B5EF4-FFF2-40B4-BE49-F238E27FC236}">
                <a16:creationId xmlns:a16="http://schemas.microsoft.com/office/drawing/2014/main" id="{04D079C6-1837-413B-AFDF-200B5F332B39}"/>
              </a:ext>
            </a:extLst>
          </p:cNvPr>
          <p:cNvSpPr/>
          <p:nvPr/>
        </p:nvSpPr>
        <p:spPr>
          <a:xfrm>
            <a:off x="7738895" y="1660417"/>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
        <p:nvSpPr>
          <p:cNvPr id="15" name="Oval 20">
            <a:extLst>
              <a:ext uri="{FF2B5EF4-FFF2-40B4-BE49-F238E27FC236}">
                <a16:creationId xmlns:a16="http://schemas.microsoft.com/office/drawing/2014/main" id="{F03AB783-69EB-470A-A9A2-29C191D5CF75}"/>
              </a:ext>
            </a:extLst>
          </p:cNvPr>
          <p:cNvSpPr/>
          <p:nvPr/>
        </p:nvSpPr>
        <p:spPr>
          <a:xfrm>
            <a:off x="10413727" y="2109524"/>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4. </a:t>
            </a:r>
          </a:p>
        </p:txBody>
      </p:sp>
      <p:grpSp>
        <p:nvGrpSpPr>
          <p:cNvPr id="4" name="Ryhmä 3">
            <a:extLst>
              <a:ext uri="{FF2B5EF4-FFF2-40B4-BE49-F238E27FC236}">
                <a16:creationId xmlns:a16="http://schemas.microsoft.com/office/drawing/2014/main" id="{E0A97C0E-9C9E-49C2-9D49-6BC23080F34A}"/>
              </a:ext>
            </a:extLst>
          </p:cNvPr>
          <p:cNvGrpSpPr/>
          <p:nvPr/>
        </p:nvGrpSpPr>
        <p:grpSpPr>
          <a:xfrm>
            <a:off x="7895161" y="4234934"/>
            <a:ext cx="4126546" cy="2513932"/>
            <a:chOff x="6669043" y="3667027"/>
            <a:chExt cx="4680829" cy="2979894"/>
          </a:xfrm>
        </p:grpSpPr>
        <p:pic>
          <p:nvPicPr>
            <p:cNvPr id="16" name="Kuva 15">
              <a:extLst>
                <a:ext uri="{FF2B5EF4-FFF2-40B4-BE49-F238E27FC236}">
                  <a16:creationId xmlns:a16="http://schemas.microsoft.com/office/drawing/2014/main" id="{4C6B7FEE-F6AA-456E-99BD-DEFF9279636D}"/>
                </a:ext>
              </a:extLst>
            </p:cNvPr>
            <p:cNvPicPr>
              <a:picLocks noChangeAspect="1"/>
            </p:cNvPicPr>
            <p:nvPr/>
          </p:nvPicPr>
          <p:blipFill>
            <a:blip r:embed="rId5"/>
            <a:stretch>
              <a:fillRect/>
            </a:stretch>
          </p:blipFill>
          <p:spPr>
            <a:xfrm>
              <a:off x="6669043" y="3667027"/>
              <a:ext cx="4680829" cy="2979894"/>
            </a:xfrm>
            <a:prstGeom prst="rect">
              <a:avLst/>
            </a:prstGeom>
          </p:spPr>
        </p:pic>
        <p:sp>
          <p:nvSpPr>
            <p:cNvPr id="18" name="Tekstiruutu 17">
              <a:extLst>
                <a:ext uri="{FF2B5EF4-FFF2-40B4-BE49-F238E27FC236}">
                  <a16:creationId xmlns:a16="http://schemas.microsoft.com/office/drawing/2014/main" id="{E6923E9A-963C-4259-B613-BB022C30774C}"/>
                </a:ext>
              </a:extLst>
            </p:cNvPr>
            <p:cNvSpPr txBox="1"/>
            <p:nvPr/>
          </p:nvSpPr>
          <p:spPr>
            <a:xfrm>
              <a:off x="7037112" y="4132989"/>
              <a:ext cx="1662315" cy="276999"/>
            </a:xfrm>
            <a:prstGeom prst="rect">
              <a:avLst/>
            </a:prstGeom>
            <a:solidFill>
              <a:srgbClr val="E0D3B2"/>
            </a:solidFill>
          </p:spPr>
          <p:txBody>
            <a:bodyPr wrap="none" lIns="0" tIns="0" rIns="0" bIns="0" rtlCol="0">
              <a:spAutoFit/>
            </a:bodyPr>
            <a:lstStyle/>
            <a:p>
              <a:pPr algn="l"/>
              <a:r>
                <a:rPr lang="fi-FI" b="1" dirty="0"/>
                <a:t>  </a:t>
              </a:r>
              <a:r>
                <a:rPr lang="fi-FI" sz="1200" b="1" dirty="0"/>
                <a:t>vaihe 1: HEDI-API     </a:t>
              </a:r>
              <a:endParaRPr lang="fi-FI" b="1" dirty="0"/>
            </a:p>
          </p:txBody>
        </p:sp>
      </p:grpSp>
      <p:sp>
        <p:nvSpPr>
          <p:cNvPr id="17" name="Tekstiruutu 16">
            <a:extLst>
              <a:ext uri="{FF2B5EF4-FFF2-40B4-BE49-F238E27FC236}">
                <a16:creationId xmlns:a16="http://schemas.microsoft.com/office/drawing/2014/main" id="{CD82AA23-8CFC-411F-A99F-88F18BDA57B6}"/>
              </a:ext>
            </a:extLst>
          </p:cNvPr>
          <p:cNvSpPr txBox="1"/>
          <p:nvPr/>
        </p:nvSpPr>
        <p:spPr>
          <a:xfrm>
            <a:off x="8932222" y="4326121"/>
            <a:ext cx="1742465" cy="215444"/>
          </a:xfrm>
          <a:prstGeom prst="rect">
            <a:avLst/>
          </a:prstGeom>
          <a:solidFill>
            <a:srgbClr val="FFFFCD"/>
          </a:solidFill>
        </p:spPr>
        <p:txBody>
          <a:bodyPr wrap="none" lIns="0" tIns="0" rIns="0" bIns="0" rtlCol="0">
            <a:spAutoFit/>
          </a:bodyPr>
          <a:lstStyle/>
          <a:p>
            <a:pPr algn="l"/>
            <a:r>
              <a:rPr lang="fi-FI" sz="1400" b="1" dirty="0"/>
              <a:t>             HEDI - API     </a:t>
            </a:r>
          </a:p>
        </p:txBody>
      </p:sp>
    </p:spTree>
    <p:extLst>
      <p:ext uri="{BB962C8B-B14F-4D97-AF65-F5344CB8AC3E}">
        <p14:creationId xmlns:p14="http://schemas.microsoft.com/office/powerpoint/2010/main" val="170268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6FA96BB5-3C0C-4051-885D-38947C2C0CAE}"/>
              </a:ext>
            </a:extLst>
          </p:cNvPr>
          <p:cNvPicPr>
            <a:picLocks noChangeAspect="1"/>
          </p:cNvPicPr>
          <p:nvPr/>
        </p:nvPicPr>
        <p:blipFill>
          <a:blip r:embed="rId2"/>
          <a:stretch>
            <a:fillRect/>
          </a:stretch>
        </p:blipFill>
        <p:spPr>
          <a:xfrm>
            <a:off x="731099" y="3105350"/>
            <a:ext cx="6502801" cy="3637310"/>
          </a:xfrm>
          <a:prstGeom prst="rect">
            <a:avLst/>
          </a:prstGeom>
        </p:spPr>
      </p:pic>
      <p:sp>
        <p:nvSpPr>
          <p:cNvPr id="5" name="Suorakulmio: Pyöristetyt kulmat 4">
            <a:extLst>
              <a:ext uri="{FF2B5EF4-FFF2-40B4-BE49-F238E27FC236}">
                <a16:creationId xmlns:a16="http://schemas.microsoft.com/office/drawing/2014/main" id="{6A6A483F-7A85-40CA-9665-D3B24D89E56C}"/>
              </a:ext>
            </a:extLst>
          </p:cNvPr>
          <p:cNvSpPr/>
          <p:nvPr/>
        </p:nvSpPr>
        <p:spPr>
          <a:xfrm>
            <a:off x="7995974" y="3499320"/>
            <a:ext cx="3425030" cy="2966638"/>
          </a:xfrm>
          <a:prstGeom prst="roundRect">
            <a:avLst/>
          </a:prstGeom>
          <a:solidFill>
            <a:schemeClr val="bg1"/>
          </a:solidFill>
          <a:ln>
            <a:solidFill>
              <a:schemeClr val="bg1">
                <a:lumMod val="65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Otsikko 1">
            <a:extLst>
              <a:ext uri="{FF2B5EF4-FFF2-40B4-BE49-F238E27FC236}">
                <a16:creationId xmlns:a16="http://schemas.microsoft.com/office/drawing/2014/main" id="{27258FEA-3BBE-4FF2-B176-89DE1FB45BE7}"/>
              </a:ext>
            </a:extLst>
          </p:cNvPr>
          <p:cNvSpPr>
            <a:spLocks noGrp="1"/>
          </p:cNvSpPr>
          <p:nvPr>
            <p:ph type="title"/>
          </p:nvPr>
        </p:nvSpPr>
        <p:spPr>
          <a:xfrm>
            <a:off x="731099" y="353199"/>
            <a:ext cx="10760903" cy="856418"/>
          </a:xfrm>
        </p:spPr>
        <p:txBody>
          <a:bodyPr>
            <a:normAutofit fontScale="90000"/>
          </a:bodyPr>
          <a:lstStyle/>
          <a:p>
            <a:r>
              <a:rPr lang="fi-FI" sz="3200" dirty="0"/>
              <a:t>Rajapintakonsepti voi skaalautua laajemmin </a:t>
            </a:r>
            <a:br>
              <a:rPr lang="fi-FI" sz="3200" dirty="0"/>
            </a:br>
            <a:r>
              <a:rPr lang="fi-FI" sz="3200" dirty="0"/>
              <a:t>toimialaa koskevaksi - luonnos</a:t>
            </a:r>
          </a:p>
        </p:txBody>
      </p:sp>
      <p:graphicFrame>
        <p:nvGraphicFramePr>
          <p:cNvPr id="7" name="Kaaviokuva 6">
            <a:extLst>
              <a:ext uri="{FF2B5EF4-FFF2-40B4-BE49-F238E27FC236}">
                <a16:creationId xmlns:a16="http://schemas.microsoft.com/office/drawing/2014/main" id="{B9304160-4479-4653-A175-5F49E146BD92}"/>
              </a:ext>
            </a:extLst>
          </p:cNvPr>
          <p:cNvGraphicFramePr/>
          <p:nvPr>
            <p:extLst>
              <p:ext uri="{D42A27DB-BD31-4B8C-83A1-F6EECF244321}">
                <p14:modId xmlns:p14="http://schemas.microsoft.com/office/powerpoint/2010/main" val="2272809791"/>
              </p:ext>
            </p:extLst>
          </p:nvPr>
        </p:nvGraphicFramePr>
        <p:xfrm>
          <a:off x="731099" y="1282044"/>
          <a:ext cx="10821804" cy="1640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uora nuoliyhdysviiva 7">
            <a:extLst>
              <a:ext uri="{FF2B5EF4-FFF2-40B4-BE49-F238E27FC236}">
                <a16:creationId xmlns:a16="http://schemas.microsoft.com/office/drawing/2014/main" id="{0DD0223D-2BEC-4F6D-9957-DB05D3423003}"/>
              </a:ext>
            </a:extLst>
          </p:cNvPr>
          <p:cNvCxnSpPr/>
          <p:nvPr/>
        </p:nvCxnSpPr>
        <p:spPr>
          <a:xfrm flipV="1">
            <a:off x="1856509" y="2922311"/>
            <a:ext cx="0" cy="183039"/>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uora nuoliyhdysviiva 8">
            <a:extLst>
              <a:ext uri="{FF2B5EF4-FFF2-40B4-BE49-F238E27FC236}">
                <a16:creationId xmlns:a16="http://schemas.microsoft.com/office/drawing/2014/main" id="{F883C4D3-8453-458F-9621-B5D3B6EF20AF}"/>
              </a:ext>
            </a:extLst>
          </p:cNvPr>
          <p:cNvCxnSpPr>
            <a:cxnSpLocks/>
          </p:cNvCxnSpPr>
          <p:nvPr/>
        </p:nvCxnSpPr>
        <p:spPr>
          <a:xfrm flipV="1">
            <a:off x="3251200" y="2922311"/>
            <a:ext cx="461818" cy="183039"/>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10" name="Tekstiruutu 9">
            <a:extLst>
              <a:ext uri="{FF2B5EF4-FFF2-40B4-BE49-F238E27FC236}">
                <a16:creationId xmlns:a16="http://schemas.microsoft.com/office/drawing/2014/main" id="{40A3C5EC-DBA8-43E6-B79E-C522986D132F}"/>
              </a:ext>
            </a:extLst>
          </p:cNvPr>
          <p:cNvSpPr txBox="1"/>
          <p:nvPr/>
        </p:nvSpPr>
        <p:spPr>
          <a:xfrm>
            <a:off x="8298321" y="3852461"/>
            <a:ext cx="2954407" cy="2246769"/>
          </a:xfrm>
          <a:prstGeom prst="rect">
            <a:avLst/>
          </a:prstGeom>
          <a:noFill/>
        </p:spPr>
        <p:txBody>
          <a:bodyPr wrap="square" rtlCol="0">
            <a:spAutoFit/>
          </a:bodyPr>
          <a:lstStyle/>
          <a:p>
            <a:r>
              <a:rPr lang="fi-FI" sz="1400" b="1" dirty="0">
                <a:latin typeface="Poppins"/>
              </a:rPr>
              <a:t>HEDI &amp; HEDS voivat kehittyä ….</a:t>
            </a:r>
          </a:p>
          <a:p>
            <a:endParaRPr lang="fi-FI" sz="1400" b="1" dirty="0">
              <a:latin typeface="Poppins"/>
            </a:endParaRPr>
          </a:p>
          <a:p>
            <a:pPr marL="342900" indent="-342900">
              <a:buFont typeface="+mj-lt"/>
              <a:buAutoNum type="arabicPeriod"/>
            </a:pPr>
            <a:r>
              <a:rPr lang="fi-FI" sz="1400" b="1" dirty="0">
                <a:latin typeface="Poppins"/>
              </a:rPr>
              <a:t>Digivision </a:t>
            </a:r>
            <a:r>
              <a:rPr lang="fi-FI" sz="1400" b="1" dirty="0" err="1">
                <a:latin typeface="Poppins"/>
              </a:rPr>
              <a:t>yhteentoimivuuden</a:t>
            </a:r>
            <a:r>
              <a:rPr lang="fi-FI" sz="1400" b="1" dirty="0">
                <a:latin typeface="Poppins"/>
              </a:rPr>
              <a:t> tarpeista</a:t>
            </a:r>
          </a:p>
          <a:p>
            <a:pPr marL="342900" indent="-342900">
              <a:buFont typeface="+mj-lt"/>
              <a:buAutoNum type="arabicPeriod"/>
            </a:pPr>
            <a:r>
              <a:rPr lang="fi-FI" sz="1400" dirty="0">
                <a:latin typeface="Poppins"/>
              </a:rPr>
              <a:t>Nykyisten tai uusien kansallisten palveluiden </a:t>
            </a:r>
            <a:r>
              <a:rPr lang="fi-FI" sz="1400" dirty="0" err="1">
                <a:latin typeface="Poppins"/>
              </a:rPr>
              <a:t>yhteentoimivuuden</a:t>
            </a:r>
            <a:r>
              <a:rPr lang="fi-FI" sz="1400" dirty="0">
                <a:latin typeface="Poppins"/>
              </a:rPr>
              <a:t> tarpeista</a:t>
            </a:r>
          </a:p>
          <a:p>
            <a:pPr marL="342900" indent="-342900">
              <a:buFont typeface="+mj-lt"/>
              <a:buAutoNum type="arabicPeriod"/>
            </a:pPr>
            <a:r>
              <a:rPr lang="fi-FI" sz="1400" dirty="0">
                <a:latin typeface="Poppins"/>
              </a:rPr>
              <a:t>Toimijalähtöisistä tarpeista</a:t>
            </a:r>
          </a:p>
        </p:txBody>
      </p:sp>
      <p:sp>
        <p:nvSpPr>
          <p:cNvPr id="11" name="Nuoli: Viisikulmio 10">
            <a:extLst>
              <a:ext uri="{FF2B5EF4-FFF2-40B4-BE49-F238E27FC236}">
                <a16:creationId xmlns:a16="http://schemas.microsoft.com/office/drawing/2014/main" id="{96CA2212-3FD5-4C0A-B026-4A66A0CFA316}"/>
              </a:ext>
            </a:extLst>
          </p:cNvPr>
          <p:cNvSpPr/>
          <p:nvPr/>
        </p:nvSpPr>
        <p:spPr>
          <a:xfrm>
            <a:off x="5454937" y="5246253"/>
            <a:ext cx="2081310" cy="180000"/>
          </a:xfrm>
          <a:prstGeom prst="homePlat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1050" dirty="0">
                <a:solidFill>
                  <a:schemeClr val="tx1"/>
                </a:solidFill>
                <a:latin typeface="Poppins" panose="00000500000000000000"/>
              </a:rPr>
              <a:t>2026</a:t>
            </a:r>
            <a:endParaRPr lang="fi-FI" dirty="0">
              <a:solidFill>
                <a:schemeClr val="tx1"/>
              </a:solidFill>
              <a:latin typeface="Poppins" panose="00000500000000000000"/>
            </a:endParaRPr>
          </a:p>
        </p:txBody>
      </p:sp>
      <p:sp>
        <p:nvSpPr>
          <p:cNvPr id="12" name="Nuoli: Viisikulmio 11">
            <a:extLst>
              <a:ext uri="{FF2B5EF4-FFF2-40B4-BE49-F238E27FC236}">
                <a16:creationId xmlns:a16="http://schemas.microsoft.com/office/drawing/2014/main" id="{C3F9E3C5-7399-4B7A-92C3-F7482D09F244}"/>
              </a:ext>
            </a:extLst>
          </p:cNvPr>
          <p:cNvSpPr/>
          <p:nvPr/>
        </p:nvSpPr>
        <p:spPr>
          <a:xfrm>
            <a:off x="4180001" y="5246253"/>
            <a:ext cx="1440000" cy="180000"/>
          </a:xfrm>
          <a:prstGeom prst="homePlat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1050" dirty="0">
                <a:solidFill>
                  <a:schemeClr val="tx1"/>
                </a:solidFill>
                <a:latin typeface="Poppins" panose="00000500000000000000"/>
              </a:rPr>
              <a:t>2025</a:t>
            </a:r>
            <a:endParaRPr lang="fi-FI" dirty="0">
              <a:solidFill>
                <a:schemeClr val="tx1"/>
              </a:solidFill>
              <a:latin typeface="Poppins" panose="00000500000000000000"/>
            </a:endParaRPr>
          </a:p>
        </p:txBody>
      </p:sp>
      <p:sp>
        <p:nvSpPr>
          <p:cNvPr id="13" name="Nuoli: Viisikulmio 12">
            <a:extLst>
              <a:ext uri="{FF2B5EF4-FFF2-40B4-BE49-F238E27FC236}">
                <a16:creationId xmlns:a16="http://schemas.microsoft.com/office/drawing/2014/main" id="{1E6B5EF6-5A4E-4C89-A1E1-E854C5909168}"/>
              </a:ext>
            </a:extLst>
          </p:cNvPr>
          <p:cNvSpPr/>
          <p:nvPr/>
        </p:nvSpPr>
        <p:spPr>
          <a:xfrm>
            <a:off x="415638" y="5246253"/>
            <a:ext cx="3924000" cy="180000"/>
          </a:xfrm>
          <a:prstGeom prst="homePlat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1050" dirty="0">
                <a:solidFill>
                  <a:schemeClr val="tx1"/>
                </a:solidFill>
                <a:latin typeface="Poppins" panose="00000500000000000000"/>
              </a:rPr>
              <a:t>10/23-12/24</a:t>
            </a:r>
            <a:endParaRPr lang="fi-FI" dirty="0">
              <a:solidFill>
                <a:schemeClr val="tx1"/>
              </a:solidFill>
              <a:latin typeface="Poppins" panose="00000500000000000000"/>
            </a:endParaRPr>
          </a:p>
        </p:txBody>
      </p:sp>
      <p:sp>
        <p:nvSpPr>
          <p:cNvPr id="14" name="Tekstiruutu 13">
            <a:extLst>
              <a:ext uri="{FF2B5EF4-FFF2-40B4-BE49-F238E27FC236}">
                <a16:creationId xmlns:a16="http://schemas.microsoft.com/office/drawing/2014/main" id="{3FFD0F20-72FB-4030-8518-78B0E1C0F014}"/>
              </a:ext>
            </a:extLst>
          </p:cNvPr>
          <p:cNvSpPr txBox="1"/>
          <p:nvPr/>
        </p:nvSpPr>
        <p:spPr>
          <a:xfrm>
            <a:off x="962081" y="3288389"/>
            <a:ext cx="1273113"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HEDS-API </a:t>
            </a:r>
            <a:r>
              <a:rPr lang="fi-FI" sz="1000" b="1" dirty="0" err="1">
                <a:solidFill>
                  <a:schemeClr val="bg1"/>
                </a:solidFill>
              </a:rPr>
              <a:t>schema</a:t>
            </a:r>
            <a:endParaRPr lang="fi-FI" sz="1000" b="1" dirty="0">
              <a:solidFill>
                <a:schemeClr val="bg1"/>
              </a:solidFill>
            </a:endParaRPr>
          </a:p>
        </p:txBody>
      </p:sp>
      <p:sp>
        <p:nvSpPr>
          <p:cNvPr id="15" name="Tekstiruutu 14">
            <a:extLst>
              <a:ext uri="{FF2B5EF4-FFF2-40B4-BE49-F238E27FC236}">
                <a16:creationId xmlns:a16="http://schemas.microsoft.com/office/drawing/2014/main" id="{13213C87-B9C8-429C-90E5-9F760F126F11}"/>
              </a:ext>
            </a:extLst>
          </p:cNvPr>
          <p:cNvSpPr txBox="1"/>
          <p:nvPr/>
        </p:nvSpPr>
        <p:spPr>
          <a:xfrm>
            <a:off x="4217264" y="3290698"/>
            <a:ext cx="1273113"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HEDS-API </a:t>
            </a:r>
            <a:r>
              <a:rPr lang="fi-FI" sz="1000" b="1" dirty="0" err="1">
                <a:solidFill>
                  <a:schemeClr val="bg1"/>
                </a:solidFill>
              </a:rPr>
              <a:t>schema</a:t>
            </a:r>
            <a:endParaRPr lang="fi-FI" sz="1000" b="1" dirty="0">
              <a:solidFill>
                <a:schemeClr val="bg1"/>
              </a:solidFill>
            </a:endParaRPr>
          </a:p>
        </p:txBody>
      </p:sp>
      <p:sp>
        <p:nvSpPr>
          <p:cNvPr id="16" name="Tekstiruutu 15">
            <a:extLst>
              <a:ext uri="{FF2B5EF4-FFF2-40B4-BE49-F238E27FC236}">
                <a16:creationId xmlns:a16="http://schemas.microsoft.com/office/drawing/2014/main" id="{583E3B62-EEEF-4F15-867B-1244AE2E685E}"/>
              </a:ext>
            </a:extLst>
          </p:cNvPr>
          <p:cNvSpPr txBox="1"/>
          <p:nvPr/>
        </p:nvSpPr>
        <p:spPr>
          <a:xfrm>
            <a:off x="5859035" y="3295560"/>
            <a:ext cx="1273113"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HEDS-API </a:t>
            </a:r>
            <a:r>
              <a:rPr lang="fi-FI" sz="1000" b="1" dirty="0" err="1">
                <a:solidFill>
                  <a:schemeClr val="bg1"/>
                </a:solidFill>
              </a:rPr>
              <a:t>schema</a:t>
            </a:r>
            <a:endParaRPr lang="fi-FI" sz="1000" b="1" dirty="0">
              <a:solidFill>
                <a:schemeClr val="bg1"/>
              </a:solidFill>
            </a:endParaRPr>
          </a:p>
        </p:txBody>
      </p:sp>
      <p:sp>
        <p:nvSpPr>
          <p:cNvPr id="17" name="Tekstiruutu 16">
            <a:extLst>
              <a:ext uri="{FF2B5EF4-FFF2-40B4-BE49-F238E27FC236}">
                <a16:creationId xmlns:a16="http://schemas.microsoft.com/office/drawing/2014/main" id="{79CE6BA6-E0F7-426E-8F8F-72E92E8328CA}"/>
              </a:ext>
            </a:extLst>
          </p:cNvPr>
          <p:cNvSpPr txBox="1"/>
          <p:nvPr/>
        </p:nvSpPr>
        <p:spPr>
          <a:xfrm>
            <a:off x="4213510" y="3775958"/>
            <a:ext cx="1273113"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a:t>
            </a:r>
          </a:p>
        </p:txBody>
      </p:sp>
      <p:sp>
        <p:nvSpPr>
          <p:cNvPr id="18" name="Tekstiruutu 17">
            <a:extLst>
              <a:ext uri="{FF2B5EF4-FFF2-40B4-BE49-F238E27FC236}">
                <a16:creationId xmlns:a16="http://schemas.microsoft.com/office/drawing/2014/main" id="{5358212A-4961-4D6A-B641-FD568B611144}"/>
              </a:ext>
            </a:extLst>
          </p:cNvPr>
          <p:cNvSpPr txBox="1"/>
          <p:nvPr/>
        </p:nvSpPr>
        <p:spPr>
          <a:xfrm>
            <a:off x="5788970" y="3775958"/>
            <a:ext cx="1273113"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a:t>
            </a:r>
          </a:p>
        </p:txBody>
      </p:sp>
      <p:sp>
        <p:nvSpPr>
          <p:cNvPr id="19" name="Tekstiruutu 18">
            <a:extLst>
              <a:ext uri="{FF2B5EF4-FFF2-40B4-BE49-F238E27FC236}">
                <a16:creationId xmlns:a16="http://schemas.microsoft.com/office/drawing/2014/main" id="{2554B652-A38F-44B9-9505-988CC6452297}"/>
              </a:ext>
            </a:extLst>
          </p:cNvPr>
          <p:cNvSpPr txBox="1"/>
          <p:nvPr/>
        </p:nvSpPr>
        <p:spPr>
          <a:xfrm>
            <a:off x="1650232" y="4683978"/>
            <a:ext cx="1273113" cy="153888"/>
          </a:xfrm>
          <a:prstGeom prst="rect">
            <a:avLst/>
          </a:prstGeom>
          <a:solidFill>
            <a:srgbClr val="7F7F7F"/>
          </a:solidFill>
        </p:spPr>
        <p:txBody>
          <a:bodyPr wrap="square" lIns="0" tIns="0" rIns="0" bIns="0" rtlCol="0">
            <a:spAutoFit/>
          </a:bodyPr>
          <a:lstStyle/>
          <a:p>
            <a:pPr algn="l"/>
            <a:r>
              <a:rPr lang="fi-FI" sz="1000" b="1" dirty="0">
                <a:solidFill>
                  <a:schemeClr val="bg1"/>
                </a:solidFill>
              </a:rPr>
              <a:t>           HEDI-API</a:t>
            </a:r>
          </a:p>
        </p:txBody>
      </p:sp>
    </p:spTree>
    <p:extLst>
      <p:ext uri="{BB962C8B-B14F-4D97-AF65-F5344CB8AC3E}">
        <p14:creationId xmlns:p14="http://schemas.microsoft.com/office/powerpoint/2010/main" val="2671827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2AAE49-B1A1-4C46-BF67-199A49C74D55}"/>
              </a:ext>
            </a:extLst>
          </p:cNvPr>
          <p:cNvSpPr>
            <a:spLocks noGrp="1"/>
          </p:cNvSpPr>
          <p:nvPr>
            <p:ph type="title"/>
          </p:nvPr>
        </p:nvSpPr>
        <p:spPr>
          <a:xfrm>
            <a:off x="1158579" y="1017589"/>
            <a:ext cx="9874841" cy="856418"/>
          </a:xfrm>
        </p:spPr>
        <p:txBody>
          <a:bodyPr/>
          <a:lstStyle/>
          <a:p>
            <a:r>
              <a:rPr lang="fi-FI" sz="2800" dirty="0">
                <a:cs typeface="Poppins" pitchFamily="2" charset="77"/>
              </a:rPr>
              <a:t>Edetään vaiheittain kohti tavoitetilaa</a:t>
            </a:r>
          </a:p>
        </p:txBody>
      </p:sp>
      <p:sp>
        <p:nvSpPr>
          <p:cNvPr id="6" name="Rectangle 5">
            <a:extLst>
              <a:ext uri="{FF2B5EF4-FFF2-40B4-BE49-F238E27FC236}">
                <a16:creationId xmlns:a16="http://schemas.microsoft.com/office/drawing/2014/main" id="{2699A5E8-C730-F29A-15C8-7030E4AC93CC}"/>
              </a:ext>
            </a:extLst>
          </p:cNvPr>
          <p:cNvSpPr/>
          <p:nvPr/>
        </p:nvSpPr>
        <p:spPr>
          <a:xfrm>
            <a:off x="4590788" y="2226501"/>
            <a:ext cx="3398400" cy="16534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latin typeface="Poppins" pitchFamily="2" charset="77"/>
                <a:cs typeface="Poppins" pitchFamily="2" charset="77"/>
              </a:rPr>
              <a:t>Ensimmäisen HEDS –</a:t>
            </a:r>
            <a:r>
              <a:rPr lang="fi-FI" sz="1400" dirty="0" err="1">
                <a:solidFill>
                  <a:schemeClr val="tx1"/>
                </a:solidFill>
                <a:latin typeface="Poppins" pitchFamily="2" charset="77"/>
                <a:cs typeface="Poppins" pitchFamily="2" charset="77"/>
              </a:rPr>
              <a:t>scheeman</a:t>
            </a:r>
            <a:r>
              <a:rPr lang="fi-FI" sz="1400" dirty="0">
                <a:solidFill>
                  <a:schemeClr val="tx1"/>
                </a:solidFill>
                <a:latin typeface="Poppins" pitchFamily="2" charset="77"/>
                <a:cs typeface="Poppins" pitchFamily="2" charset="77"/>
              </a:rPr>
              <a:t>, informaalin koulutustarjonnan ja ilmoittautumisen,  yhteistyöstäminen korkeakoulujen ja kumppaneiden kanssa</a:t>
            </a:r>
          </a:p>
        </p:txBody>
      </p:sp>
      <p:sp>
        <p:nvSpPr>
          <p:cNvPr id="7" name="Rectangle 6">
            <a:extLst>
              <a:ext uri="{FF2B5EF4-FFF2-40B4-BE49-F238E27FC236}">
                <a16:creationId xmlns:a16="http://schemas.microsoft.com/office/drawing/2014/main" id="{9DCE0832-8D66-7CD9-9C5B-FF0006D5436B}"/>
              </a:ext>
            </a:extLst>
          </p:cNvPr>
          <p:cNvSpPr/>
          <p:nvPr/>
        </p:nvSpPr>
        <p:spPr>
          <a:xfrm>
            <a:off x="8079287" y="2226501"/>
            <a:ext cx="3396641" cy="16534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a:solidFill>
                  <a:schemeClr val="tx1"/>
                </a:solidFill>
                <a:latin typeface="Poppins" pitchFamily="2" charset="77"/>
                <a:cs typeface="Poppins" pitchFamily="2" charset="77"/>
              </a:rPr>
              <a:t>Seuraavan vaiheen API-scheemojen yhteistyöstäminen korkeakoulujen ja kumppaneiden kanssa, yhteisesti sovitun roadmapin mukaisesti</a:t>
            </a:r>
          </a:p>
        </p:txBody>
      </p:sp>
      <p:sp>
        <p:nvSpPr>
          <p:cNvPr id="8" name="Rectangle 7">
            <a:extLst>
              <a:ext uri="{FF2B5EF4-FFF2-40B4-BE49-F238E27FC236}">
                <a16:creationId xmlns:a16="http://schemas.microsoft.com/office/drawing/2014/main" id="{1D16C510-E4B2-41DC-C5F1-468A8A78F2CE}"/>
              </a:ext>
            </a:extLst>
          </p:cNvPr>
          <p:cNvSpPr/>
          <p:nvPr/>
        </p:nvSpPr>
        <p:spPr>
          <a:xfrm>
            <a:off x="1089763" y="5689749"/>
            <a:ext cx="10386164" cy="7477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latin typeface="Poppins" pitchFamily="2" charset="77"/>
                <a:cs typeface="Poppins" pitchFamily="2" charset="77"/>
              </a:rPr>
              <a:t>API –hallintamallin työstäminen ja operatiivinen toteuttaminen</a:t>
            </a:r>
          </a:p>
        </p:txBody>
      </p:sp>
      <p:sp>
        <p:nvSpPr>
          <p:cNvPr id="9" name="Rectangle 8">
            <a:extLst>
              <a:ext uri="{FF2B5EF4-FFF2-40B4-BE49-F238E27FC236}">
                <a16:creationId xmlns:a16="http://schemas.microsoft.com/office/drawing/2014/main" id="{C11E6B7E-4329-BA47-954F-00807D122F68}"/>
              </a:ext>
            </a:extLst>
          </p:cNvPr>
          <p:cNvSpPr/>
          <p:nvPr/>
        </p:nvSpPr>
        <p:spPr>
          <a:xfrm>
            <a:off x="1089763" y="2226501"/>
            <a:ext cx="3398400" cy="165343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latin typeface="Poppins" pitchFamily="2" charset="77"/>
                <a:cs typeface="Poppins" pitchFamily="2" charset="77"/>
              </a:rPr>
              <a:t>Digivision </a:t>
            </a:r>
          </a:p>
          <a:p>
            <a:pPr algn="ctr"/>
            <a:r>
              <a:rPr lang="fi-FI" sz="1400" dirty="0">
                <a:solidFill>
                  <a:schemeClr val="tx1"/>
                </a:solidFill>
                <a:latin typeface="Poppins" pitchFamily="2" charset="77"/>
                <a:cs typeface="Poppins" pitchFamily="2" charset="77"/>
              </a:rPr>
              <a:t>API-hallintapalvelun </a:t>
            </a:r>
          </a:p>
          <a:p>
            <a:pPr algn="ctr"/>
            <a:r>
              <a:rPr lang="fi-FI" sz="1400" dirty="0">
                <a:solidFill>
                  <a:schemeClr val="tx1"/>
                </a:solidFill>
                <a:latin typeface="Poppins" pitchFamily="2" charset="77"/>
                <a:cs typeface="Poppins" pitchFamily="2" charset="77"/>
              </a:rPr>
              <a:t>hankinta ja käyttöönotto </a:t>
            </a:r>
          </a:p>
        </p:txBody>
      </p:sp>
      <p:sp>
        <p:nvSpPr>
          <p:cNvPr id="10" name="TextBox 9">
            <a:extLst>
              <a:ext uri="{FF2B5EF4-FFF2-40B4-BE49-F238E27FC236}">
                <a16:creationId xmlns:a16="http://schemas.microsoft.com/office/drawing/2014/main" id="{2441D527-A887-83DA-AADB-155E2027DA93}"/>
              </a:ext>
            </a:extLst>
          </p:cNvPr>
          <p:cNvSpPr txBox="1"/>
          <p:nvPr/>
        </p:nvSpPr>
        <p:spPr>
          <a:xfrm>
            <a:off x="5242919" y="1874006"/>
            <a:ext cx="2188100" cy="246221"/>
          </a:xfrm>
          <a:prstGeom prst="rect">
            <a:avLst/>
          </a:prstGeom>
          <a:noFill/>
        </p:spPr>
        <p:txBody>
          <a:bodyPr wrap="none" lIns="0" tIns="0" rIns="0" bIns="0" rtlCol="0">
            <a:spAutoFit/>
          </a:bodyPr>
          <a:lstStyle/>
          <a:p>
            <a:pPr algn="l"/>
            <a:r>
              <a:rPr lang="fi-FI" sz="1600">
                <a:latin typeface="Poppins" pitchFamily="2" charset="77"/>
                <a:cs typeface="Poppins" pitchFamily="2" charset="77"/>
              </a:rPr>
              <a:t>Opin.fi osajulkaisu 3.0</a:t>
            </a:r>
          </a:p>
        </p:txBody>
      </p:sp>
      <p:sp>
        <p:nvSpPr>
          <p:cNvPr id="11" name="TextBox 10">
            <a:extLst>
              <a:ext uri="{FF2B5EF4-FFF2-40B4-BE49-F238E27FC236}">
                <a16:creationId xmlns:a16="http://schemas.microsoft.com/office/drawing/2014/main" id="{3E2D8F32-69B9-581C-6F7F-CD8CAB4BBFA2}"/>
              </a:ext>
            </a:extLst>
          </p:cNvPr>
          <p:cNvSpPr txBox="1"/>
          <p:nvPr/>
        </p:nvSpPr>
        <p:spPr>
          <a:xfrm>
            <a:off x="8551310" y="1874005"/>
            <a:ext cx="2452594" cy="246221"/>
          </a:xfrm>
          <a:prstGeom prst="rect">
            <a:avLst/>
          </a:prstGeom>
          <a:noFill/>
        </p:spPr>
        <p:txBody>
          <a:bodyPr wrap="none" lIns="0" tIns="0" rIns="0" bIns="0" rtlCol="0">
            <a:spAutoFit/>
          </a:bodyPr>
          <a:lstStyle/>
          <a:p>
            <a:pPr algn="l"/>
            <a:r>
              <a:rPr lang="fi-FI" sz="1600" dirty="0" err="1">
                <a:latin typeface="Poppins" pitchFamily="2" charset="77"/>
                <a:cs typeface="Poppins" pitchFamily="2" charset="77"/>
              </a:rPr>
              <a:t>Opin.fi</a:t>
            </a:r>
            <a:r>
              <a:rPr lang="fi-FI" sz="1600" dirty="0">
                <a:latin typeface="Poppins" pitchFamily="2" charset="77"/>
                <a:cs typeface="Poppins" pitchFamily="2" charset="77"/>
              </a:rPr>
              <a:t> osajulkaisu 4.0 </a:t>
            </a:r>
            <a:r>
              <a:rPr lang="fi-FI" sz="1600" dirty="0">
                <a:latin typeface="Poppins" pitchFamily="2" charset="77"/>
                <a:cs typeface="Poppins" pitchFamily="2" charset="77"/>
                <a:sym typeface="Wingdings" pitchFamily="2" charset="2"/>
              </a:rPr>
              <a:t></a:t>
            </a:r>
            <a:endParaRPr lang="fi-FI" sz="1600" dirty="0">
              <a:latin typeface="Poppins" pitchFamily="2" charset="77"/>
              <a:cs typeface="Poppins" pitchFamily="2" charset="77"/>
            </a:endParaRPr>
          </a:p>
        </p:txBody>
      </p:sp>
      <p:sp>
        <p:nvSpPr>
          <p:cNvPr id="12" name="TextBox 11">
            <a:extLst>
              <a:ext uri="{FF2B5EF4-FFF2-40B4-BE49-F238E27FC236}">
                <a16:creationId xmlns:a16="http://schemas.microsoft.com/office/drawing/2014/main" id="{D53FD0B2-F660-86BC-5348-97367B92E101}"/>
              </a:ext>
            </a:extLst>
          </p:cNvPr>
          <p:cNvSpPr txBox="1"/>
          <p:nvPr/>
        </p:nvSpPr>
        <p:spPr>
          <a:xfrm>
            <a:off x="1846027" y="1874007"/>
            <a:ext cx="2186496" cy="246221"/>
          </a:xfrm>
          <a:prstGeom prst="rect">
            <a:avLst/>
          </a:prstGeom>
          <a:noFill/>
        </p:spPr>
        <p:txBody>
          <a:bodyPr wrap="none" lIns="0" tIns="0" rIns="0" bIns="0" rtlCol="0">
            <a:spAutoFit/>
          </a:bodyPr>
          <a:lstStyle/>
          <a:p>
            <a:pPr algn="l"/>
            <a:r>
              <a:rPr lang="fi-FI" sz="1600" dirty="0" err="1">
                <a:latin typeface="Poppins" pitchFamily="2" charset="77"/>
                <a:cs typeface="Poppins" pitchFamily="2" charset="77"/>
              </a:rPr>
              <a:t>Opin.fi</a:t>
            </a:r>
            <a:r>
              <a:rPr lang="fi-FI" sz="1600" dirty="0">
                <a:latin typeface="Poppins" pitchFamily="2" charset="77"/>
                <a:cs typeface="Poppins" pitchFamily="2" charset="77"/>
              </a:rPr>
              <a:t> osajulkaisu 2.0</a:t>
            </a:r>
          </a:p>
        </p:txBody>
      </p:sp>
      <p:sp>
        <p:nvSpPr>
          <p:cNvPr id="13" name="Rectangle 12">
            <a:extLst>
              <a:ext uri="{FF2B5EF4-FFF2-40B4-BE49-F238E27FC236}">
                <a16:creationId xmlns:a16="http://schemas.microsoft.com/office/drawing/2014/main" id="{0024D38E-0167-1DA6-A260-617884339E8D}"/>
              </a:ext>
            </a:extLst>
          </p:cNvPr>
          <p:cNvSpPr/>
          <p:nvPr/>
        </p:nvSpPr>
        <p:spPr>
          <a:xfrm>
            <a:off x="4590787" y="4837979"/>
            <a:ext cx="6885140" cy="76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latin typeface="Poppins" pitchFamily="2" charset="77"/>
                <a:cs typeface="Poppins" pitchFamily="2" charset="77"/>
              </a:rPr>
              <a:t>Korkeakoulujen ja kumppaneiden HEDI API-kehitys</a:t>
            </a:r>
          </a:p>
        </p:txBody>
      </p:sp>
      <p:sp>
        <p:nvSpPr>
          <p:cNvPr id="14" name="Rectangle 13">
            <a:extLst>
              <a:ext uri="{FF2B5EF4-FFF2-40B4-BE49-F238E27FC236}">
                <a16:creationId xmlns:a16="http://schemas.microsoft.com/office/drawing/2014/main" id="{7B9D29FD-E0A0-A9D5-A4CF-E5618A1A6A20}"/>
              </a:ext>
            </a:extLst>
          </p:cNvPr>
          <p:cNvSpPr/>
          <p:nvPr/>
        </p:nvSpPr>
        <p:spPr>
          <a:xfrm>
            <a:off x="4590788" y="3986209"/>
            <a:ext cx="6885140" cy="764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latin typeface="Poppins" pitchFamily="2" charset="77"/>
                <a:cs typeface="Poppins" pitchFamily="2" charset="77"/>
              </a:rPr>
              <a:t>Digivision HEDI API-kehitys</a:t>
            </a:r>
          </a:p>
        </p:txBody>
      </p:sp>
    </p:spTree>
    <p:extLst>
      <p:ext uri="{BB962C8B-B14F-4D97-AF65-F5344CB8AC3E}">
        <p14:creationId xmlns:p14="http://schemas.microsoft.com/office/powerpoint/2010/main" val="787971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B255B8-D95C-4CB2-BED8-80CCB4B00364}"/>
              </a:ext>
            </a:extLst>
          </p:cNvPr>
          <p:cNvSpPr txBox="1">
            <a:spLocks/>
          </p:cNvSpPr>
          <p:nvPr/>
        </p:nvSpPr>
        <p:spPr>
          <a:xfrm>
            <a:off x="792000" y="792000"/>
            <a:ext cx="9659690" cy="856418"/>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a:lstStyle>
          <a:p>
            <a:r>
              <a:rPr lang="fi-FI" sz="3200" dirty="0"/>
              <a:t>Rajapintojen hallinta</a:t>
            </a:r>
          </a:p>
        </p:txBody>
      </p:sp>
      <p:pic>
        <p:nvPicPr>
          <p:cNvPr id="4" name="Kuva 3">
            <a:extLst>
              <a:ext uri="{FF2B5EF4-FFF2-40B4-BE49-F238E27FC236}">
                <a16:creationId xmlns:a16="http://schemas.microsoft.com/office/drawing/2014/main" id="{78BCD553-21F9-44E3-86DB-5942A2DAEEE2}"/>
              </a:ext>
            </a:extLst>
          </p:cNvPr>
          <p:cNvPicPr>
            <a:picLocks noChangeAspect="1"/>
          </p:cNvPicPr>
          <p:nvPr/>
        </p:nvPicPr>
        <p:blipFill>
          <a:blip r:embed="rId2"/>
          <a:stretch>
            <a:fillRect/>
          </a:stretch>
        </p:blipFill>
        <p:spPr>
          <a:xfrm>
            <a:off x="6567056" y="1875337"/>
            <a:ext cx="5131395" cy="4565605"/>
          </a:xfrm>
          <a:prstGeom prst="rect">
            <a:avLst/>
          </a:prstGeom>
        </p:spPr>
      </p:pic>
      <p:sp>
        <p:nvSpPr>
          <p:cNvPr id="2" name="Suorakulmio 1">
            <a:extLst>
              <a:ext uri="{FF2B5EF4-FFF2-40B4-BE49-F238E27FC236}">
                <a16:creationId xmlns:a16="http://schemas.microsoft.com/office/drawing/2014/main" id="{D456BFFA-F017-4BE8-9F23-90542C322AFA}"/>
              </a:ext>
            </a:extLst>
          </p:cNvPr>
          <p:cNvSpPr/>
          <p:nvPr/>
        </p:nvSpPr>
        <p:spPr>
          <a:xfrm>
            <a:off x="628074" y="2074936"/>
            <a:ext cx="5938982" cy="2308324"/>
          </a:xfrm>
          <a:prstGeom prst="rect">
            <a:avLst/>
          </a:prstGeom>
        </p:spPr>
        <p:txBody>
          <a:bodyPr wrap="square">
            <a:spAutoFit/>
          </a:bodyPr>
          <a:lstStyle/>
          <a:p>
            <a:pPr marL="700087" lvl="1" indent="-342900">
              <a:buFont typeface="+mj-lt"/>
              <a:buAutoNum type="arabicPeriod"/>
            </a:pPr>
            <a:r>
              <a:rPr lang="fi-FI" sz="1600" dirty="0">
                <a:latin typeface="Poppins"/>
              </a:rPr>
              <a:t>Digivision </a:t>
            </a:r>
            <a:r>
              <a:rPr lang="fi-FI" sz="1600" dirty="0" err="1">
                <a:latin typeface="Poppins"/>
              </a:rPr>
              <a:t>rajapintakehityksen</a:t>
            </a:r>
            <a:r>
              <a:rPr lang="fi-FI" sz="1600" dirty="0">
                <a:latin typeface="Poppins"/>
              </a:rPr>
              <a:t> hallintamalli toteutuu hankkeen hallintamallin puitteissa</a:t>
            </a:r>
          </a:p>
          <a:p>
            <a:pPr marL="700087" lvl="1" indent="-342900">
              <a:buFont typeface="+mj-lt"/>
              <a:buAutoNum type="arabicPeriod"/>
            </a:pPr>
            <a:r>
              <a:rPr lang="fi-FI" sz="1600" dirty="0">
                <a:latin typeface="Poppins"/>
              </a:rPr>
              <a:t>Mikäli toimialalla on kiinnostusta </a:t>
            </a:r>
            <a:r>
              <a:rPr lang="fi-FI" sz="1600" dirty="0" err="1">
                <a:latin typeface="Poppins"/>
              </a:rPr>
              <a:t>jehittää</a:t>
            </a:r>
            <a:r>
              <a:rPr lang="fi-FI" sz="1600" dirty="0">
                <a:latin typeface="Poppins"/>
              </a:rPr>
              <a:t> ja hyödyntää </a:t>
            </a:r>
            <a:r>
              <a:rPr lang="fi-FI" sz="1600" dirty="0" err="1">
                <a:latin typeface="Poppins"/>
              </a:rPr>
              <a:t>yhteentoimivuutta</a:t>
            </a:r>
            <a:r>
              <a:rPr lang="fi-FI" sz="1600" dirty="0">
                <a:latin typeface="Poppins"/>
              </a:rPr>
              <a:t> edistäviä rajapintoja…</a:t>
            </a:r>
          </a:p>
          <a:p>
            <a:pPr marL="1157287" lvl="2" indent="-342900">
              <a:buFont typeface="Arial" panose="020B0604020202020204" pitchFamily="34" charset="0"/>
              <a:buChar char="•"/>
            </a:pPr>
            <a:r>
              <a:rPr lang="fi-FI" sz="1600" dirty="0">
                <a:latin typeface="Poppins"/>
              </a:rPr>
              <a:t>Selvitetään apin vaihtoehtoisia hallintamalleja, riippuen eri toimijoiden kiinnostuksesta tukea toimialan kansallista </a:t>
            </a:r>
            <a:r>
              <a:rPr lang="fi-FI" sz="1600" dirty="0" err="1">
                <a:latin typeface="Poppins"/>
              </a:rPr>
              <a:t>yhteentoimivuutta</a:t>
            </a:r>
            <a:r>
              <a:rPr lang="fi-FI" sz="1600" dirty="0">
                <a:latin typeface="Poppins"/>
              </a:rPr>
              <a:t> </a:t>
            </a:r>
            <a:r>
              <a:rPr lang="fi-FI" sz="1600" dirty="0" err="1">
                <a:latin typeface="Poppins"/>
              </a:rPr>
              <a:t>rajapintakehityksen</a:t>
            </a:r>
            <a:r>
              <a:rPr lang="fi-FI" sz="1600" dirty="0">
                <a:latin typeface="Poppins"/>
              </a:rPr>
              <a:t> avulla.</a:t>
            </a:r>
          </a:p>
          <a:p>
            <a:pPr marL="1157287" lvl="2" indent="-342900">
              <a:buFont typeface="Arial" panose="020B0604020202020204" pitchFamily="34" charset="0"/>
              <a:buChar char="•"/>
            </a:pPr>
            <a:r>
              <a:rPr lang="fi-FI" sz="1600" dirty="0">
                <a:latin typeface="Poppins"/>
              </a:rPr>
              <a:t>Sovitaan rajapintojen IPR-oikeuksista</a:t>
            </a:r>
          </a:p>
        </p:txBody>
      </p:sp>
    </p:spTree>
    <p:extLst>
      <p:ext uri="{BB962C8B-B14F-4D97-AF65-F5344CB8AC3E}">
        <p14:creationId xmlns:p14="http://schemas.microsoft.com/office/powerpoint/2010/main" val="3521501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F8ED3E-F140-466C-A470-F3CF168E3907}"/>
              </a:ext>
            </a:extLst>
          </p:cNvPr>
          <p:cNvSpPr>
            <a:spLocks noGrp="1"/>
          </p:cNvSpPr>
          <p:nvPr>
            <p:ph type="ctrTitle"/>
          </p:nvPr>
        </p:nvSpPr>
        <p:spPr/>
        <p:txBody>
          <a:bodyPr/>
          <a:lstStyle/>
          <a:p>
            <a:r>
              <a:rPr lang="fi-FI" noProof="0" dirty="0"/>
              <a:t>Kiitos</a:t>
            </a:r>
          </a:p>
        </p:txBody>
      </p:sp>
    </p:spTree>
    <p:extLst>
      <p:ext uri="{BB962C8B-B14F-4D97-AF65-F5344CB8AC3E}">
        <p14:creationId xmlns:p14="http://schemas.microsoft.com/office/powerpoint/2010/main" val="228621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5DDB3C-741E-49ED-8C1A-6F9F70A22FED}"/>
              </a:ext>
            </a:extLst>
          </p:cNvPr>
          <p:cNvSpPr>
            <a:spLocks noGrp="1"/>
          </p:cNvSpPr>
          <p:nvPr>
            <p:ph type="title"/>
          </p:nvPr>
        </p:nvSpPr>
        <p:spPr/>
        <p:txBody>
          <a:bodyPr/>
          <a:lstStyle/>
          <a:p>
            <a:r>
              <a:rPr lang="fi-FI" dirty="0"/>
              <a:t>Tekninen osajulkaisu 3.0 – Q3/2024</a:t>
            </a:r>
          </a:p>
        </p:txBody>
      </p:sp>
      <p:sp>
        <p:nvSpPr>
          <p:cNvPr id="3" name="Sisällön paikkamerkki 2">
            <a:extLst>
              <a:ext uri="{FF2B5EF4-FFF2-40B4-BE49-F238E27FC236}">
                <a16:creationId xmlns:a16="http://schemas.microsoft.com/office/drawing/2014/main" id="{C31FB9CB-4D5B-4F98-83AB-BEE3CCEF483B}"/>
              </a:ext>
            </a:extLst>
          </p:cNvPr>
          <p:cNvSpPr>
            <a:spLocks noGrp="1"/>
          </p:cNvSpPr>
          <p:nvPr>
            <p:ph idx="1"/>
          </p:nvPr>
        </p:nvSpPr>
        <p:spPr/>
        <p:txBody>
          <a:bodyPr/>
          <a:lstStyle/>
          <a:p>
            <a:pPr marL="0" indent="0">
              <a:buNone/>
            </a:pPr>
            <a:r>
              <a:rPr lang="fi-FI" b="1" dirty="0" err="1">
                <a:latin typeface="Poppins"/>
              </a:rPr>
              <a:t>Formaalitarjonta</a:t>
            </a:r>
            <a:endParaRPr lang="fi-FI" b="1" dirty="0">
              <a:latin typeface="Poppins"/>
            </a:endParaRPr>
          </a:p>
          <a:p>
            <a:r>
              <a:rPr lang="fi-FI" dirty="0">
                <a:latin typeface="Poppins"/>
              </a:rPr>
              <a:t>Digivisio hakee opintotietojärjestelmistä formaalin tarjonnan nykyisillä integraatioilla eli KORI- ja </a:t>
            </a:r>
            <a:r>
              <a:rPr lang="fi-FI" dirty="0" err="1">
                <a:latin typeface="Poppins"/>
              </a:rPr>
              <a:t>Poimintarajapintojen</a:t>
            </a:r>
            <a:r>
              <a:rPr lang="fi-FI" dirty="0">
                <a:latin typeface="Poppins"/>
              </a:rPr>
              <a:t> avulla. </a:t>
            </a:r>
          </a:p>
          <a:p>
            <a:pPr lvl="1">
              <a:buFont typeface="Courier New" panose="02070309020205020404" pitchFamily="49" charset="0"/>
              <a:buChar char="o"/>
            </a:pPr>
            <a:r>
              <a:rPr lang="fi-FI" dirty="0">
                <a:latin typeface="Poppins"/>
              </a:rPr>
              <a:t>Tarjonta tuodaan opintoaltaaseen, korkeakoulun lähdejärjestelmässä julkaistavaksi merkitty </a:t>
            </a:r>
            <a:r>
              <a:rPr lang="fi-FI" b="1" dirty="0">
                <a:latin typeface="Poppins"/>
              </a:rPr>
              <a:t>avoimen tarjonta </a:t>
            </a:r>
            <a:r>
              <a:rPr lang="fi-FI" dirty="0">
                <a:latin typeface="Poppins"/>
              </a:rPr>
              <a:t>(</a:t>
            </a:r>
            <a:r>
              <a:rPr lang="fi-FI" dirty="0" err="1">
                <a:latin typeface="Poppins"/>
              </a:rPr>
              <a:t>opinfi-tag</a:t>
            </a:r>
            <a:r>
              <a:rPr lang="fi-FI" dirty="0">
                <a:latin typeface="Poppins"/>
              </a:rPr>
              <a:t>) viedään </a:t>
            </a:r>
            <a:r>
              <a:rPr lang="fi-FI" dirty="0" err="1">
                <a:latin typeface="Poppins"/>
              </a:rPr>
              <a:t>tarjontatietovarantoon</a:t>
            </a:r>
            <a:r>
              <a:rPr lang="fi-FI" dirty="0">
                <a:latin typeface="Poppins"/>
              </a:rPr>
              <a:t> ja hyödynnetään osana </a:t>
            </a:r>
            <a:r>
              <a:rPr lang="fi-FI" dirty="0" err="1">
                <a:latin typeface="Poppins"/>
              </a:rPr>
              <a:t>tarjontapalvelussa</a:t>
            </a:r>
            <a:r>
              <a:rPr lang="fi-FI" dirty="0">
                <a:latin typeface="Poppins"/>
              </a:rPr>
              <a:t> oppijalle näytettävää tarjontaa.</a:t>
            </a:r>
          </a:p>
          <a:p>
            <a:pPr lvl="1">
              <a:buFont typeface="Courier New" panose="02070309020205020404" pitchFamily="49" charset="0"/>
              <a:buChar char="o"/>
            </a:pPr>
            <a:r>
              <a:rPr lang="fi-FI" dirty="0">
                <a:latin typeface="Poppins"/>
              </a:rPr>
              <a:t>Korkeakoulu voi rikastaa </a:t>
            </a:r>
            <a:r>
              <a:rPr lang="fi-FI" dirty="0" err="1">
                <a:latin typeface="Poppins"/>
              </a:rPr>
              <a:t>tarjontatietovarannossa</a:t>
            </a:r>
            <a:r>
              <a:rPr lang="fi-FI" dirty="0">
                <a:latin typeface="Poppins"/>
              </a:rPr>
              <a:t> olevaa tarjontaa </a:t>
            </a:r>
            <a:r>
              <a:rPr lang="fi-FI" dirty="0" err="1">
                <a:latin typeface="Poppins"/>
              </a:rPr>
              <a:t>Opin.fi:n</a:t>
            </a:r>
            <a:r>
              <a:rPr lang="fi-FI" dirty="0">
                <a:latin typeface="Poppins"/>
              </a:rPr>
              <a:t> hallintapalvelussa.</a:t>
            </a:r>
          </a:p>
          <a:p>
            <a:pPr marL="358775" lvl="1" indent="0">
              <a:buNone/>
            </a:pPr>
            <a:r>
              <a:rPr lang="fi-FI" dirty="0">
                <a:latin typeface="Poppins"/>
              </a:rPr>
              <a:t> </a:t>
            </a:r>
          </a:p>
          <a:p>
            <a:pPr marL="0" indent="0">
              <a:buNone/>
            </a:pPr>
            <a:r>
              <a:rPr lang="fi-FI" b="1" dirty="0">
                <a:latin typeface="Poppins"/>
              </a:rPr>
              <a:t>Rajapintojen avulla tuettu muun tarjonnan hallinta ja ilmoittautuminen </a:t>
            </a:r>
          </a:p>
          <a:p>
            <a:r>
              <a:rPr lang="fi-FI" dirty="0">
                <a:latin typeface="Poppins"/>
              </a:rPr>
              <a:t>Webinaarit, tapahtumat ja seminaarit</a:t>
            </a:r>
          </a:p>
          <a:p>
            <a:pPr lvl="1">
              <a:buFont typeface="Courier New" panose="02070309020205020404" pitchFamily="49" charset="0"/>
              <a:buChar char="o"/>
            </a:pPr>
            <a:r>
              <a:rPr lang="fi-FI" dirty="0">
                <a:latin typeface="Poppins"/>
              </a:rPr>
              <a:t>(maksuttomien) tarjontojen hallinta (lisäys, muokkaus/muutos ja poisto) ja ilmoittautuminen</a:t>
            </a:r>
          </a:p>
          <a:p>
            <a:r>
              <a:rPr lang="fi-FI" dirty="0">
                <a:latin typeface="Poppins"/>
              </a:rPr>
              <a:t>Podcastit, blogit, videot, kirjalliset tuotokset</a:t>
            </a:r>
          </a:p>
          <a:p>
            <a:pPr lvl="1">
              <a:buFont typeface="Courier New" panose="02070309020205020404" pitchFamily="49" charset="0"/>
              <a:buChar char="o"/>
            </a:pPr>
            <a:r>
              <a:rPr lang="fi-FI" dirty="0">
                <a:latin typeface="Poppins"/>
              </a:rPr>
              <a:t> (maksuttomien) tarjontojen hallinta (lisäys, muokkaus/muutos ja poisto)</a:t>
            </a:r>
          </a:p>
          <a:p>
            <a:endParaRPr lang="fi-FI" dirty="0">
              <a:latin typeface="Poppins"/>
            </a:endParaRPr>
          </a:p>
        </p:txBody>
      </p:sp>
    </p:spTree>
    <p:extLst>
      <p:ext uri="{BB962C8B-B14F-4D97-AF65-F5344CB8AC3E}">
        <p14:creationId xmlns:p14="http://schemas.microsoft.com/office/powerpoint/2010/main" val="370706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D3EA74-F082-4DED-8F1F-50382EB4B77D}"/>
              </a:ext>
            </a:extLst>
          </p:cNvPr>
          <p:cNvSpPr>
            <a:spLocks noGrp="1"/>
          </p:cNvSpPr>
          <p:nvPr>
            <p:ph type="title"/>
          </p:nvPr>
        </p:nvSpPr>
        <p:spPr/>
        <p:txBody>
          <a:bodyPr/>
          <a:lstStyle/>
          <a:p>
            <a:r>
              <a:rPr lang="fi-FI" dirty="0"/>
              <a:t>Tekninen osajulkaisu 3.0 – Q3/24 - Avoin tarjonta</a:t>
            </a:r>
          </a:p>
        </p:txBody>
      </p:sp>
      <p:sp>
        <p:nvSpPr>
          <p:cNvPr id="4" name="Rectangle 12">
            <a:extLst>
              <a:ext uri="{FF2B5EF4-FFF2-40B4-BE49-F238E27FC236}">
                <a16:creationId xmlns:a16="http://schemas.microsoft.com/office/drawing/2014/main" id="{CF327E9A-1D20-4573-B496-9B5C61EAD0CF}"/>
              </a:ext>
            </a:extLst>
          </p:cNvPr>
          <p:cNvSpPr/>
          <p:nvPr/>
        </p:nvSpPr>
        <p:spPr>
          <a:xfrm>
            <a:off x="2646069" y="4984959"/>
            <a:ext cx="1392124"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FI" sz="1200" dirty="0">
                <a:solidFill>
                  <a:sysClr val="windowText" lastClr="000000"/>
                </a:solidFill>
                <a:latin typeface="Poppins" pitchFamily="2" charset="77"/>
                <a:cs typeface="Poppins" pitchFamily="2" charset="77"/>
              </a:rPr>
              <a:t>Peppi –lähdejärjestelmien tiedot</a:t>
            </a:r>
          </a:p>
        </p:txBody>
      </p:sp>
      <p:sp>
        <p:nvSpPr>
          <p:cNvPr id="5" name="Rectangle 13">
            <a:extLst>
              <a:ext uri="{FF2B5EF4-FFF2-40B4-BE49-F238E27FC236}">
                <a16:creationId xmlns:a16="http://schemas.microsoft.com/office/drawing/2014/main" id="{81BD27C1-62DD-4442-83C9-721C0B192F34}"/>
              </a:ext>
            </a:extLst>
          </p:cNvPr>
          <p:cNvSpPr/>
          <p:nvPr/>
        </p:nvSpPr>
        <p:spPr>
          <a:xfrm>
            <a:off x="2636478" y="5918377"/>
            <a:ext cx="1392124"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FI" sz="1200" dirty="0">
                <a:solidFill>
                  <a:sysClr val="windowText" lastClr="000000"/>
                </a:solidFill>
                <a:latin typeface="Poppins" pitchFamily="2" charset="77"/>
                <a:cs typeface="Poppins" pitchFamily="2" charset="77"/>
              </a:rPr>
              <a:t>Sisu –lähdejärjestelmien tiedot</a:t>
            </a:r>
          </a:p>
        </p:txBody>
      </p:sp>
      <p:sp>
        <p:nvSpPr>
          <p:cNvPr id="6" name="Rectangle 14">
            <a:extLst>
              <a:ext uri="{FF2B5EF4-FFF2-40B4-BE49-F238E27FC236}">
                <a16:creationId xmlns:a16="http://schemas.microsoft.com/office/drawing/2014/main" id="{BF8EFBE5-A2BA-4BF1-9544-6E6C9C88F54F}"/>
              </a:ext>
            </a:extLst>
          </p:cNvPr>
          <p:cNvSpPr/>
          <p:nvPr/>
        </p:nvSpPr>
        <p:spPr>
          <a:xfrm>
            <a:off x="4830109" y="5390642"/>
            <a:ext cx="1392124" cy="924882"/>
          </a:xfrm>
          <a:prstGeom prst="rect">
            <a:avLst/>
          </a:prstGeom>
          <a:solidFill>
            <a:srgbClr val="E0D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FI" sz="1200" dirty="0">
                <a:solidFill>
                  <a:sysClr val="windowText" lastClr="000000"/>
                </a:solidFill>
                <a:latin typeface="Poppins" pitchFamily="2" charset="77"/>
                <a:cs typeface="Poppins" pitchFamily="2" charset="77"/>
              </a:rPr>
              <a:t>Digivision opintotietoallas</a:t>
            </a:r>
          </a:p>
        </p:txBody>
      </p:sp>
      <p:sp>
        <p:nvSpPr>
          <p:cNvPr id="7" name="Rectangle 25">
            <a:extLst>
              <a:ext uri="{FF2B5EF4-FFF2-40B4-BE49-F238E27FC236}">
                <a16:creationId xmlns:a16="http://schemas.microsoft.com/office/drawing/2014/main" id="{D183890F-5EE2-49AE-9B2D-7BD777A9A0BC}"/>
              </a:ext>
            </a:extLst>
          </p:cNvPr>
          <p:cNvSpPr/>
          <p:nvPr/>
        </p:nvSpPr>
        <p:spPr>
          <a:xfrm>
            <a:off x="8417249" y="5390642"/>
            <a:ext cx="1392124" cy="924882"/>
          </a:xfrm>
          <a:prstGeom prst="rect">
            <a:avLst/>
          </a:prstGeom>
          <a:solidFill>
            <a:srgbClr val="E0D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FI" sz="1200" dirty="0">
                <a:solidFill>
                  <a:sysClr val="windowText" lastClr="000000"/>
                </a:solidFill>
                <a:latin typeface="Poppins" pitchFamily="2" charset="77"/>
                <a:cs typeface="Poppins" pitchFamily="2" charset="77"/>
              </a:rPr>
              <a:t>Opin.fi –palvelu Oppijalle</a:t>
            </a:r>
          </a:p>
        </p:txBody>
      </p:sp>
      <p:cxnSp>
        <p:nvCxnSpPr>
          <p:cNvPr id="8" name="Elbow Connector 8">
            <a:extLst>
              <a:ext uri="{FF2B5EF4-FFF2-40B4-BE49-F238E27FC236}">
                <a16:creationId xmlns:a16="http://schemas.microsoft.com/office/drawing/2014/main" id="{12F58BA2-DE18-4926-9D52-1B685E65A51F}"/>
              </a:ext>
            </a:extLst>
          </p:cNvPr>
          <p:cNvCxnSpPr>
            <a:cxnSpLocks/>
            <a:stCxn id="4" idx="3"/>
            <a:endCxn id="6" idx="1"/>
          </p:cNvCxnSpPr>
          <p:nvPr/>
        </p:nvCxnSpPr>
        <p:spPr>
          <a:xfrm>
            <a:off x="4038193" y="5344959"/>
            <a:ext cx="791916" cy="508124"/>
          </a:xfrm>
          <a:prstGeom prst="bentConnector3">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9">
            <a:extLst>
              <a:ext uri="{FF2B5EF4-FFF2-40B4-BE49-F238E27FC236}">
                <a16:creationId xmlns:a16="http://schemas.microsoft.com/office/drawing/2014/main" id="{25DA9038-6BB4-46A9-950E-FD560A278119}"/>
              </a:ext>
            </a:extLst>
          </p:cNvPr>
          <p:cNvCxnSpPr>
            <a:cxnSpLocks/>
            <a:stCxn id="5" idx="3"/>
            <a:endCxn id="6" idx="1"/>
          </p:cNvCxnSpPr>
          <p:nvPr/>
        </p:nvCxnSpPr>
        <p:spPr>
          <a:xfrm flipV="1">
            <a:off x="4028602" y="5853083"/>
            <a:ext cx="801507" cy="425294"/>
          </a:xfrm>
          <a:prstGeom prst="bentConnector3">
            <a:avLst>
              <a:gd name="adj1" fmla="val 50000"/>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28">
            <a:extLst>
              <a:ext uri="{FF2B5EF4-FFF2-40B4-BE49-F238E27FC236}">
                <a16:creationId xmlns:a16="http://schemas.microsoft.com/office/drawing/2014/main" id="{DEBA4C5D-661E-4F96-959E-1B04E4E99326}"/>
              </a:ext>
            </a:extLst>
          </p:cNvPr>
          <p:cNvCxnSpPr>
            <a:cxnSpLocks/>
            <a:stCxn id="6" idx="3"/>
            <a:endCxn id="11" idx="1"/>
          </p:cNvCxnSpPr>
          <p:nvPr/>
        </p:nvCxnSpPr>
        <p:spPr>
          <a:xfrm>
            <a:off x="6222233" y="5853083"/>
            <a:ext cx="401446" cy="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0">
            <a:extLst>
              <a:ext uri="{FF2B5EF4-FFF2-40B4-BE49-F238E27FC236}">
                <a16:creationId xmlns:a16="http://schemas.microsoft.com/office/drawing/2014/main" id="{5B644E68-06AF-48DC-B269-3F368220415B}"/>
              </a:ext>
            </a:extLst>
          </p:cNvPr>
          <p:cNvSpPr/>
          <p:nvPr/>
        </p:nvSpPr>
        <p:spPr>
          <a:xfrm>
            <a:off x="6623679" y="5390642"/>
            <a:ext cx="1392124" cy="924882"/>
          </a:xfrm>
          <a:prstGeom prst="rect">
            <a:avLst/>
          </a:prstGeom>
          <a:solidFill>
            <a:srgbClr val="E0D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fi-FI" sz="1200" dirty="0">
                <a:solidFill>
                  <a:sysClr val="windowText" lastClr="000000"/>
                </a:solidFill>
                <a:latin typeface="Poppins" pitchFamily="2" charset="77"/>
                <a:cs typeface="Poppins" pitchFamily="2" charset="77"/>
              </a:rPr>
              <a:t>Opin.fi –palvelu hallintakäyttäjälle mahdollisuus rikastaa tietoja</a:t>
            </a:r>
            <a:endParaRPr lang="en-FI" sz="1200" dirty="0">
              <a:solidFill>
                <a:sysClr val="windowText" lastClr="000000"/>
              </a:solidFill>
              <a:latin typeface="Poppins" pitchFamily="2" charset="77"/>
              <a:cs typeface="Poppins" pitchFamily="2" charset="77"/>
            </a:endParaRPr>
          </a:p>
        </p:txBody>
      </p:sp>
      <p:cxnSp>
        <p:nvCxnSpPr>
          <p:cNvPr id="12" name="Straight Arrow Connector 31">
            <a:extLst>
              <a:ext uri="{FF2B5EF4-FFF2-40B4-BE49-F238E27FC236}">
                <a16:creationId xmlns:a16="http://schemas.microsoft.com/office/drawing/2014/main" id="{4A52BDA8-0411-45F1-AB5E-958FA8FECAEC}"/>
              </a:ext>
            </a:extLst>
          </p:cNvPr>
          <p:cNvCxnSpPr>
            <a:cxnSpLocks/>
          </p:cNvCxnSpPr>
          <p:nvPr/>
        </p:nvCxnSpPr>
        <p:spPr>
          <a:xfrm>
            <a:off x="8015803" y="5868578"/>
            <a:ext cx="393244" cy="0"/>
          </a:xfrm>
          <a:prstGeom prst="straightConnector1">
            <a:avLst/>
          </a:prstGeom>
          <a:ln w="127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E59913D-2513-4CB5-853C-82B4E2E17901}"/>
              </a:ext>
            </a:extLst>
          </p:cNvPr>
          <p:cNvSpPr/>
          <p:nvPr/>
        </p:nvSpPr>
        <p:spPr>
          <a:xfrm>
            <a:off x="498542" y="2433170"/>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1. </a:t>
            </a:r>
          </a:p>
        </p:txBody>
      </p:sp>
      <p:sp>
        <p:nvSpPr>
          <p:cNvPr id="14" name="Tekstiruutu 13">
            <a:extLst>
              <a:ext uri="{FF2B5EF4-FFF2-40B4-BE49-F238E27FC236}">
                <a16:creationId xmlns:a16="http://schemas.microsoft.com/office/drawing/2014/main" id="{4AE0806C-A322-444F-A563-9D4CE5747CA9}"/>
              </a:ext>
            </a:extLst>
          </p:cNvPr>
          <p:cNvSpPr txBox="1"/>
          <p:nvPr/>
        </p:nvSpPr>
        <p:spPr>
          <a:xfrm>
            <a:off x="384113" y="3089150"/>
            <a:ext cx="1998514" cy="1292662"/>
          </a:xfrm>
          <a:prstGeom prst="rect">
            <a:avLst/>
          </a:prstGeom>
          <a:noFill/>
        </p:spPr>
        <p:txBody>
          <a:bodyPr wrap="square" lIns="0" tIns="0" rIns="0" bIns="0" rtlCol="0">
            <a:spAutoFit/>
          </a:bodyPr>
          <a:lstStyle/>
          <a:p>
            <a:r>
              <a:rPr lang="fi-FI" sz="1400" dirty="0">
                <a:latin typeface="Poppins"/>
              </a:rPr>
              <a:t>Korkeakoulu merkitsee opintotietojärjestelmässä </a:t>
            </a:r>
          </a:p>
          <a:p>
            <a:r>
              <a:rPr lang="fi-FI" sz="1400" dirty="0">
                <a:latin typeface="Poppins"/>
              </a:rPr>
              <a:t>sen avoimen tarjonnan ”</a:t>
            </a:r>
            <a:r>
              <a:rPr lang="fi-FI" sz="1400" dirty="0" err="1">
                <a:latin typeface="Poppins"/>
              </a:rPr>
              <a:t>opinfi</a:t>
            </a:r>
            <a:r>
              <a:rPr lang="fi-FI" sz="1400" dirty="0">
                <a:latin typeface="Poppins"/>
              </a:rPr>
              <a:t>-tagilla”, </a:t>
            </a:r>
          </a:p>
          <a:p>
            <a:r>
              <a:rPr lang="fi-FI" sz="1400" dirty="0">
                <a:latin typeface="Poppins"/>
              </a:rPr>
              <a:t>joka halutaan näyttää </a:t>
            </a:r>
            <a:r>
              <a:rPr lang="fi-FI" sz="1400" dirty="0" err="1">
                <a:latin typeface="Poppins"/>
              </a:rPr>
              <a:t>Opin.fi:ssä</a:t>
            </a:r>
            <a:r>
              <a:rPr lang="fi-FI" sz="1400" dirty="0">
                <a:latin typeface="Poppins"/>
              </a:rPr>
              <a:t> </a:t>
            </a:r>
          </a:p>
        </p:txBody>
      </p:sp>
      <p:sp>
        <p:nvSpPr>
          <p:cNvPr id="16" name="Oval 20">
            <a:extLst>
              <a:ext uri="{FF2B5EF4-FFF2-40B4-BE49-F238E27FC236}">
                <a16:creationId xmlns:a16="http://schemas.microsoft.com/office/drawing/2014/main" id="{93D8BC41-BFFA-454D-AF50-A7C3162E21EF}"/>
              </a:ext>
            </a:extLst>
          </p:cNvPr>
          <p:cNvSpPr/>
          <p:nvPr/>
        </p:nvSpPr>
        <p:spPr>
          <a:xfrm>
            <a:off x="4226793" y="2433170"/>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2. </a:t>
            </a:r>
          </a:p>
        </p:txBody>
      </p:sp>
      <p:sp>
        <p:nvSpPr>
          <p:cNvPr id="17" name="Tekstiruutu 16">
            <a:extLst>
              <a:ext uri="{FF2B5EF4-FFF2-40B4-BE49-F238E27FC236}">
                <a16:creationId xmlns:a16="http://schemas.microsoft.com/office/drawing/2014/main" id="{10684363-3DD2-424C-98A9-AE60966A0636}"/>
              </a:ext>
            </a:extLst>
          </p:cNvPr>
          <p:cNvSpPr txBox="1"/>
          <p:nvPr/>
        </p:nvSpPr>
        <p:spPr>
          <a:xfrm>
            <a:off x="2959195" y="3093952"/>
            <a:ext cx="3262496" cy="646331"/>
          </a:xfrm>
          <a:prstGeom prst="rect">
            <a:avLst/>
          </a:prstGeom>
          <a:noFill/>
        </p:spPr>
        <p:txBody>
          <a:bodyPr wrap="square" lIns="0" tIns="0" rIns="0" bIns="0" rtlCol="0">
            <a:spAutoFit/>
          </a:bodyPr>
          <a:lstStyle/>
          <a:p>
            <a:r>
              <a:rPr lang="fi-FI" sz="1400" dirty="0">
                <a:latin typeface="Poppins"/>
              </a:rPr>
              <a:t>Digivisio hakee opintotietojärjestelmistä formaalin tarjonnan nykyisillä integraatioilla eli KORI- ja </a:t>
            </a:r>
            <a:r>
              <a:rPr lang="fi-FI" sz="1400" dirty="0" err="1">
                <a:latin typeface="Poppins"/>
              </a:rPr>
              <a:t>Poimintarajapintojen</a:t>
            </a:r>
            <a:r>
              <a:rPr lang="fi-FI" sz="1400" dirty="0">
                <a:latin typeface="Poppins"/>
              </a:rPr>
              <a:t> avulla. </a:t>
            </a:r>
          </a:p>
        </p:txBody>
      </p:sp>
      <p:pic>
        <p:nvPicPr>
          <p:cNvPr id="19" name="Kuva 18" descr="Ohjelmoija">
            <a:extLst>
              <a:ext uri="{FF2B5EF4-FFF2-40B4-BE49-F238E27FC236}">
                <a16:creationId xmlns:a16="http://schemas.microsoft.com/office/drawing/2014/main" id="{79401553-4222-4FC2-9208-E6E5A166DC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284" y="5448116"/>
            <a:ext cx="556354" cy="556354"/>
          </a:xfrm>
          <a:prstGeom prst="rect">
            <a:avLst/>
          </a:prstGeom>
        </p:spPr>
      </p:pic>
      <p:cxnSp>
        <p:nvCxnSpPr>
          <p:cNvPr id="21" name="Yhdistin: Kulma 20">
            <a:extLst>
              <a:ext uri="{FF2B5EF4-FFF2-40B4-BE49-F238E27FC236}">
                <a16:creationId xmlns:a16="http://schemas.microsoft.com/office/drawing/2014/main" id="{0F863DCE-BCBD-405D-978E-3E285AA0AF67}"/>
              </a:ext>
            </a:extLst>
          </p:cNvPr>
          <p:cNvCxnSpPr>
            <a:cxnSpLocks/>
            <a:stCxn id="19" idx="3"/>
            <a:endCxn id="4" idx="1"/>
          </p:cNvCxnSpPr>
          <p:nvPr/>
        </p:nvCxnSpPr>
        <p:spPr>
          <a:xfrm flipV="1">
            <a:off x="1221638" y="5344959"/>
            <a:ext cx="1424431" cy="381334"/>
          </a:xfrm>
          <a:prstGeom prst="bentConnector3">
            <a:avLst/>
          </a:prstGeom>
          <a:ln w="12700">
            <a:solidFill>
              <a:srgbClr val="7F7F7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 name="Yhdistin: Kulma 21">
            <a:extLst>
              <a:ext uri="{FF2B5EF4-FFF2-40B4-BE49-F238E27FC236}">
                <a16:creationId xmlns:a16="http://schemas.microsoft.com/office/drawing/2014/main" id="{1FBD83C1-91B4-4E71-9C1B-9434729092AD}"/>
              </a:ext>
            </a:extLst>
          </p:cNvPr>
          <p:cNvCxnSpPr>
            <a:cxnSpLocks/>
            <a:endCxn id="5" idx="1"/>
          </p:cNvCxnSpPr>
          <p:nvPr/>
        </p:nvCxnSpPr>
        <p:spPr>
          <a:xfrm>
            <a:off x="1244354" y="5853083"/>
            <a:ext cx="1392124" cy="425294"/>
          </a:xfrm>
          <a:prstGeom prst="bentConnector3">
            <a:avLst/>
          </a:prstGeom>
          <a:ln w="12700">
            <a:solidFill>
              <a:srgbClr val="7F7F7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0AA70558-6ED0-4FAB-A37B-8369040D0E85}"/>
              </a:ext>
            </a:extLst>
          </p:cNvPr>
          <p:cNvSpPr/>
          <p:nvPr/>
        </p:nvSpPr>
        <p:spPr>
          <a:xfrm>
            <a:off x="7103741" y="2433170"/>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3. </a:t>
            </a:r>
          </a:p>
        </p:txBody>
      </p:sp>
      <p:sp>
        <p:nvSpPr>
          <p:cNvPr id="26" name="Tekstiruutu 25">
            <a:extLst>
              <a:ext uri="{FF2B5EF4-FFF2-40B4-BE49-F238E27FC236}">
                <a16:creationId xmlns:a16="http://schemas.microsoft.com/office/drawing/2014/main" id="{63AE3B58-B4AA-4EE9-9BF8-A8BC862C0E7B}"/>
              </a:ext>
            </a:extLst>
          </p:cNvPr>
          <p:cNvSpPr txBox="1"/>
          <p:nvPr/>
        </p:nvSpPr>
        <p:spPr>
          <a:xfrm>
            <a:off x="6684439" y="3093952"/>
            <a:ext cx="2101382" cy="1077218"/>
          </a:xfrm>
          <a:prstGeom prst="rect">
            <a:avLst/>
          </a:prstGeom>
          <a:noFill/>
        </p:spPr>
        <p:txBody>
          <a:bodyPr wrap="square" lIns="0" tIns="0" rIns="0" bIns="0" rtlCol="0">
            <a:spAutoFit/>
          </a:bodyPr>
          <a:lstStyle/>
          <a:p>
            <a:r>
              <a:rPr lang="fi-FI" sz="1400" dirty="0">
                <a:latin typeface="Poppins"/>
              </a:rPr>
              <a:t>Korkeakoulun hallintakäyttäjä voi rikastaa avoimen </a:t>
            </a:r>
            <a:r>
              <a:rPr lang="fi-FI" sz="1400" dirty="0" err="1">
                <a:latin typeface="Poppins"/>
              </a:rPr>
              <a:t>tarjontatietoja</a:t>
            </a:r>
            <a:r>
              <a:rPr lang="fi-FI" sz="1400" dirty="0">
                <a:latin typeface="Poppins"/>
              </a:rPr>
              <a:t> esim. </a:t>
            </a:r>
            <a:r>
              <a:rPr lang="fi-FI" sz="1400" dirty="0" err="1">
                <a:latin typeface="Poppins"/>
              </a:rPr>
              <a:t>Opin.fin</a:t>
            </a:r>
            <a:r>
              <a:rPr lang="fi-FI" sz="1400" dirty="0">
                <a:latin typeface="Poppins"/>
              </a:rPr>
              <a:t> hyödyntämän luokittelun osalta </a:t>
            </a:r>
          </a:p>
        </p:txBody>
      </p:sp>
      <p:sp>
        <p:nvSpPr>
          <p:cNvPr id="27" name="Tekstiruutu 26">
            <a:extLst>
              <a:ext uri="{FF2B5EF4-FFF2-40B4-BE49-F238E27FC236}">
                <a16:creationId xmlns:a16="http://schemas.microsoft.com/office/drawing/2014/main" id="{77CF8323-886D-48EF-959D-AFBAACAD4B44}"/>
              </a:ext>
            </a:extLst>
          </p:cNvPr>
          <p:cNvSpPr txBox="1"/>
          <p:nvPr/>
        </p:nvSpPr>
        <p:spPr>
          <a:xfrm>
            <a:off x="9442111" y="3066657"/>
            <a:ext cx="1724608" cy="1077218"/>
          </a:xfrm>
          <a:prstGeom prst="rect">
            <a:avLst/>
          </a:prstGeom>
          <a:noFill/>
        </p:spPr>
        <p:txBody>
          <a:bodyPr wrap="square" lIns="0" tIns="0" rIns="0" bIns="0" rtlCol="0">
            <a:spAutoFit/>
          </a:bodyPr>
          <a:lstStyle/>
          <a:p>
            <a:r>
              <a:rPr lang="fi-FI" sz="1400" dirty="0">
                <a:latin typeface="Poppins"/>
              </a:rPr>
              <a:t>Oppija näkee </a:t>
            </a:r>
            <a:r>
              <a:rPr lang="fi-FI" sz="1400" dirty="0" err="1">
                <a:latin typeface="Poppins"/>
              </a:rPr>
              <a:t>opinfi</a:t>
            </a:r>
            <a:r>
              <a:rPr lang="fi-FI" sz="1400" dirty="0">
                <a:latin typeface="Poppins"/>
              </a:rPr>
              <a:t>-tagilla” valitun, luokitellun avoimen tarjonnan </a:t>
            </a:r>
            <a:r>
              <a:rPr lang="fi-FI" sz="1400" dirty="0" err="1">
                <a:latin typeface="Poppins"/>
              </a:rPr>
              <a:t>Opin.fi:ssä</a:t>
            </a:r>
            <a:endParaRPr lang="fi-FI" sz="1400" dirty="0">
              <a:latin typeface="Poppins"/>
            </a:endParaRPr>
          </a:p>
          <a:p>
            <a:r>
              <a:rPr lang="fi-FI" sz="1400" dirty="0">
                <a:latin typeface="Poppins"/>
              </a:rPr>
              <a:t> </a:t>
            </a:r>
          </a:p>
        </p:txBody>
      </p:sp>
      <p:pic>
        <p:nvPicPr>
          <p:cNvPr id="28" name="Kuva 27" descr="Ohjelmoija">
            <a:extLst>
              <a:ext uri="{FF2B5EF4-FFF2-40B4-BE49-F238E27FC236}">
                <a16:creationId xmlns:a16="http://schemas.microsoft.com/office/drawing/2014/main" id="{1E3D380B-5D63-4FCD-B9B0-BC68EB12B3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5376" y="4231445"/>
            <a:ext cx="556354" cy="556354"/>
          </a:xfrm>
          <a:prstGeom prst="rect">
            <a:avLst/>
          </a:prstGeom>
        </p:spPr>
      </p:pic>
      <p:cxnSp>
        <p:nvCxnSpPr>
          <p:cNvPr id="33" name="Yhdistin: Kulma 32">
            <a:extLst>
              <a:ext uri="{FF2B5EF4-FFF2-40B4-BE49-F238E27FC236}">
                <a16:creationId xmlns:a16="http://schemas.microsoft.com/office/drawing/2014/main" id="{2A82B1A6-6716-4F01-BFE7-06638785F286}"/>
              </a:ext>
            </a:extLst>
          </p:cNvPr>
          <p:cNvCxnSpPr>
            <a:cxnSpLocks/>
            <a:stCxn id="28" idx="2"/>
            <a:endCxn id="11" idx="0"/>
          </p:cNvCxnSpPr>
          <p:nvPr/>
        </p:nvCxnSpPr>
        <p:spPr>
          <a:xfrm rot="5400000">
            <a:off x="7020226" y="5087314"/>
            <a:ext cx="602843" cy="3812"/>
          </a:xfrm>
          <a:prstGeom prst="bentConnector3">
            <a:avLst>
              <a:gd name="adj1" fmla="val 50000"/>
            </a:avLst>
          </a:prstGeom>
          <a:ln w="12700">
            <a:solidFill>
              <a:srgbClr val="7F7F7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6" name="Oval 20">
            <a:extLst>
              <a:ext uri="{FF2B5EF4-FFF2-40B4-BE49-F238E27FC236}">
                <a16:creationId xmlns:a16="http://schemas.microsoft.com/office/drawing/2014/main" id="{F5B5D9F1-FAB3-4AB6-BBB0-FA53AF2FB5D2}"/>
              </a:ext>
            </a:extLst>
          </p:cNvPr>
          <p:cNvSpPr/>
          <p:nvPr/>
        </p:nvSpPr>
        <p:spPr>
          <a:xfrm>
            <a:off x="9872415" y="2433170"/>
            <a:ext cx="432000" cy="432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1100" dirty="0"/>
              <a:t>4. </a:t>
            </a:r>
          </a:p>
        </p:txBody>
      </p:sp>
      <p:pic>
        <p:nvPicPr>
          <p:cNvPr id="38" name="Kuva 37" descr="Opettaja">
            <a:extLst>
              <a:ext uri="{FF2B5EF4-FFF2-40B4-BE49-F238E27FC236}">
                <a16:creationId xmlns:a16="http://schemas.microsoft.com/office/drawing/2014/main" id="{05F0944D-3E49-4956-8985-B38A085C97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84000" y="5565600"/>
            <a:ext cx="574135" cy="574135"/>
          </a:xfrm>
          <a:prstGeom prst="rect">
            <a:avLst/>
          </a:prstGeom>
        </p:spPr>
      </p:pic>
      <p:cxnSp>
        <p:nvCxnSpPr>
          <p:cNvPr id="39" name="Yhdistin: Kulma 38">
            <a:extLst>
              <a:ext uri="{FF2B5EF4-FFF2-40B4-BE49-F238E27FC236}">
                <a16:creationId xmlns:a16="http://schemas.microsoft.com/office/drawing/2014/main" id="{58A3F08B-8764-4CCD-9BFE-8ED67ABFBCEC}"/>
              </a:ext>
            </a:extLst>
          </p:cNvPr>
          <p:cNvCxnSpPr>
            <a:cxnSpLocks/>
            <a:stCxn id="38" idx="1"/>
            <a:endCxn id="7" idx="3"/>
          </p:cNvCxnSpPr>
          <p:nvPr/>
        </p:nvCxnSpPr>
        <p:spPr>
          <a:xfrm rot="10800000" flipV="1">
            <a:off x="9809374" y="5852667"/>
            <a:ext cx="774627" cy="415"/>
          </a:xfrm>
          <a:prstGeom prst="bentConnector3">
            <a:avLst>
              <a:gd name="adj1" fmla="val 50000"/>
            </a:avLst>
          </a:prstGeom>
          <a:ln w="12700">
            <a:solidFill>
              <a:srgbClr val="7F7F7F"/>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46" name="Kuva 45" descr="Nuoliympyrä">
            <a:extLst>
              <a:ext uri="{FF2B5EF4-FFF2-40B4-BE49-F238E27FC236}">
                <a16:creationId xmlns:a16="http://schemas.microsoft.com/office/drawing/2014/main" id="{BDAD81D6-821A-4B6F-81BE-931A6F1015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48157" y="4148942"/>
            <a:ext cx="681952" cy="681952"/>
          </a:xfrm>
          <a:prstGeom prst="rect">
            <a:avLst/>
          </a:prstGeom>
        </p:spPr>
      </p:pic>
      <p:cxnSp>
        <p:nvCxnSpPr>
          <p:cNvPr id="47" name="Yhdistin: Kulma 46">
            <a:extLst>
              <a:ext uri="{FF2B5EF4-FFF2-40B4-BE49-F238E27FC236}">
                <a16:creationId xmlns:a16="http://schemas.microsoft.com/office/drawing/2014/main" id="{1670EB6D-DDA4-475C-A945-75DB4D1EC584}"/>
              </a:ext>
            </a:extLst>
          </p:cNvPr>
          <p:cNvCxnSpPr>
            <a:cxnSpLocks/>
            <a:stCxn id="46" idx="2"/>
          </p:cNvCxnSpPr>
          <p:nvPr/>
        </p:nvCxnSpPr>
        <p:spPr>
          <a:xfrm rot="16200000" flipH="1">
            <a:off x="4312208" y="5007818"/>
            <a:ext cx="353851" cy="1"/>
          </a:xfrm>
          <a:prstGeom prst="bentConnector3">
            <a:avLst>
              <a:gd name="adj1" fmla="val 50000"/>
            </a:avLst>
          </a:prstGeom>
          <a:ln w="12700">
            <a:solidFill>
              <a:srgbClr val="7F7F7F"/>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65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2367DE-2AAD-40EF-80E5-10748F3131C7}"/>
              </a:ext>
            </a:extLst>
          </p:cNvPr>
          <p:cNvSpPr>
            <a:spLocks noGrp="1"/>
          </p:cNvSpPr>
          <p:nvPr>
            <p:ph type="title"/>
          </p:nvPr>
        </p:nvSpPr>
        <p:spPr/>
        <p:txBody>
          <a:bodyPr/>
          <a:lstStyle/>
          <a:p>
            <a:r>
              <a:rPr lang="fi-FI" dirty="0"/>
              <a:t>Tekninen osajulkaisu 3.0 – Q3/2024 – Rajapinnat</a:t>
            </a:r>
          </a:p>
        </p:txBody>
      </p:sp>
      <p:sp>
        <p:nvSpPr>
          <p:cNvPr id="3" name="Sisällön paikkamerkki 2">
            <a:extLst>
              <a:ext uri="{FF2B5EF4-FFF2-40B4-BE49-F238E27FC236}">
                <a16:creationId xmlns:a16="http://schemas.microsoft.com/office/drawing/2014/main" id="{9558F225-EB37-453F-ACB6-795F624D8DB2}"/>
              </a:ext>
            </a:extLst>
          </p:cNvPr>
          <p:cNvSpPr>
            <a:spLocks noGrp="1"/>
          </p:cNvSpPr>
          <p:nvPr>
            <p:ph idx="1"/>
          </p:nvPr>
        </p:nvSpPr>
        <p:spPr>
          <a:xfrm>
            <a:off x="1164866" y="2112958"/>
            <a:ext cx="9874841" cy="3934695"/>
          </a:xfrm>
        </p:spPr>
        <p:txBody>
          <a:bodyPr/>
          <a:lstStyle/>
          <a:p>
            <a:pPr marL="0" indent="0">
              <a:buNone/>
            </a:pPr>
            <a:r>
              <a:rPr lang="fi-FI" sz="1600" b="1" dirty="0">
                <a:latin typeface="Poppins"/>
              </a:rPr>
              <a:t>1. Muun kuin formaalin tarjonnan ja toteutusten hallinta</a:t>
            </a:r>
          </a:p>
          <a:p>
            <a:pPr lvl="1"/>
            <a:r>
              <a:rPr lang="fi-FI" sz="1600" dirty="0">
                <a:latin typeface="Poppins"/>
              </a:rPr>
              <a:t>Luonti, päivitys, haku, peruutus ja poisto </a:t>
            </a:r>
          </a:p>
          <a:p>
            <a:pPr lvl="1"/>
            <a:r>
              <a:rPr lang="fi-FI" sz="1600" dirty="0">
                <a:latin typeface="Poppins"/>
              </a:rPr>
              <a:t>Tuki yksittäisille toteutukselle ja toteutussarjalle</a:t>
            </a:r>
          </a:p>
          <a:p>
            <a:pPr lvl="2">
              <a:buFont typeface="Courier New" panose="02070309020205020404" pitchFamily="49" charset="0"/>
              <a:buChar char="o"/>
            </a:pPr>
            <a:r>
              <a:rPr lang="fi-FI" sz="1600" dirty="0">
                <a:latin typeface="Poppins"/>
              </a:rPr>
              <a:t>Webinaarit, tapahtumat, seminaarit, podcastit, blogit, videot ja kirjalliset tuotokset</a:t>
            </a:r>
          </a:p>
          <a:p>
            <a:pPr marL="0" indent="0">
              <a:buNone/>
            </a:pPr>
            <a:endParaRPr lang="fi-FI" sz="1600" dirty="0">
              <a:latin typeface="Poppins"/>
            </a:endParaRPr>
          </a:p>
          <a:p>
            <a:pPr marL="0" indent="0">
              <a:buNone/>
            </a:pPr>
            <a:r>
              <a:rPr lang="fi-FI" sz="1600" b="1" dirty="0">
                <a:latin typeface="Poppins"/>
              </a:rPr>
              <a:t>2. Hallinnoidaan ilmoittautumisen kohteita </a:t>
            </a:r>
            <a:r>
              <a:rPr lang="fi-FI" sz="1600" dirty="0">
                <a:latin typeface="Poppins"/>
              </a:rPr>
              <a:t>(yksittäisen toteutuksen tai toteutussarjan ilmoittautumistiedot)</a:t>
            </a:r>
          </a:p>
          <a:p>
            <a:pPr lvl="1"/>
            <a:r>
              <a:rPr lang="fi-FI" sz="1600" dirty="0">
                <a:latin typeface="Poppins"/>
              </a:rPr>
              <a:t>Luonti, päivitys, haku, peruutus ja poisto</a:t>
            </a:r>
          </a:p>
          <a:p>
            <a:pPr lvl="1"/>
            <a:r>
              <a:rPr lang="fi-FI" sz="1600" dirty="0">
                <a:latin typeface="Poppins"/>
              </a:rPr>
              <a:t>Ilmoittautumisehtojen määrittely</a:t>
            </a:r>
          </a:p>
          <a:p>
            <a:pPr lvl="2">
              <a:buFont typeface="Courier New" panose="02070309020205020404" pitchFamily="49" charset="0"/>
              <a:buChar char="o"/>
            </a:pPr>
            <a:r>
              <a:rPr lang="fi-FI" sz="1600" dirty="0">
                <a:latin typeface="Poppins"/>
              </a:rPr>
              <a:t>Webinaarit, tapahtumat ja seminaarit</a:t>
            </a:r>
          </a:p>
          <a:p>
            <a:pPr marL="0" indent="0">
              <a:buNone/>
            </a:pPr>
            <a:endParaRPr lang="fi-FI" sz="1600" dirty="0">
              <a:latin typeface="Poppins"/>
            </a:endParaRPr>
          </a:p>
          <a:p>
            <a:pPr marL="0" indent="0">
              <a:buNone/>
            </a:pPr>
            <a:r>
              <a:rPr lang="fi-FI" sz="1600" b="1" dirty="0">
                <a:latin typeface="Poppins"/>
              </a:rPr>
              <a:t>3. Ilmoittautuminen ja ilmoittautumisten hallinta</a:t>
            </a:r>
          </a:p>
          <a:p>
            <a:pPr lvl="1"/>
            <a:r>
              <a:rPr lang="fi-FI" sz="1600" dirty="0">
                <a:latin typeface="Poppins"/>
              </a:rPr>
              <a:t>Oppija ilmoittautuu tarjontaan/toteutukseen </a:t>
            </a:r>
          </a:p>
          <a:p>
            <a:pPr lvl="1"/>
            <a:r>
              <a:rPr lang="fi-FI" sz="1600" dirty="0">
                <a:latin typeface="Poppins"/>
              </a:rPr>
              <a:t>Osallistumistilanne, palauttaa ilmoittautumiset</a:t>
            </a:r>
          </a:p>
          <a:p>
            <a:pPr lvl="1"/>
            <a:r>
              <a:rPr lang="fi-FI" sz="1600" dirty="0">
                <a:latin typeface="Poppins"/>
              </a:rPr>
              <a:t>Manuaalisen valintaprosessin yhteydessä korkeakoulu valitsee osallistujat </a:t>
            </a:r>
          </a:p>
          <a:p>
            <a:pPr lvl="1"/>
            <a:r>
              <a:rPr lang="fi-FI" sz="1600" dirty="0">
                <a:latin typeface="Poppins"/>
              </a:rPr>
              <a:t>Oppija tai ylläpitäjä peruuttaa ilmoittautumisen </a:t>
            </a:r>
          </a:p>
        </p:txBody>
      </p:sp>
    </p:spTree>
    <p:extLst>
      <p:ext uri="{BB962C8B-B14F-4D97-AF65-F5344CB8AC3E}">
        <p14:creationId xmlns:p14="http://schemas.microsoft.com/office/powerpoint/2010/main" val="371779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20E2E-37D4-48DF-9336-1CFCDC3612AE}"/>
              </a:ext>
            </a:extLst>
          </p:cNvPr>
          <p:cNvSpPr>
            <a:spLocks noGrp="1"/>
          </p:cNvSpPr>
          <p:nvPr>
            <p:ph type="title"/>
          </p:nvPr>
        </p:nvSpPr>
        <p:spPr/>
        <p:txBody>
          <a:bodyPr/>
          <a:lstStyle/>
          <a:p>
            <a:r>
              <a:rPr lang="fi-FI" dirty="0"/>
              <a:t>Opin.fi -palvelun ilmoittautumisen teknisen ratkaisun </a:t>
            </a:r>
            <a:r>
              <a:rPr lang="fi-FI" dirty="0" err="1"/>
              <a:t>Howspace</a:t>
            </a:r>
            <a:r>
              <a:rPr lang="fi-FI" dirty="0"/>
              <a:t>-kysely marraskuu 2023</a:t>
            </a:r>
          </a:p>
        </p:txBody>
      </p:sp>
      <p:pic>
        <p:nvPicPr>
          <p:cNvPr id="6" name="Sisällön paikkamerkki 5">
            <a:extLst>
              <a:ext uri="{FF2B5EF4-FFF2-40B4-BE49-F238E27FC236}">
                <a16:creationId xmlns:a16="http://schemas.microsoft.com/office/drawing/2014/main" id="{ABA7F860-BFDF-4C9D-8A8C-062A9412E9B0}"/>
              </a:ext>
            </a:extLst>
          </p:cNvPr>
          <p:cNvPicPr>
            <a:picLocks noGrp="1" noChangeAspect="1"/>
          </p:cNvPicPr>
          <p:nvPr>
            <p:ph idx="1"/>
          </p:nvPr>
        </p:nvPicPr>
        <p:blipFill>
          <a:blip r:embed="rId3"/>
          <a:stretch>
            <a:fillRect/>
          </a:stretch>
        </p:blipFill>
        <p:spPr>
          <a:xfrm>
            <a:off x="4854125" y="2435513"/>
            <a:ext cx="7077681" cy="39354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091E619E-A754-47E5-A444-EA9EE948F41F}"/>
              </a:ext>
            </a:extLst>
          </p:cNvPr>
          <p:cNvSpPr txBox="1"/>
          <p:nvPr/>
        </p:nvSpPr>
        <p:spPr>
          <a:xfrm>
            <a:off x="979054" y="2802781"/>
            <a:ext cx="3875071" cy="2954655"/>
          </a:xfrm>
          <a:prstGeom prst="rect">
            <a:avLst/>
          </a:prstGeom>
          <a:noFill/>
        </p:spPr>
        <p:txBody>
          <a:bodyPr wrap="square" lIns="0" tIns="0" rIns="0" bIns="0" rtlCol="0">
            <a:spAutoFit/>
          </a:bodyPr>
          <a:lstStyle/>
          <a:p>
            <a:pPr algn="l"/>
            <a:r>
              <a:rPr lang="fi-FI" sz="1600" dirty="0">
                <a:latin typeface="Poppins" panose="00000500000000000000"/>
              </a:rPr>
              <a:t>Suosituin/toivotuin oli vaihtoehto (nro 4), jossa korkeakoulu käyttää omia palveluita tarjonnan ja ilmoittautumisten hallintaan.</a:t>
            </a:r>
          </a:p>
          <a:p>
            <a:pPr marL="285750" indent="-285750" algn="l">
              <a:buFont typeface="Arial" panose="020B0604020202020204" pitchFamily="34" charset="0"/>
              <a:buChar char="•"/>
            </a:pPr>
            <a:r>
              <a:rPr lang="fi-FI" sz="1600" dirty="0">
                <a:latin typeface="Poppins" panose="00000500000000000000"/>
              </a:rPr>
              <a:t>Master korkeakoulun oma(t) järjestelmät</a:t>
            </a:r>
          </a:p>
          <a:p>
            <a:pPr marL="285750" indent="-285750" algn="l">
              <a:buFont typeface="Arial" panose="020B0604020202020204" pitchFamily="34" charset="0"/>
              <a:buChar char="•"/>
            </a:pPr>
            <a:r>
              <a:rPr lang="fi-FI" sz="1600" dirty="0">
                <a:latin typeface="Poppins" panose="00000500000000000000"/>
              </a:rPr>
              <a:t>Tiedot siirretään ohjelmallisesti </a:t>
            </a:r>
            <a:r>
              <a:rPr lang="fi-FI" sz="1600" dirty="0" err="1">
                <a:latin typeface="Poppins" panose="00000500000000000000"/>
              </a:rPr>
              <a:t>Opin.fi:hin</a:t>
            </a:r>
            <a:endParaRPr lang="fi-FI" sz="1600" dirty="0">
              <a:latin typeface="Poppins" panose="00000500000000000000"/>
            </a:endParaRPr>
          </a:p>
          <a:p>
            <a:pPr marL="285750" indent="-285750" algn="l">
              <a:buFont typeface="Arial" panose="020B0604020202020204" pitchFamily="34" charset="0"/>
              <a:buChar char="•"/>
            </a:pPr>
            <a:r>
              <a:rPr lang="fi-FI" sz="1600" dirty="0">
                <a:latin typeface="Poppins" panose="00000500000000000000"/>
              </a:rPr>
              <a:t>Oppija voi ilmoittautua </a:t>
            </a:r>
            <a:r>
              <a:rPr lang="fi-FI" sz="1600" dirty="0" err="1">
                <a:latin typeface="Poppins" panose="00000500000000000000"/>
              </a:rPr>
              <a:t>Opin.fi:ssä</a:t>
            </a:r>
            <a:r>
              <a:rPr lang="fi-FI" sz="1600" dirty="0">
                <a:latin typeface="Poppins" panose="00000500000000000000"/>
              </a:rPr>
              <a:t>, mutta teknisesti ilmoittautuminen toteutuu korkeakoulun </a:t>
            </a:r>
            <a:r>
              <a:rPr lang="fi-FI" sz="1600" dirty="0" err="1">
                <a:latin typeface="Poppins" panose="00000500000000000000"/>
              </a:rPr>
              <a:t>masterjärjestelmässä</a:t>
            </a:r>
            <a:r>
              <a:rPr lang="fi-FI" sz="1600" dirty="0">
                <a:latin typeface="Poppins" panose="00000500000000000000"/>
              </a:rPr>
              <a:t> </a:t>
            </a:r>
          </a:p>
          <a:p>
            <a:pPr marL="285750" indent="-285750" algn="l">
              <a:buFont typeface="Arial" panose="020B0604020202020204" pitchFamily="34" charset="0"/>
              <a:buChar char="•"/>
            </a:pPr>
            <a:endParaRPr lang="fi-FI" sz="1600" dirty="0">
              <a:latin typeface="Poppins" panose="00000500000000000000"/>
            </a:endParaRPr>
          </a:p>
          <a:p>
            <a:pPr algn="l"/>
            <a:endParaRPr lang="fi-FI" sz="1600" dirty="0">
              <a:latin typeface="Poppins" panose="00000500000000000000"/>
            </a:endParaRPr>
          </a:p>
          <a:p>
            <a:pPr algn="l"/>
            <a:endParaRPr lang="fi-FI" sz="1600" dirty="0">
              <a:latin typeface="Poppins" panose="00000500000000000000"/>
            </a:endParaRPr>
          </a:p>
          <a:p>
            <a:pPr algn="l"/>
            <a:endParaRPr lang="fi-FI" sz="1600" dirty="0">
              <a:latin typeface="Poppins" panose="00000500000000000000"/>
            </a:endParaRPr>
          </a:p>
        </p:txBody>
      </p:sp>
    </p:spTree>
    <p:extLst>
      <p:ext uri="{BB962C8B-B14F-4D97-AF65-F5344CB8AC3E}">
        <p14:creationId xmlns:p14="http://schemas.microsoft.com/office/powerpoint/2010/main" val="131132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9FD9640B-F990-4823-913F-D07E49A3409D}"/>
              </a:ext>
            </a:extLst>
          </p:cNvPr>
          <p:cNvSpPr/>
          <p:nvPr/>
        </p:nvSpPr>
        <p:spPr>
          <a:xfrm>
            <a:off x="9747315" y="119703"/>
            <a:ext cx="2300141" cy="9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CB15838-3111-4200-A891-69D5BF8513F3}"/>
              </a:ext>
            </a:extLst>
          </p:cNvPr>
          <p:cNvSpPr>
            <a:spLocks noGrp="1"/>
          </p:cNvSpPr>
          <p:nvPr>
            <p:ph type="title"/>
          </p:nvPr>
        </p:nvSpPr>
        <p:spPr>
          <a:xfrm>
            <a:off x="1164866" y="119703"/>
            <a:ext cx="9874841" cy="856418"/>
          </a:xfrm>
        </p:spPr>
        <p:txBody>
          <a:bodyPr/>
          <a:lstStyle/>
          <a:p>
            <a:r>
              <a:rPr lang="fi-FI" sz="2400" dirty="0"/>
              <a:t>Tekninen osajulkaisu 3.0 – Q3/2024 </a:t>
            </a:r>
          </a:p>
        </p:txBody>
      </p:sp>
      <p:pic>
        <p:nvPicPr>
          <p:cNvPr id="4" name="Kuva 3">
            <a:extLst>
              <a:ext uri="{FF2B5EF4-FFF2-40B4-BE49-F238E27FC236}">
                <a16:creationId xmlns:a16="http://schemas.microsoft.com/office/drawing/2014/main" id="{E31BE9AB-6EA8-4DFB-B768-41C60A2625C5}"/>
              </a:ext>
            </a:extLst>
          </p:cNvPr>
          <p:cNvPicPr>
            <a:picLocks noChangeAspect="1"/>
          </p:cNvPicPr>
          <p:nvPr/>
        </p:nvPicPr>
        <p:blipFill>
          <a:blip r:embed="rId3"/>
          <a:stretch>
            <a:fillRect/>
          </a:stretch>
        </p:blipFill>
        <p:spPr>
          <a:xfrm>
            <a:off x="3998287" y="2491861"/>
            <a:ext cx="520700" cy="1123950"/>
          </a:xfrm>
          <a:prstGeom prst="rect">
            <a:avLst/>
          </a:prstGeom>
        </p:spPr>
      </p:pic>
      <p:sp>
        <p:nvSpPr>
          <p:cNvPr id="5" name="Tekstiruutu 4">
            <a:extLst>
              <a:ext uri="{FF2B5EF4-FFF2-40B4-BE49-F238E27FC236}">
                <a16:creationId xmlns:a16="http://schemas.microsoft.com/office/drawing/2014/main" id="{28E1DB5E-6CA6-492A-91A0-8AB3EA41FC57}"/>
              </a:ext>
            </a:extLst>
          </p:cNvPr>
          <p:cNvSpPr txBox="1"/>
          <p:nvPr/>
        </p:nvSpPr>
        <p:spPr>
          <a:xfrm>
            <a:off x="3593455" y="3648634"/>
            <a:ext cx="1181798" cy="492443"/>
          </a:xfrm>
          <a:prstGeom prst="rect">
            <a:avLst/>
          </a:prstGeom>
          <a:noFill/>
        </p:spPr>
        <p:txBody>
          <a:bodyPr wrap="none" lIns="0" tIns="0" rIns="0" bIns="0" rtlCol="0">
            <a:spAutoFit/>
          </a:bodyPr>
          <a:lstStyle/>
          <a:p>
            <a:pPr algn="l"/>
            <a:r>
              <a:rPr lang="fi-FI" sz="1600" dirty="0">
                <a:latin typeface="Poppins"/>
              </a:rPr>
              <a:t>Korkeakoulun </a:t>
            </a:r>
          </a:p>
          <a:p>
            <a:pPr algn="l"/>
            <a:r>
              <a:rPr lang="fi-FI" sz="1600" dirty="0">
                <a:latin typeface="Poppins"/>
              </a:rPr>
              <a:t>järjestelmä(t)</a:t>
            </a:r>
          </a:p>
        </p:txBody>
      </p:sp>
      <p:sp>
        <p:nvSpPr>
          <p:cNvPr id="6" name="Tekstiruutu 5">
            <a:extLst>
              <a:ext uri="{FF2B5EF4-FFF2-40B4-BE49-F238E27FC236}">
                <a16:creationId xmlns:a16="http://schemas.microsoft.com/office/drawing/2014/main" id="{E3F0A76F-62B5-47E6-82BE-259EAD357899}"/>
              </a:ext>
            </a:extLst>
          </p:cNvPr>
          <p:cNvSpPr txBox="1"/>
          <p:nvPr/>
        </p:nvSpPr>
        <p:spPr>
          <a:xfrm>
            <a:off x="5076219" y="3680944"/>
            <a:ext cx="1937262" cy="492443"/>
          </a:xfrm>
          <a:prstGeom prst="rect">
            <a:avLst/>
          </a:prstGeom>
          <a:noFill/>
        </p:spPr>
        <p:txBody>
          <a:bodyPr wrap="none" lIns="0" tIns="0" rIns="0" bIns="0" rtlCol="0">
            <a:spAutoFit/>
          </a:bodyPr>
          <a:lstStyle/>
          <a:p>
            <a:pPr algn="l"/>
            <a:r>
              <a:rPr lang="fi-FI" sz="1600" dirty="0">
                <a:latin typeface="Poppins"/>
              </a:rPr>
              <a:t>Korkeakoulun tekemä </a:t>
            </a:r>
          </a:p>
          <a:p>
            <a:pPr algn="l"/>
            <a:r>
              <a:rPr lang="fi-FI" sz="1600" dirty="0">
                <a:latin typeface="Poppins"/>
              </a:rPr>
              <a:t>toiminnallisuus/palvelu</a:t>
            </a:r>
          </a:p>
        </p:txBody>
      </p:sp>
      <p:sp>
        <p:nvSpPr>
          <p:cNvPr id="7" name="Suorakulmio 6">
            <a:extLst>
              <a:ext uri="{FF2B5EF4-FFF2-40B4-BE49-F238E27FC236}">
                <a16:creationId xmlns:a16="http://schemas.microsoft.com/office/drawing/2014/main" id="{FB929401-4601-4116-B930-FA9E6CEC2E86}"/>
              </a:ext>
            </a:extLst>
          </p:cNvPr>
          <p:cNvSpPr/>
          <p:nvPr/>
        </p:nvSpPr>
        <p:spPr>
          <a:xfrm>
            <a:off x="5394710" y="2673140"/>
            <a:ext cx="184727" cy="756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uora nuoliyhdysviiva 8">
            <a:extLst>
              <a:ext uri="{FF2B5EF4-FFF2-40B4-BE49-F238E27FC236}">
                <a16:creationId xmlns:a16="http://schemas.microsoft.com/office/drawing/2014/main" id="{1626E356-E292-4722-8973-F6F76C5E81A7}"/>
              </a:ext>
            </a:extLst>
          </p:cNvPr>
          <p:cNvCxnSpPr>
            <a:cxnSpLocks/>
            <a:stCxn id="7" idx="1"/>
            <a:endCxn id="4" idx="3"/>
          </p:cNvCxnSpPr>
          <p:nvPr/>
        </p:nvCxnSpPr>
        <p:spPr>
          <a:xfrm flipH="1">
            <a:off x="4518987" y="3051140"/>
            <a:ext cx="875723" cy="2696"/>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Suorakulmio 10">
            <a:extLst>
              <a:ext uri="{FF2B5EF4-FFF2-40B4-BE49-F238E27FC236}">
                <a16:creationId xmlns:a16="http://schemas.microsoft.com/office/drawing/2014/main" id="{4C3B1C54-6EC6-48F1-ADE1-3555EA5D1A63}"/>
              </a:ext>
            </a:extLst>
          </p:cNvPr>
          <p:cNvSpPr/>
          <p:nvPr/>
        </p:nvSpPr>
        <p:spPr>
          <a:xfrm>
            <a:off x="8893626" y="2673140"/>
            <a:ext cx="184727" cy="756000"/>
          </a:xfrm>
          <a:prstGeom prst="rect">
            <a:avLst/>
          </a:prstGeom>
          <a:solidFill>
            <a:schemeClr val="accent5">
              <a:lumMod val="7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latin typeface="Poppins"/>
              </a:rPr>
              <a:t>HEDI</a:t>
            </a:r>
          </a:p>
        </p:txBody>
      </p:sp>
      <p:cxnSp>
        <p:nvCxnSpPr>
          <p:cNvPr id="13" name="Suora nuoliyhdysviiva 12">
            <a:extLst>
              <a:ext uri="{FF2B5EF4-FFF2-40B4-BE49-F238E27FC236}">
                <a16:creationId xmlns:a16="http://schemas.microsoft.com/office/drawing/2014/main" id="{770D7787-7963-49E0-891A-1D8CC7E58090}"/>
              </a:ext>
            </a:extLst>
          </p:cNvPr>
          <p:cNvCxnSpPr>
            <a:stCxn id="7" idx="3"/>
            <a:endCxn id="11" idx="1"/>
          </p:cNvCxnSpPr>
          <p:nvPr/>
        </p:nvCxnSpPr>
        <p:spPr>
          <a:xfrm>
            <a:off x="5579437" y="3051140"/>
            <a:ext cx="3314189" cy="0"/>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23180A06-66DD-46C1-AE8E-BF96EB237787}"/>
              </a:ext>
            </a:extLst>
          </p:cNvPr>
          <p:cNvCxnSpPr>
            <a:cxnSpLocks/>
          </p:cNvCxnSpPr>
          <p:nvPr/>
        </p:nvCxnSpPr>
        <p:spPr>
          <a:xfrm flipH="1">
            <a:off x="5579438" y="3223970"/>
            <a:ext cx="3314188" cy="1"/>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pic>
        <p:nvPicPr>
          <p:cNvPr id="17" name="Kuva 16">
            <a:extLst>
              <a:ext uri="{FF2B5EF4-FFF2-40B4-BE49-F238E27FC236}">
                <a16:creationId xmlns:a16="http://schemas.microsoft.com/office/drawing/2014/main" id="{56AC2AB8-0AA0-4A2C-BEFE-DBEC0C4E9380}"/>
              </a:ext>
            </a:extLst>
          </p:cNvPr>
          <p:cNvPicPr>
            <a:picLocks noChangeAspect="1"/>
          </p:cNvPicPr>
          <p:nvPr/>
        </p:nvPicPr>
        <p:blipFill>
          <a:blip r:embed="rId3"/>
          <a:stretch>
            <a:fillRect/>
          </a:stretch>
        </p:blipFill>
        <p:spPr>
          <a:xfrm>
            <a:off x="9731355" y="2491861"/>
            <a:ext cx="520700" cy="1123950"/>
          </a:xfrm>
          <a:prstGeom prst="rect">
            <a:avLst/>
          </a:prstGeom>
        </p:spPr>
      </p:pic>
      <p:sp>
        <p:nvSpPr>
          <p:cNvPr id="18" name="Tekstiruutu 17">
            <a:extLst>
              <a:ext uri="{FF2B5EF4-FFF2-40B4-BE49-F238E27FC236}">
                <a16:creationId xmlns:a16="http://schemas.microsoft.com/office/drawing/2014/main" id="{1879FAC0-7342-40B2-82E8-260C95D7065E}"/>
              </a:ext>
            </a:extLst>
          </p:cNvPr>
          <p:cNvSpPr txBox="1"/>
          <p:nvPr/>
        </p:nvSpPr>
        <p:spPr>
          <a:xfrm>
            <a:off x="8144703" y="3680944"/>
            <a:ext cx="1557349" cy="492443"/>
          </a:xfrm>
          <a:prstGeom prst="rect">
            <a:avLst/>
          </a:prstGeom>
          <a:noFill/>
        </p:spPr>
        <p:txBody>
          <a:bodyPr wrap="none" lIns="0" tIns="0" rIns="0" bIns="0" rtlCol="0">
            <a:spAutoFit/>
          </a:bodyPr>
          <a:lstStyle/>
          <a:p>
            <a:pPr algn="l"/>
            <a:r>
              <a:rPr lang="fi-FI" sz="1600" dirty="0">
                <a:latin typeface="Poppins"/>
              </a:rPr>
              <a:t>Digivision tekemä </a:t>
            </a:r>
          </a:p>
          <a:p>
            <a:pPr algn="l"/>
            <a:r>
              <a:rPr lang="fi-FI" sz="1600" dirty="0">
                <a:latin typeface="Poppins"/>
              </a:rPr>
              <a:t>HEDI-rajapinta</a:t>
            </a:r>
          </a:p>
        </p:txBody>
      </p:sp>
      <p:sp>
        <p:nvSpPr>
          <p:cNvPr id="19" name="Tekstiruutu 18">
            <a:extLst>
              <a:ext uri="{FF2B5EF4-FFF2-40B4-BE49-F238E27FC236}">
                <a16:creationId xmlns:a16="http://schemas.microsoft.com/office/drawing/2014/main" id="{46C99484-CA57-4683-91FA-E7D2D2EC5011}"/>
              </a:ext>
            </a:extLst>
          </p:cNvPr>
          <p:cNvSpPr txBox="1"/>
          <p:nvPr/>
        </p:nvSpPr>
        <p:spPr>
          <a:xfrm>
            <a:off x="9731355" y="3682974"/>
            <a:ext cx="1120820" cy="492443"/>
          </a:xfrm>
          <a:prstGeom prst="rect">
            <a:avLst/>
          </a:prstGeom>
          <a:noFill/>
        </p:spPr>
        <p:txBody>
          <a:bodyPr wrap="none" lIns="0" tIns="0" rIns="0" bIns="0" rtlCol="0">
            <a:spAutoFit/>
          </a:bodyPr>
          <a:lstStyle/>
          <a:p>
            <a:r>
              <a:rPr lang="fi-FI" sz="1600" dirty="0">
                <a:latin typeface="Poppins"/>
              </a:rPr>
              <a:t>Digivision </a:t>
            </a:r>
          </a:p>
          <a:p>
            <a:pPr algn="l"/>
            <a:r>
              <a:rPr lang="fi-FI" sz="1600" dirty="0">
                <a:latin typeface="Poppins"/>
              </a:rPr>
              <a:t>järjestelmä(t)</a:t>
            </a:r>
          </a:p>
        </p:txBody>
      </p:sp>
      <p:cxnSp>
        <p:nvCxnSpPr>
          <p:cNvPr id="20" name="Suora nuoliyhdysviiva 19">
            <a:extLst>
              <a:ext uri="{FF2B5EF4-FFF2-40B4-BE49-F238E27FC236}">
                <a16:creationId xmlns:a16="http://schemas.microsoft.com/office/drawing/2014/main" id="{D277EB3F-793A-486E-BC22-6136393399AE}"/>
              </a:ext>
            </a:extLst>
          </p:cNvPr>
          <p:cNvCxnSpPr>
            <a:cxnSpLocks/>
            <a:stCxn id="17" idx="1"/>
            <a:endCxn id="11" idx="3"/>
          </p:cNvCxnSpPr>
          <p:nvPr/>
        </p:nvCxnSpPr>
        <p:spPr>
          <a:xfrm flipH="1" flipV="1">
            <a:off x="9078353" y="3051140"/>
            <a:ext cx="653002" cy="2696"/>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Kuva 34">
            <a:extLst>
              <a:ext uri="{FF2B5EF4-FFF2-40B4-BE49-F238E27FC236}">
                <a16:creationId xmlns:a16="http://schemas.microsoft.com/office/drawing/2014/main" id="{E9CE4632-7E99-4594-A39C-76F02CE60689}"/>
              </a:ext>
            </a:extLst>
          </p:cNvPr>
          <p:cNvPicPr>
            <a:picLocks noChangeAspect="1"/>
          </p:cNvPicPr>
          <p:nvPr/>
        </p:nvPicPr>
        <p:blipFill>
          <a:blip r:embed="rId3"/>
          <a:stretch>
            <a:fillRect/>
          </a:stretch>
        </p:blipFill>
        <p:spPr>
          <a:xfrm>
            <a:off x="3998287" y="4708007"/>
            <a:ext cx="520700" cy="1123950"/>
          </a:xfrm>
          <a:prstGeom prst="rect">
            <a:avLst/>
          </a:prstGeom>
        </p:spPr>
      </p:pic>
      <p:sp>
        <p:nvSpPr>
          <p:cNvPr id="36" name="Tekstiruutu 35">
            <a:extLst>
              <a:ext uri="{FF2B5EF4-FFF2-40B4-BE49-F238E27FC236}">
                <a16:creationId xmlns:a16="http://schemas.microsoft.com/office/drawing/2014/main" id="{CF89002C-D956-48AB-BE91-44EF0F71A47D}"/>
              </a:ext>
            </a:extLst>
          </p:cNvPr>
          <p:cNvSpPr txBox="1"/>
          <p:nvPr/>
        </p:nvSpPr>
        <p:spPr>
          <a:xfrm>
            <a:off x="3593455" y="5864780"/>
            <a:ext cx="1181798" cy="492443"/>
          </a:xfrm>
          <a:prstGeom prst="rect">
            <a:avLst/>
          </a:prstGeom>
          <a:noFill/>
        </p:spPr>
        <p:txBody>
          <a:bodyPr wrap="none" lIns="0" tIns="0" rIns="0" bIns="0" rtlCol="0">
            <a:spAutoFit/>
          </a:bodyPr>
          <a:lstStyle/>
          <a:p>
            <a:pPr algn="l"/>
            <a:r>
              <a:rPr lang="fi-FI" sz="1600" dirty="0">
                <a:latin typeface="Poppins"/>
              </a:rPr>
              <a:t>Korkeakoulun </a:t>
            </a:r>
          </a:p>
          <a:p>
            <a:pPr algn="l"/>
            <a:r>
              <a:rPr lang="fi-FI" sz="1600" dirty="0">
                <a:latin typeface="Poppins"/>
              </a:rPr>
              <a:t>järjestelmä(t)</a:t>
            </a:r>
          </a:p>
        </p:txBody>
      </p:sp>
      <p:sp>
        <p:nvSpPr>
          <p:cNvPr id="37" name="Tekstiruutu 36">
            <a:extLst>
              <a:ext uri="{FF2B5EF4-FFF2-40B4-BE49-F238E27FC236}">
                <a16:creationId xmlns:a16="http://schemas.microsoft.com/office/drawing/2014/main" id="{E7096724-C58D-4004-A6DB-1485B970FF97}"/>
              </a:ext>
            </a:extLst>
          </p:cNvPr>
          <p:cNvSpPr txBox="1"/>
          <p:nvPr/>
        </p:nvSpPr>
        <p:spPr>
          <a:xfrm>
            <a:off x="5076219" y="5897090"/>
            <a:ext cx="2177712" cy="738664"/>
          </a:xfrm>
          <a:prstGeom prst="rect">
            <a:avLst/>
          </a:prstGeom>
          <a:noFill/>
        </p:spPr>
        <p:txBody>
          <a:bodyPr wrap="none" lIns="0" tIns="0" rIns="0" bIns="0" rtlCol="0">
            <a:spAutoFit/>
          </a:bodyPr>
          <a:lstStyle/>
          <a:p>
            <a:r>
              <a:rPr lang="fi-FI" sz="1600" dirty="0">
                <a:latin typeface="Poppins"/>
              </a:rPr>
              <a:t>Korkeakoulun tekemä </a:t>
            </a:r>
          </a:p>
          <a:p>
            <a:r>
              <a:rPr lang="fi-FI" sz="1600" dirty="0">
                <a:latin typeface="Poppins"/>
              </a:rPr>
              <a:t>toiminnallisuus/ palvelu ja</a:t>
            </a:r>
          </a:p>
          <a:p>
            <a:pPr algn="l"/>
            <a:r>
              <a:rPr lang="fi-FI" sz="1600" dirty="0">
                <a:latin typeface="Poppins"/>
              </a:rPr>
              <a:t>integroima HEDI-rajapinta</a:t>
            </a:r>
          </a:p>
        </p:txBody>
      </p:sp>
      <p:sp>
        <p:nvSpPr>
          <p:cNvPr id="38" name="Suorakulmio 37">
            <a:extLst>
              <a:ext uri="{FF2B5EF4-FFF2-40B4-BE49-F238E27FC236}">
                <a16:creationId xmlns:a16="http://schemas.microsoft.com/office/drawing/2014/main" id="{E7821326-DC01-463D-8BA3-D4B8AC67C2B8}"/>
              </a:ext>
            </a:extLst>
          </p:cNvPr>
          <p:cNvSpPr/>
          <p:nvPr/>
        </p:nvSpPr>
        <p:spPr>
          <a:xfrm>
            <a:off x="5394710" y="5238085"/>
            <a:ext cx="184727" cy="504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9" name="Suora nuoliyhdysviiva 38">
            <a:extLst>
              <a:ext uri="{FF2B5EF4-FFF2-40B4-BE49-F238E27FC236}">
                <a16:creationId xmlns:a16="http://schemas.microsoft.com/office/drawing/2014/main" id="{421113BC-65C1-4976-973E-27B25D865050}"/>
              </a:ext>
            </a:extLst>
          </p:cNvPr>
          <p:cNvCxnSpPr>
            <a:cxnSpLocks/>
            <a:stCxn id="38" idx="1"/>
          </p:cNvCxnSpPr>
          <p:nvPr/>
        </p:nvCxnSpPr>
        <p:spPr>
          <a:xfrm flipH="1">
            <a:off x="4518988" y="5490085"/>
            <a:ext cx="875722" cy="0"/>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Suorakulmio 39">
            <a:extLst>
              <a:ext uri="{FF2B5EF4-FFF2-40B4-BE49-F238E27FC236}">
                <a16:creationId xmlns:a16="http://schemas.microsoft.com/office/drawing/2014/main" id="{4E9408B4-A1BF-469C-AAB1-10FF9F7219D2}"/>
              </a:ext>
            </a:extLst>
          </p:cNvPr>
          <p:cNvSpPr/>
          <p:nvPr/>
        </p:nvSpPr>
        <p:spPr>
          <a:xfrm>
            <a:off x="8893626" y="5096680"/>
            <a:ext cx="184727" cy="756000"/>
          </a:xfrm>
          <a:prstGeom prst="rect">
            <a:avLst/>
          </a:prstGeom>
          <a:solidFill>
            <a:schemeClr val="accent5">
              <a:lumMod val="7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latin typeface="Poppins"/>
              </a:rPr>
              <a:t>HEDI</a:t>
            </a:r>
          </a:p>
        </p:txBody>
      </p:sp>
      <p:cxnSp>
        <p:nvCxnSpPr>
          <p:cNvPr id="41" name="Suora nuoliyhdysviiva 40">
            <a:extLst>
              <a:ext uri="{FF2B5EF4-FFF2-40B4-BE49-F238E27FC236}">
                <a16:creationId xmlns:a16="http://schemas.microsoft.com/office/drawing/2014/main" id="{F94BB0F5-46D5-44AE-9E13-85DE9AE6C671}"/>
              </a:ext>
            </a:extLst>
          </p:cNvPr>
          <p:cNvCxnSpPr>
            <a:stCxn id="38" idx="3"/>
            <a:endCxn id="40" idx="1"/>
          </p:cNvCxnSpPr>
          <p:nvPr/>
        </p:nvCxnSpPr>
        <p:spPr>
          <a:xfrm flipV="1">
            <a:off x="5579437" y="5474680"/>
            <a:ext cx="3314189" cy="15405"/>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uora nuoliyhdysviiva 41">
            <a:extLst>
              <a:ext uri="{FF2B5EF4-FFF2-40B4-BE49-F238E27FC236}">
                <a16:creationId xmlns:a16="http://schemas.microsoft.com/office/drawing/2014/main" id="{A6E40201-51EE-48D9-A809-9AFF41D7AD67}"/>
              </a:ext>
            </a:extLst>
          </p:cNvPr>
          <p:cNvCxnSpPr>
            <a:cxnSpLocks/>
          </p:cNvCxnSpPr>
          <p:nvPr/>
        </p:nvCxnSpPr>
        <p:spPr>
          <a:xfrm flipH="1">
            <a:off x="5579438" y="5647510"/>
            <a:ext cx="3314188" cy="1"/>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pic>
        <p:nvPicPr>
          <p:cNvPr id="43" name="Kuva 42">
            <a:extLst>
              <a:ext uri="{FF2B5EF4-FFF2-40B4-BE49-F238E27FC236}">
                <a16:creationId xmlns:a16="http://schemas.microsoft.com/office/drawing/2014/main" id="{50311673-24E5-4F57-92D0-5605428899BB}"/>
              </a:ext>
            </a:extLst>
          </p:cNvPr>
          <p:cNvPicPr>
            <a:picLocks noChangeAspect="1"/>
          </p:cNvPicPr>
          <p:nvPr/>
        </p:nvPicPr>
        <p:blipFill>
          <a:blip r:embed="rId3"/>
          <a:stretch>
            <a:fillRect/>
          </a:stretch>
        </p:blipFill>
        <p:spPr>
          <a:xfrm>
            <a:off x="9731355" y="4708007"/>
            <a:ext cx="520700" cy="1123950"/>
          </a:xfrm>
          <a:prstGeom prst="rect">
            <a:avLst/>
          </a:prstGeom>
        </p:spPr>
      </p:pic>
      <p:sp>
        <p:nvSpPr>
          <p:cNvPr id="44" name="Tekstiruutu 43">
            <a:extLst>
              <a:ext uri="{FF2B5EF4-FFF2-40B4-BE49-F238E27FC236}">
                <a16:creationId xmlns:a16="http://schemas.microsoft.com/office/drawing/2014/main" id="{C1B2D3CE-3F8F-4246-94F2-3E1E57965800}"/>
              </a:ext>
            </a:extLst>
          </p:cNvPr>
          <p:cNvSpPr txBox="1"/>
          <p:nvPr/>
        </p:nvSpPr>
        <p:spPr>
          <a:xfrm>
            <a:off x="8144703" y="5897090"/>
            <a:ext cx="1557349" cy="492443"/>
          </a:xfrm>
          <a:prstGeom prst="rect">
            <a:avLst/>
          </a:prstGeom>
          <a:noFill/>
        </p:spPr>
        <p:txBody>
          <a:bodyPr wrap="none" lIns="0" tIns="0" rIns="0" bIns="0" rtlCol="0">
            <a:spAutoFit/>
          </a:bodyPr>
          <a:lstStyle/>
          <a:p>
            <a:pPr algn="l"/>
            <a:r>
              <a:rPr lang="fi-FI" sz="1600" dirty="0">
                <a:latin typeface="Poppins"/>
              </a:rPr>
              <a:t>Digivision tekemä </a:t>
            </a:r>
          </a:p>
          <a:p>
            <a:pPr algn="l"/>
            <a:r>
              <a:rPr lang="fi-FI" sz="1600" dirty="0">
                <a:latin typeface="Poppins"/>
              </a:rPr>
              <a:t>HEDI-rajapinta</a:t>
            </a:r>
          </a:p>
        </p:txBody>
      </p:sp>
      <p:sp>
        <p:nvSpPr>
          <p:cNvPr id="45" name="Tekstiruutu 44">
            <a:extLst>
              <a:ext uri="{FF2B5EF4-FFF2-40B4-BE49-F238E27FC236}">
                <a16:creationId xmlns:a16="http://schemas.microsoft.com/office/drawing/2014/main" id="{8FBDD80C-F999-4ED7-912F-78E0FE7CEBA5}"/>
              </a:ext>
            </a:extLst>
          </p:cNvPr>
          <p:cNvSpPr txBox="1"/>
          <p:nvPr/>
        </p:nvSpPr>
        <p:spPr>
          <a:xfrm>
            <a:off x="9731355" y="5899120"/>
            <a:ext cx="1120820" cy="492443"/>
          </a:xfrm>
          <a:prstGeom prst="rect">
            <a:avLst/>
          </a:prstGeom>
          <a:noFill/>
        </p:spPr>
        <p:txBody>
          <a:bodyPr wrap="none" lIns="0" tIns="0" rIns="0" bIns="0" rtlCol="0">
            <a:spAutoFit/>
          </a:bodyPr>
          <a:lstStyle/>
          <a:p>
            <a:r>
              <a:rPr lang="fi-FI" sz="1600" dirty="0">
                <a:latin typeface="Poppins"/>
              </a:rPr>
              <a:t>Digivision </a:t>
            </a:r>
          </a:p>
          <a:p>
            <a:pPr algn="l"/>
            <a:r>
              <a:rPr lang="fi-FI" sz="1600" dirty="0">
                <a:latin typeface="Poppins"/>
              </a:rPr>
              <a:t>järjestelmä(t)</a:t>
            </a:r>
          </a:p>
        </p:txBody>
      </p:sp>
      <p:cxnSp>
        <p:nvCxnSpPr>
          <p:cNvPr id="46" name="Suora nuoliyhdysviiva 45">
            <a:extLst>
              <a:ext uri="{FF2B5EF4-FFF2-40B4-BE49-F238E27FC236}">
                <a16:creationId xmlns:a16="http://schemas.microsoft.com/office/drawing/2014/main" id="{CBB79F15-FF3C-4EB4-A942-5F3D8763C5EE}"/>
              </a:ext>
            </a:extLst>
          </p:cNvPr>
          <p:cNvCxnSpPr>
            <a:cxnSpLocks/>
            <a:endCxn id="40" idx="3"/>
          </p:cNvCxnSpPr>
          <p:nvPr/>
        </p:nvCxnSpPr>
        <p:spPr>
          <a:xfrm flipH="1" flipV="1">
            <a:off x="9078353" y="5474680"/>
            <a:ext cx="653002" cy="2696"/>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Suorakulmio 47">
            <a:extLst>
              <a:ext uri="{FF2B5EF4-FFF2-40B4-BE49-F238E27FC236}">
                <a16:creationId xmlns:a16="http://schemas.microsoft.com/office/drawing/2014/main" id="{6C0DDCDB-C03F-46F4-B6A8-3E70136C2C43}"/>
              </a:ext>
            </a:extLst>
          </p:cNvPr>
          <p:cNvSpPr/>
          <p:nvPr/>
        </p:nvSpPr>
        <p:spPr>
          <a:xfrm>
            <a:off x="5385945" y="4420774"/>
            <a:ext cx="184727" cy="756000"/>
          </a:xfrm>
          <a:prstGeom prst="rect">
            <a:avLst/>
          </a:prstGeom>
          <a:solidFill>
            <a:schemeClr val="accent5">
              <a:lumMod val="75000"/>
            </a:schemeClr>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latin typeface="Poppins"/>
              </a:rPr>
              <a:t>HEDI</a:t>
            </a:r>
          </a:p>
        </p:txBody>
      </p:sp>
      <p:cxnSp>
        <p:nvCxnSpPr>
          <p:cNvPr id="50" name="Suora nuoliyhdysviiva 49">
            <a:extLst>
              <a:ext uri="{FF2B5EF4-FFF2-40B4-BE49-F238E27FC236}">
                <a16:creationId xmlns:a16="http://schemas.microsoft.com/office/drawing/2014/main" id="{A341AEF4-44A9-46A3-92A7-E5867AEF4454}"/>
              </a:ext>
            </a:extLst>
          </p:cNvPr>
          <p:cNvCxnSpPr/>
          <p:nvPr/>
        </p:nvCxnSpPr>
        <p:spPr>
          <a:xfrm flipH="1">
            <a:off x="5579438" y="4901942"/>
            <a:ext cx="4122614" cy="0"/>
          </a:xfrm>
          <a:prstGeom prst="straightConnector1">
            <a:avLst/>
          </a:prstGeom>
          <a:ln w="1270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uora nuoliyhdysviiva 50">
            <a:extLst>
              <a:ext uri="{FF2B5EF4-FFF2-40B4-BE49-F238E27FC236}">
                <a16:creationId xmlns:a16="http://schemas.microsoft.com/office/drawing/2014/main" id="{B49FC82B-E30E-45AF-8769-03E783A1DC02}"/>
              </a:ext>
            </a:extLst>
          </p:cNvPr>
          <p:cNvCxnSpPr>
            <a:cxnSpLocks/>
          </p:cNvCxnSpPr>
          <p:nvPr/>
        </p:nvCxnSpPr>
        <p:spPr>
          <a:xfrm flipH="1">
            <a:off x="4510223" y="4982609"/>
            <a:ext cx="875722" cy="0"/>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Suorakulmio: Pyöristetyt kulmat 51">
            <a:extLst>
              <a:ext uri="{FF2B5EF4-FFF2-40B4-BE49-F238E27FC236}">
                <a16:creationId xmlns:a16="http://schemas.microsoft.com/office/drawing/2014/main" id="{0F322491-754C-473A-9161-33083A298E97}"/>
              </a:ext>
            </a:extLst>
          </p:cNvPr>
          <p:cNvSpPr/>
          <p:nvPr/>
        </p:nvSpPr>
        <p:spPr>
          <a:xfrm>
            <a:off x="2607173" y="2413913"/>
            <a:ext cx="9251753" cy="1815574"/>
          </a:xfrm>
          <a:prstGeom prst="round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Suorakulmio: Pyöristetyt kulmat 52">
            <a:extLst>
              <a:ext uri="{FF2B5EF4-FFF2-40B4-BE49-F238E27FC236}">
                <a16:creationId xmlns:a16="http://schemas.microsoft.com/office/drawing/2014/main" id="{55A91A2D-2D33-4E8B-A323-43AE05A7DCE0}"/>
              </a:ext>
            </a:extLst>
          </p:cNvPr>
          <p:cNvSpPr/>
          <p:nvPr/>
        </p:nvSpPr>
        <p:spPr>
          <a:xfrm>
            <a:off x="2607172" y="4267184"/>
            <a:ext cx="9251753" cy="2460388"/>
          </a:xfrm>
          <a:prstGeom prst="round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32" name="Kuva 31">
            <a:extLst>
              <a:ext uri="{FF2B5EF4-FFF2-40B4-BE49-F238E27FC236}">
                <a16:creationId xmlns:a16="http://schemas.microsoft.com/office/drawing/2014/main" id="{9FB4A589-A84F-4C13-8C9D-DCB5EA7BC35B}"/>
              </a:ext>
            </a:extLst>
          </p:cNvPr>
          <p:cNvPicPr>
            <a:picLocks noChangeAspect="1"/>
          </p:cNvPicPr>
          <p:nvPr/>
        </p:nvPicPr>
        <p:blipFill>
          <a:blip r:embed="rId3"/>
          <a:stretch>
            <a:fillRect/>
          </a:stretch>
        </p:blipFill>
        <p:spPr>
          <a:xfrm>
            <a:off x="3971577" y="598643"/>
            <a:ext cx="520700" cy="1123950"/>
          </a:xfrm>
          <a:prstGeom prst="rect">
            <a:avLst/>
          </a:prstGeom>
        </p:spPr>
      </p:pic>
      <p:sp>
        <p:nvSpPr>
          <p:cNvPr id="33" name="Tekstiruutu 32">
            <a:extLst>
              <a:ext uri="{FF2B5EF4-FFF2-40B4-BE49-F238E27FC236}">
                <a16:creationId xmlns:a16="http://schemas.microsoft.com/office/drawing/2014/main" id="{B88717B3-10A6-45BE-910C-C1301EBDF2B7}"/>
              </a:ext>
            </a:extLst>
          </p:cNvPr>
          <p:cNvSpPr txBox="1"/>
          <p:nvPr/>
        </p:nvSpPr>
        <p:spPr>
          <a:xfrm>
            <a:off x="3023190" y="1784477"/>
            <a:ext cx="1864036" cy="492443"/>
          </a:xfrm>
          <a:prstGeom prst="rect">
            <a:avLst/>
          </a:prstGeom>
          <a:noFill/>
        </p:spPr>
        <p:txBody>
          <a:bodyPr wrap="none" lIns="0" tIns="0" rIns="0" bIns="0" rtlCol="0">
            <a:spAutoFit/>
          </a:bodyPr>
          <a:lstStyle/>
          <a:p>
            <a:pPr algn="ctr"/>
            <a:r>
              <a:rPr lang="fi-FI" sz="1600" dirty="0">
                <a:latin typeface="Poppins"/>
              </a:rPr>
              <a:t>Korkeakoulun </a:t>
            </a:r>
          </a:p>
          <a:p>
            <a:pPr algn="ctr"/>
            <a:r>
              <a:rPr lang="fi-FI" sz="1600" dirty="0">
                <a:latin typeface="Poppins"/>
              </a:rPr>
              <a:t>opintotietojärjestelmä</a:t>
            </a:r>
          </a:p>
        </p:txBody>
      </p:sp>
      <p:sp>
        <p:nvSpPr>
          <p:cNvPr id="34" name="Tekstiruutu 33">
            <a:extLst>
              <a:ext uri="{FF2B5EF4-FFF2-40B4-BE49-F238E27FC236}">
                <a16:creationId xmlns:a16="http://schemas.microsoft.com/office/drawing/2014/main" id="{DB3D2858-FFD2-44B7-A06C-4A7C65594EE9}"/>
              </a:ext>
            </a:extLst>
          </p:cNvPr>
          <p:cNvSpPr txBox="1"/>
          <p:nvPr/>
        </p:nvSpPr>
        <p:spPr>
          <a:xfrm>
            <a:off x="5049509" y="1787726"/>
            <a:ext cx="1181798" cy="492443"/>
          </a:xfrm>
          <a:prstGeom prst="rect">
            <a:avLst/>
          </a:prstGeom>
          <a:noFill/>
        </p:spPr>
        <p:txBody>
          <a:bodyPr wrap="square" lIns="0" tIns="0" rIns="0" bIns="0" rtlCol="0">
            <a:spAutoFit/>
          </a:bodyPr>
          <a:lstStyle/>
          <a:p>
            <a:pPr algn="l"/>
            <a:r>
              <a:rPr lang="fi-FI" sz="1600" dirty="0">
                <a:latin typeface="Poppins"/>
              </a:rPr>
              <a:t>Sisun/Pepin rajapinta</a:t>
            </a:r>
          </a:p>
        </p:txBody>
      </p:sp>
      <p:sp>
        <p:nvSpPr>
          <p:cNvPr id="47" name="Suorakulmio 46">
            <a:extLst>
              <a:ext uri="{FF2B5EF4-FFF2-40B4-BE49-F238E27FC236}">
                <a16:creationId xmlns:a16="http://schemas.microsoft.com/office/drawing/2014/main" id="{8726FEE5-0006-4845-999F-6664AA1AAA24}"/>
              </a:ext>
            </a:extLst>
          </p:cNvPr>
          <p:cNvSpPr/>
          <p:nvPr/>
        </p:nvSpPr>
        <p:spPr>
          <a:xfrm>
            <a:off x="5368000" y="779922"/>
            <a:ext cx="184727" cy="756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uora nuoliyhdysviiva 48">
            <a:extLst>
              <a:ext uri="{FF2B5EF4-FFF2-40B4-BE49-F238E27FC236}">
                <a16:creationId xmlns:a16="http://schemas.microsoft.com/office/drawing/2014/main" id="{85F090B5-CFDF-43D5-A4B1-6C1C50433E15}"/>
              </a:ext>
            </a:extLst>
          </p:cNvPr>
          <p:cNvCxnSpPr>
            <a:cxnSpLocks/>
            <a:stCxn id="47" idx="1"/>
            <a:endCxn id="32" idx="3"/>
          </p:cNvCxnSpPr>
          <p:nvPr/>
        </p:nvCxnSpPr>
        <p:spPr>
          <a:xfrm flipH="1">
            <a:off x="4492277" y="1157922"/>
            <a:ext cx="875723" cy="2696"/>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Suorakulmio 53">
            <a:extLst>
              <a:ext uri="{FF2B5EF4-FFF2-40B4-BE49-F238E27FC236}">
                <a16:creationId xmlns:a16="http://schemas.microsoft.com/office/drawing/2014/main" id="{56117610-7E2D-4AD5-9009-5DB6354F786C}"/>
              </a:ext>
            </a:extLst>
          </p:cNvPr>
          <p:cNvSpPr/>
          <p:nvPr/>
        </p:nvSpPr>
        <p:spPr>
          <a:xfrm>
            <a:off x="8866916" y="779922"/>
            <a:ext cx="184727" cy="75600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100" dirty="0">
              <a:latin typeface="Poppins"/>
            </a:endParaRPr>
          </a:p>
        </p:txBody>
      </p:sp>
      <p:cxnSp>
        <p:nvCxnSpPr>
          <p:cNvPr id="55" name="Suora nuoliyhdysviiva 54">
            <a:extLst>
              <a:ext uri="{FF2B5EF4-FFF2-40B4-BE49-F238E27FC236}">
                <a16:creationId xmlns:a16="http://schemas.microsoft.com/office/drawing/2014/main" id="{9C78DC89-978D-4BB8-92B4-C19C3EB461FB}"/>
              </a:ext>
            </a:extLst>
          </p:cNvPr>
          <p:cNvCxnSpPr>
            <a:stCxn id="47" idx="3"/>
            <a:endCxn id="54" idx="1"/>
          </p:cNvCxnSpPr>
          <p:nvPr/>
        </p:nvCxnSpPr>
        <p:spPr>
          <a:xfrm>
            <a:off x="5552727" y="1157922"/>
            <a:ext cx="3314189" cy="0"/>
          </a:xfrm>
          <a:prstGeom prst="straightConnector1">
            <a:avLst/>
          </a:prstGeom>
          <a:ln w="12700">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Suora nuoliyhdysviiva 55">
            <a:extLst>
              <a:ext uri="{FF2B5EF4-FFF2-40B4-BE49-F238E27FC236}">
                <a16:creationId xmlns:a16="http://schemas.microsoft.com/office/drawing/2014/main" id="{EB84A3FE-27EB-4165-A3D1-B1FE661E1887}"/>
              </a:ext>
            </a:extLst>
          </p:cNvPr>
          <p:cNvCxnSpPr>
            <a:cxnSpLocks/>
          </p:cNvCxnSpPr>
          <p:nvPr/>
        </p:nvCxnSpPr>
        <p:spPr>
          <a:xfrm flipH="1">
            <a:off x="5552728" y="1330752"/>
            <a:ext cx="3314188" cy="1"/>
          </a:xfrm>
          <a:prstGeom prst="straightConnector1">
            <a:avLst/>
          </a:prstGeom>
          <a:ln w="12700">
            <a:solidFill>
              <a:srgbClr val="7F7F7F"/>
            </a:solidFill>
            <a:headEnd type="triangle"/>
            <a:tailEnd type="none"/>
          </a:ln>
        </p:spPr>
        <p:style>
          <a:lnRef idx="1">
            <a:schemeClr val="accent1"/>
          </a:lnRef>
          <a:fillRef idx="0">
            <a:schemeClr val="accent1"/>
          </a:fillRef>
          <a:effectRef idx="0">
            <a:schemeClr val="accent1"/>
          </a:effectRef>
          <a:fontRef idx="minor">
            <a:schemeClr val="tx1"/>
          </a:fontRef>
        </p:style>
      </p:cxnSp>
      <p:pic>
        <p:nvPicPr>
          <p:cNvPr id="57" name="Kuva 56">
            <a:extLst>
              <a:ext uri="{FF2B5EF4-FFF2-40B4-BE49-F238E27FC236}">
                <a16:creationId xmlns:a16="http://schemas.microsoft.com/office/drawing/2014/main" id="{16CBFFEF-ADCF-412D-922E-ECD1910FC7A7}"/>
              </a:ext>
            </a:extLst>
          </p:cNvPr>
          <p:cNvPicPr>
            <a:picLocks noChangeAspect="1"/>
          </p:cNvPicPr>
          <p:nvPr/>
        </p:nvPicPr>
        <p:blipFill>
          <a:blip r:embed="rId3"/>
          <a:stretch>
            <a:fillRect/>
          </a:stretch>
        </p:blipFill>
        <p:spPr>
          <a:xfrm>
            <a:off x="9704645" y="598643"/>
            <a:ext cx="520700" cy="1123950"/>
          </a:xfrm>
          <a:prstGeom prst="rect">
            <a:avLst/>
          </a:prstGeom>
        </p:spPr>
      </p:pic>
      <p:sp>
        <p:nvSpPr>
          <p:cNvPr id="58" name="Tekstiruutu 57">
            <a:extLst>
              <a:ext uri="{FF2B5EF4-FFF2-40B4-BE49-F238E27FC236}">
                <a16:creationId xmlns:a16="http://schemas.microsoft.com/office/drawing/2014/main" id="{CC9D01CB-5358-4C83-A076-F3163B4AB3C7}"/>
              </a:ext>
            </a:extLst>
          </p:cNvPr>
          <p:cNvSpPr txBox="1"/>
          <p:nvPr/>
        </p:nvSpPr>
        <p:spPr>
          <a:xfrm>
            <a:off x="8117993" y="1787726"/>
            <a:ext cx="1557349" cy="492443"/>
          </a:xfrm>
          <a:prstGeom prst="rect">
            <a:avLst/>
          </a:prstGeom>
          <a:noFill/>
        </p:spPr>
        <p:txBody>
          <a:bodyPr wrap="none" lIns="0" tIns="0" rIns="0" bIns="0" rtlCol="0">
            <a:spAutoFit/>
          </a:bodyPr>
          <a:lstStyle/>
          <a:p>
            <a:pPr algn="l"/>
            <a:r>
              <a:rPr lang="fi-FI" sz="1600" dirty="0">
                <a:latin typeface="Poppins"/>
              </a:rPr>
              <a:t>Digivision tekemä </a:t>
            </a:r>
          </a:p>
          <a:p>
            <a:r>
              <a:rPr lang="fi-FI" sz="1600" dirty="0">
                <a:latin typeface="Poppins"/>
              </a:rPr>
              <a:t>toiminnallisuus</a:t>
            </a:r>
          </a:p>
        </p:txBody>
      </p:sp>
      <p:sp>
        <p:nvSpPr>
          <p:cNvPr id="59" name="Tekstiruutu 58">
            <a:extLst>
              <a:ext uri="{FF2B5EF4-FFF2-40B4-BE49-F238E27FC236}">
                <a16:creationId xmlns:a16="http://schemas.microsoft.com/office/drawing/2014/main" id="{A5550B2D-970A-4079-A1FC-29E3E0D980E1}"/>
              </a:ext>
            </a:extLst>
          </p:cNvPr>
          <p:cNvSpPr txBox="1"/>
          <p:nvPr/>
        </p:nvSpPr>
        <p:spPr>
          <a:xfrm>
            <a:off x="9704645" y="1789756"/>
            <a:ext cx="1120820" cy="492443"/>
          </a:xfrm>
          <a:prstGeom prst="rect">
            <a:avLst/>
          </a:prstGeom>
          <a:noFill/>
        </p:spPr>
        <p:txBody>
          <a:bodyPr wrap="none" lIns="0" tIns="0" rIns="0" bIns="0" rtlCol="0">
            <a:spAutoFit/>
          </a:bodyPr>
          <a:lstStyle/>
          <a:p>
            <a:r>
              <a:rPr lang="fi-FI" sz="1600" dirty="0">
                <a:latin typeface="Poppins"/>
              </a:rPr>
              <a:t>Digivision </a:t>
            </a:r>
          </a:p>
          <a:p>
            <a:pPr algn="l"/>
            <a:r>
              <a:rPr lang="fi-FI" sz="1600" dirty="0">
                <a:latin typeface="Poppins"/>
              </a:rPr>
              <a:t>järjestelmä(t)</a:t>
            </a:r>
          </a:p>
        </p:txBody>
      </p:sp>
      <p:cxnSp>
        <p:nvCxnSpPr>
          <p:cNvPr id="60" name="Suora nuoliyhdysviiva 59">
            <a:extLst>
              <a:ext uri="{FF2B5EF4-FFF2-40B4-BE49-F238E27FC236}">
                <a16:creationId xmlns:a16="http://schemas.microsoft.com/office/drawing/2014/main" id="{7F445FB1-4CA4-48E6-BB94-CCB291A255D3}"/>
              </a:ext>
            </a:extLst>
          </p:cNvPr>
          <p:cNvCxnSpPr>
            <a:cxnSpLocks/>
            <a:stCxn id="57" idx="1"/>
            <a:endCxn id="54" idx="3"/>
          </p:cNvCxnSpPr>
          <p:nvPr/>
        </p:nvCxnSpPr>
        <p:spPr>
          <a:xfrm flipH="1" flipV="1">
            <a:off x="9051643" y="1157922"/>
            <a:ext cx="653002" cy="2696"/>
          </a:xfrm>
          <a:prstGeom prst="straightConnector1">
            <a:avLst/>
          </a:prstGeom>
          <a:ln w="12700">
            <a:solidFill>
              <a:srgbClr val="7F7F7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Suorakulmio: Pyöristetyt kulmat 60">
            <a:extLst>
              <a:ext uri="{FF2B5EF4-FFF2-40B4-BE49-F238E27FC236}">
                <a16:creationId xmlns:a16="http://schemas.microsoft.com/office/drawing/2014/main" id="{88E94A53-5941-475E-BB5A-2D1875B91803}"/>
              </a:ext>
            </a:extLst>
          </p:cNvPr>
          <p:cNvSpPr/>
          <p:nvPr/>
        </p:nvSpPr>
        <p:spPr>
          <a:xfrm>
            <a:off x="2580463" y="490197"/>
            <a:ext cx="9251753" cy="1893207"/>
          </a:xfrm>
          <a:prstGeom prst="round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Tekstiruutu 61">
            <a:extLst>
              <a:ext uri="{FF2B5EF4-FFF2-40B4-BE49-F238E27FC236}">
                <a16:creationId xmlns:a16="http://schemas.microsoft.com/office/drawing/2014/main" id="{3615C522-8782-40F3-B393-2D2B42572F74}"/>
              </a:ext>
            </a:extLst>
          </p:cNvPr>
          <p:cNvSpPr txBox="1"/>
          <p:nvPr/>
        </p:nvSpPr>
        <p:spPr>
          <a:xfrm>
            <a:off x="330717" y="907215"/>
            <a:ext cx="1947328" cy="492443"/>
          </a:xfrm>
          <a:prstGeom prst="rect">
            <a:avLst/>
          </a:prstGeom>
          <a:noFill/>
        </p:spPr>
        <p:txBody>
          <a:bodyPr wrap="none" lIns="0" tIns="0" rIns="0" bIns="0" rtlCol="0">
            <a:spAutoFit/>
          </a:bodyPr>
          <a:lstStyle/>
          <a:p>
            <a:r>
              <a:rPr lang="fi-FI" sz="1600" dirty="0">
                <a:latin typeface="Poppins"/>
              </a:rPr>
              <a:t>Avoin tarjonta </a:t>
            </a:r>
          </a:p>
          <a:p>
            <a:r>
              <a:rPr lang="fi-FI" sz="1600" dirty="0">
                <a:latin typeface="Poppins"/>
              </a:rPr>
              <a:t>/kaikki </a:t>
            </a:r>
            <a:r>
              <a:rPr lang="fi-FI" sz="1600" dirty="0" err="1">
                <a:latin typeface="Poppins"/>
              </a:rPr>
              <a:t>formaalitarjonta</a:t>
            </a:r>
            <a:endParaRPr lang="fi-FI" sz="1600" dirty="0">
              <a:latin typeface="Poppins"/>
            </a:endParaRPr>
          </a:p>
        </p:txBody>
      </p:sp>
      <p:sp>
        <p:nvSpPr>
          <p:cNvPr id="63" name="Tekstiruutu 62">
            <a:extLst>
              <a:ext uri="{FF2B5EF4-FFF2-40B4-BE49-F238E27FC236}">
                <a16:creationId xmlns:a16="http://schemas.microsoft.com/office/drawing/2014/main" id="{512ABE5A-01C2-4E89-BC95-2F8ABBE5F724}"/>
              </a:ext>
            </a:extLst>
          </p:cNvPr>
          <p:cNvSpPr txBox="1"/>
          <p:nvPr/>
        </p:nvSpPr>
        <p:spPr>
          <a:xfrm>
            <a:off x="378363" y="3615811"/>
            <a:ext cx="1693797" cy="984885"/>
          </a:xfrm>
          <a:prstGeom prst="rect">
            <a:avLst/>
          </a:prstGeom>
          <a:noFill/>
        </p:spPr>
        <p:txBody>
          <a:bodyPr wrap="none" lIns="0" tIns="0" rIns="0" bIns="0" rtlCol="0">
            <a:spAutoFit/>
          </a:bodyPr>
          <a:lstStyle/>
          <a:p>
            <a:r>
              <a:rPr lang="fi-FI" sz="1600" dirty="0">
                <a:latin typeface="Poppins"/>
              </a:rPr>
              <a:t>Rajapintojen avulla</a:t>
            </a:r>
          </a:p>
          <a:p>
            <a:r>
              <a:rPr lang="fi-FI" sz="1600" dirty="0">
                <a:latin typeface="Poppins"/>
              </a:rPr>
              <a:t>tuettu muun </a:t>
            </a:r>
          </a:p>
          <a:p>
            <a:r>
              <a:rPr lang="fi-FI" sz="1600" dirty="0">
                <a:latin typeface="Poppins"/>
              </a:rPr>
              <a:t>tarjonnan hallinta </a:t>
            </a:r>
          </a:p>
          <a:p>
            <a:r>
              <a:rPr lang="fi-FI" sz="1600" dirty="0">
                <a:latin typeface="Poppins"/>
              </a:rPr>
              <a:t>ja ilmoittautuminen </a:t>
            </a:r>
          </a:p>
        </p:txBody>
      </p:sp>
    </p:spTree>
    <p:extLst>
      <p:ext uri="{BB962C8B-B14F-4D97-AF65-F5344CB8AC3E}">
        <p14:creationId xmlns:p14="http://schemas.microsoft.com/office/powerpoint/2010/main" val="338708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E1F1867-636D-4515-A86E-6906713A4CF6}"/>
              </a:ext>
            </a:extLst>
          </p:cNvPr>
          <p:cNvSpPr/>
          <p:nvPr/>
        </p:nvSpPr>
        <p:spPr>
          <a:xfrm>
            <a:off x="863070" y="4195726"/>
            <a:ext cx="7532786" cy="1938992"/>
          </a:xfrm>
          <a:prstGeom prst="rect">
            <a:avLst/>
          </a:prstGeom>
        </p:spPr>
        <p:txBody>
          <a:bodyPr wrap="square">
            <a:spAutoFit/>
          </a:bodyPr>
          <a:lstStyle/>
          <a:p>
            <a:pPr marL="285750" indent="-285750">
              <a:buFont typeface="Arial" panose="020B0604020202020204" pitchFamily="34" charset="0"/>
              <a:buChar char="•"/>
            </a:pPr>
            <a:r>
              <a:rPr lang="fi-FI" sz="2400" dirty="0">
                <a:latin typeface="Poppins"/>
              </a:rPr>
              <a:t>Tekninen osajulkaisu 3.0 – Q3/2024</a:t>
            </a:r>
          </a:p>
          <a:p>
            <a:pPr marL="285750" indent="-285750">
              <a:buFont typeface="Arial" panose="020B0604020202020204" pitchFamily="34" charset="0"/>
              <a:buChar char="•"/>
            </a:pPr>
            <a:r>
              <a:rPr lang="fi-FI" sz="2400" b="1" dirty="0" err="1">
                <a:latin typeface="Poppins"/>
              </a:rPr>
              <a:t>Rajapintakonsepti</a:t>
            </a:r>
            <a:r>
              <a:rPr lang="fi-FI" sz="2400" b="1" dirty="0">
                <a:latin typeface="Poppins"/>
              </a:rPr>
              <a:t> Digivision tavoitteiden saavuttamiseksi</a:t>
            </a:r>
          </a:p>
          <a:p>
            <a:pPr marL="285750" indent="-285750">
              <a:buFont typeface="Arial" panose="020B0604020202020204" pitchFamily="34" charset="0"/>
              <a:buChar char="•"/>
            </a:pPr>
            <a:r>
              <a:rPr lang="fi-FI" sz="2400" dirty="0">
                <a:latin typeface="Poppins"/>
              </a:rPr>
              <a:t>Rajapinnat </a:t>
            </a:r>
            <a:r>
              <a:rPr lang="fi-FI" sz="2400" dirty="0" err="1">
                <a:latin typeface="Poppins"/>
              </a:rPr>
              <a:t>yhteentoimivuuden</a:t>
            </a:r>
            <a:r>
              <a:rPr lang="fi-FI" sz="2400" dirty="0">
                <a:latin typeface="Poppins"/>
              </a:rPr>
              <a:t> ja samojen käyttötapausten mahdollistajana</a:t>
            </a:r>
          </a:p>
        </p:txBody>
      </p:sp>
      <p:sp>
        <p:nvSpPr>
          <p:cNvPr id="7" name="Otsikko 1">
            <a:extLst>
              <a:ext uri="{FF2B5EF4-FFF2-40B4-BE49-F238E27FC236}">
                <a16:creationId xmlns:a16="http://schemas.microsoft.com/office/drawing/2014/main" id="{D6AF2C9D-4E67-45C0-89A9-3A69BA08063D}"/>
              </a:ext>
            </a:extLst>
          </p:cNvPr>
          <p:cNvSpPr txBox="1">
            <a:spLocks/>
          </p:cNvSpPr>
          <p:nvPr/>
        </p:nvSpPr>
        <p:spPr>
          <a:xfrm>
            <a:off x="863070" y="1362745"/>
            <a:ext cx="7771930" cy="25990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000" b="1" kern="1200">
                <a:solidFill>
                  <a:schemeClr val="tx1"/>
                </a:solidFill>
                <a:latin typeface="+mj-lt"/>
                <a:ea typeface="+mj-ea"/>
                <a:cs typeface="+mj-cs"/>
              </a:defRPr>
            </a:lvl1pPr>
          </a:lstStyle>
          <a:p>
            <a:r>
              <a:rPr lang="fi-FI"/>
              <a:t>Digivision ohjelmalliset tiedonsiirrot ja rajapinnat</a:t>
            </a:r>
            <a:br>
              <a:rPr lang="fi-FI"/>
            </a:br>
            <a:br>
              <a:rPr lang="fi-FI"/>
            </a:br>
            <a:endParaRPr lang="fi-FI" dirty="0"/>
          </a:p>
        </p:txBody>
      </p:sp>
    </p:spTree>
    <p:extLst>
      <p:ext uri="{BB962C8B-B14F-4D97-AF65-F5344CB8AC3E}">
        <p14:creationId xmlns:p14="http://schemas.microsoft.com/office/powerpoint/2010/main" val="1855843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67D0B8-33EE-4FE9-A487-3663BF18FBBB}"/>
              </a:ext>
            </a:extLst>
          </p:cNvPr>
          <p:cNvSpPr>
            <a:spLocks noGrp="1"/>
          </p:cNvSpPr>
          <p:nvPr>
            <p:ph type="title"/>
          </p:nvPr>
        </p:nvSpPr>
        <p:spPr>
          <a:xfrm>
            <a:off x="1054800" y="468000"/>
            <a:ext cx="9874841" cy="856418"/>
          </a:xfrm>
        </p:spPr>
        <p:txBody>
          <a:bodyPr/>
          <a:lstStyle/>
          <a:p>
            <a:r>
              <a:rPr lang="fi-FI" dirty="0"/>
              <a:t>Tavoitteet ja toimintaympäristö</a:t>
            </a:r>
          </a:p>
        </p:txBody>
      </p:sp>
      <p:sp>
        <p:nvSpPr>
          <p:cNvPr id="3" name="Sisällön paikkamerkki 2">
            <a:extLst>
              <a:ext uri="{FF2B5EF4-FFF2-40B4-BE49-F238E27FC236}">
                <a16:creationId xmlns:a16="http://schemas.microsoft.com/office/drawing/2014/main" id="{513A1B53-A5F6-41BA-8C55-BDFAA0195763}"/>
              </a:ext>
            </a:extLst>
          </p:cNvPr>
          <p:cNvSpPr>
            <a:spLocks noGrp="1"/>
          </p:cNvSpPr>
          <p:nvPr>
            <p:ph idx="1"/>
          </p:nvPr>
        </p:nvSpPr>
        <p:spPr>
          <a:xfrm>
            <a:off x="1158580" y="1461652"/>
            <a:ext cx="10239522" cy="3934695"/>
          </a:xfrm>
        </p:spPr>
        <p:txBody>
          <a:bodyPr/>
          <a:lstStyle/>
          <a:p>
            <a:pPr marL="0" indent="0">
              <a:buNone/>
            </a:pPr>
            <a:r>
              <a:rPr lang="fi-FI" b="1" dirty="0" err="1">
                <a:latin typeface="Poppins"/>
              </a:rPr>
              <a:t>Opin.fi:n</a:t>
            </a:r>
            <a:r>
              <a:rPr lang="fi-FI" b="1" dirty="0">
                <a:latin typeface="Poppins"/>
              </a:rPr>
              <a:t> tavoiteltava sisällöllinen laajuus sekä kustannus-, resurssi- ja virtaustehokkuus edellyttävät tiedonsiirtojen toteuttamista ja valittujen toiminnallisuuksien ohjelmallista hyödyntämistä rajapintojen avulla. </a:t>
            </a:r>
          </a:p>
          <a:p>
            <a:pPr marL="0" indent="0">
              <a:buNone/>
            </a:pPr>
            <a:endParaRPr lang="fi-FI" b="1" dirty="0">
              <a:latin typeface="Poppins"/>
            </a:endParaRPr>
          </a:p>
          <a:p>
            <a:pPr marL="0" indent="0">
              <a:buNone/>
            </a:pPr>
            <a:r>
              <a:rPr lang="fi-FI" b="1" dirty="0">
                <a:latin typeface="Poppins"/>
              </a:rPr>
              <a:t>Tavoitteet:</a:t>
            </a:r>
            <a:endParaRPr lang="fi-FI" dirty="0">
              <a:latin typeface="Poppins"/>
              <a:hlinkClick r:id="rId2"/>
            </a:endParaRPr>
          </a:p>
          <a:p>
            <a:pPr marL="342900" indent="-342900">
              <a:buFont typeface="+mj-lt"/>
              <a:buAutoNum type="arabicPeriod"/>
            </a:pPr>
            <a:r>
              <a:rPr lang="fi-FI" dirty="0">
                <a:latin typeface="Poppins"/>
              </a:rPr>
              <a:t>Ohjelmalliset tiedonsiirrot korkeakoulujen ja </a:t>
            </a:r>
            <a:r>
              <a:rPr lang="fi-FI" dirty="0" err="1">
                <a:latin typeface="Poppins"/>
              </a:rPr>
              <a:t>Opin.fi:n</a:t>
            </a:r>
            <a:r>
              <a:rPr lang="fi-FI" dirty="0">
                <a:latin typeface="Poppins"/>
              </a:rPr>
              <a:t> välillä molempiin suuntiin sekä </a:t>
            </a:r>
            <a:r>
              <a:rPr lang="fi-FI" dirty="0" err="1">
                <a:latin typeface="Poppins"/>
              </a:rPr>
              <a:t>Opin.fi:n</a:t>
            </a:r>
            <a:r>
              <a:rPr lang="fi-FI" dirty="0">
                <a:latin typeface="Poppins"/>
              </a:rPr>
              <a:t> ja joiden kansallisten palveluiden välillä. </a:t>
            </a:r>
          </a:p>
          <a:p>
            <a:pPr marL="342900" indent="-342900">
              <a:buFont typeface="+mj-lt"/>
              <a:buAutoNum type="arabicPeriod"/>
            </a:pPr>
            <a:r>
              <a:rPr lang="fi-FI" dirty="0">
                <a:latin typeface="Poppins"/>
              </a:rPr>
              <a:t>Mahdollistetaan eri toimijoiden erilaisissa tietojärjestelmissä olevien, valittujen toiminnallisuuksien hyödyntäminen </a:t>
            </a:r>
            <a:r>
              <a:rPr lang="fi-FI" dirty="0" err="1">
                <a:latin typeface="Poppins"/>
              </a:rPr>
              <a:t>Opin.fi:lle</a:t>
            </a:r>
            <a:r>
              <a:rPr lang="fi-FI" dirty="0">
                <a:latin typeface="Poppins"/>
              </a:rPr>
              <a:t> ja </a:t>
            </a:r>
            <a:r>
              <a:rPr lang="fi-FI" dirty="0" err="1">
                <a:latin typeface="Poppins"/>
              </a:rPr>
              <a:t>Opin.fi:n</a:t>
            </a:r>
            <a:r>
              <a:rPr lang="fi-FI" dirty="0">
                <a:latin typeface="Poppins"/>
              </a:rPr>
              <a:t> toiminnallisuuksien ohjelmallinen hyödyntäminen Digivision ekosysteemin keskeisille toimijoille.</a:t>
            </a:r>
          </a:p>
          <a:p>
            <a:pPr marL="342900" indent="-342900">
              <a:buFont typeface="+mj-lt"/>
              <a:buAutoNum type="arabicPeriod"/>
            </a:pPr>
            <a:r>
              <a:rPr lang="fi-FI" dirty="0">
                <a:latin typeface="Poppins"/>
              </a:rPr>
              <a:t>Em. Kohdat toteutetaan tavalla, joka rakentaa korkeakoulujen </a:t>
            </a:r>
            <a:r>
              <a:rPr lang="fi-FI" dirty="0" err="1">
                <a:latin typeface="Poppins"/>
              </a:rPr>
              <a:t>yhteentoimivuutta</a:t>
            </a:r>
            <a:r>
              <a:rPr lang="fi-FI" dirty="0">
                <a:latin typeface="Poppins"/>
              </a:rPr>
              <a:t> ja on hyödynnettävissä myös korkeakoulujen sisäisissä, korkeakoulujen välisissä sekä koulutustoimialan kansallisissa palveluissa.</a:t>
            </a:r>
          </a:p>
          <a:p>
            <a:pPr marL="342900" indent="-342900">
              <a:buFont typeface="+mj-lt"/>
              <a:buAutoNum type="arabicPeriod"/>
            </a:pPr>
            <a:endParaRPr lang="fi-FI" dirty="0">
              <a:latin typeface="Poppins"/>
            </a:endParaRPr>
          </a:p>
          <a:p>
            <a:pPr marL="0" indent="0">
              <a:buNone/>
            </a:pPr>
            <a:r>
              <a:rPr lang="fi-FI" b="1" dirty="0">
                <a:latin typeface="Poppins"/>
              </a:rPr>
              <a:t>Rajaus:</a:t>
            </a:r>
          </a:p>
          <a:p>
            <a:pPr marL="0" indent="0">
              <a:buNone/>
            </a:pPr>
            <a:r>
              <a:rPr lang="fi-FI" dirty="0" err="1">
                <a:latin typeface="Poppins"/>
              </a:rPr>
              <a:t>Rajapintakonsepti</a:t>
            </a:r>
            <a:r>
              <a:rPr lang="fi-FI" dirty="0">
                <a:latin typeface="Poppins"/>
              </a:rPr>
              <a:t> kohdentuu ensivaiheessa erityisesti ratkomaan Digivision ja korkeakoulujen välisien tiedonsiirtojen ja yhdessä valittujen toiminnallisuuksien ohjelmallista hyödyntämistä rajapintojen avulla. Työssä ei oteta kantaa tai ehdoteta rajapintojen avaamista laajemmin muille toimijoille.</a:t>
            </a:r>
          </a:p>
          <a:p>
            <a:pPr marL="0" indent="0">
              <a:buNone/>
            </a:pPr>
            <a:r>
              <a:rPr lang="fi-FI" dirty="0">
                <a:latin typeface="Poppins"/>
              </a:rPr>
              <a:t> </a:t>
            </a:r>
          </a:p>
          <a:p>
            <a:pPr marL="0" indent="0">
              <a:buNone/>
            </a:pPr>
            <a:endParaRPr lang="fi-FI" dirty="0">
              <a:latin typeface="Poppins"/>
            </a:endParaRPr>
          </a:p>
        </p:txBody>
      </p:sp>
    </p:spTree>
    <p:extLst>
      <p:ext uri="{BB962C8B-B14F-4D97-AF65-F5344CB8AC3E}">
        <p14:creationId xmlns:p14="http://schemas.microsoft.com/office/powerpoint/2010/main" val="1092091489"/>
      </p:ext>
    </p:extLst>
  </p:cSld>
  <p:clrMapOvr>
    <a:masterClrMapping/>
  </p:clrMapOvr>
</p:sld>
</file>

<file path=ppt/theme/theme1.xml><?xml version="1.0" encoding="utf-8"?>
<a:theme xmlns:a="http://schemas.openxmlformats.org/drawingml/2006/main" name="Digivisio-2022">
  <a:themeElements>
    <a:clrScheme name="Digivisio">
      <a:dk1>
        <a:sysClr val="windowText" lastClr="000000"/>
      </a:dk1>
      <a:lt1>
        <a:sysClr val="window" lastClr="FFFFFF"/>
      </a:lt1>
      <a:dk2>
        <a:srgbClr val="DADADA"/>
      </a:dk2>
      <a:lt2>
        <a:srgbClr val="EDEDED"/>
      </a:lt2>
      <a:accent1>
        <a:srgbClr val="FFFF87"/>
      </a:accent1>
      <a:accent2>
        <a:srgbClr val="FFFFC3"/>
      </a:accent2>
      <a:accent3>
        <a:srgbClr val="FFFFE1"/>
      </a:accent3>
      <a:accent4>
        <a:srgbClr val="DCCEAC"/>
      </a:accent4>
      <a:accent5>
        <a:srgbClr val="EDE7D5"/>
      </a:accent5>
      <a:accent6>
        <a:srgbClr val="F6F3EA"/>
      </a:accent6>
      <a:hlink>
        <a:srgbClr val="0563C1"/>
      </a:hlink>
      <a:folHlink>
        <a:srgbClr val="954F72"/>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Digivisio-2022" id="{18368BE2-4544-8F44-9750-FBC6CDC123BA}" vid="{B5F13E90-505A-7F4E-8D5D-B6F1A90770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5F00619FE9EBE44B3D5B9110B8180E5" ma:contentTypeVersion="1" ma:contentTypeDescription="Luo uusi asiakirja." ma:contentTypeScope="" ma:versionID="95ee1c3fca69d61a5e96d436419ad18c">
  <xsd:schema xmlns:xsd="http://www.w3.org/2001/XMLSchema" xmlns:xs="http://www.w3.org/2001/XMLSchema" xmlns:p="http://schemas.microsoft.com/office/2006/metadata/properties" xmlns:ns2="f73a1c2e-a564-4d03-80e7-61673e06a8b6" targetNamespace="http://schemas.microsoft.com/office/2006/metadata/properties" ma:root="true" ma:fieldsID="83d96e5af214902eadcac7e6918f6c06" ns2:_="">
    <xsd:import namespace="f73a1c2e-a564-4d03-80e7-61673e06a8b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3a1c2e-a564-4d03-80e7-61673e06a8b6"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B920B-8615-4509-8807-53D70971D7EE}">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f73a1c2e-a564-4d03-80e7-61673e06a8b6"/>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052E2B3-A732-4E61-B55C-A4C8C6638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3a1c2e-a564-4d03-80e7-61673e06a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9FF4A-0081-46C5-8474-BE91C71892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Digivisio-2022</Template>
  <TotalTime>33435</TotalTime>
  <Words>3029</Words>
  <Application>Microsoft Office PowerPoint</Application>
  <PresentationFormat>Laajakuva</PresentationFormat>
  <Paragraphs>408</Paragraphs>
  <Slides>28</Slides>
  <Notes>14</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28</vt:i4>
      </vt:variant>
    </vt:vector>
  </HeadingPairs>
  <TitlesOfParts>
    <vt:vector size="36" baseType="lpstr">
      <vt:lpstr>Arial</vt:lpstr>
      <vt:lpstr>Calibri</vt:lpstr>
      <vt:lpstr>Century Gothic</vt:lpstr>
      <vt:lpstr>Courier New</vt:lpstr>
      <vt:lpstr>Poppins</vt:lpstr>
      <vt:lpstr>Poppins SemiBold</vt:lpstr>
      <vt:lpstr>Wingdings</vt:lpstr>
      <vt:lpstr>Digivisio-2022</vt:lpstr>
      <vt:lpstr>Digivision ohjelmalliset tiedonsiirrot ja rajapinnat  </vt:lpstr>
      <vt:lpstr>Digivision ohjelmalliset tiedonsiirrot ja rajapinnat  </vt:lpstr>
      <vt:lpstr>Tekninen osajulkaisu 3.0 – Q3/2024</vt:lpstr>
      <vt:lpstr>Tekninen osajulkaisu 3.0 – Q3/24 - Avoin tarjonta</vt:lpstr>
      <vt:lpstr>Tekninen osajulkaisu 3.0 – Q3/2024 – Rajapinnat</vt:lpstr>
      <vt:lpstr>Opin.fi -palvelun ilmoittautumisen teknisen ratkaisun Howspace-kysely marraskuu 2023</vt:lpstr>
      <vt:lpstr>Tekninen osajulkaisu 3.0 – Q3/2024 </vt:lpstr>
      <vt:lpstr>PowerPoint-esitys</vt:lpstr>
      <vt:lpstr>Tavoitteet ja toimintaympäristö</vt:lpstr>
      <vt:lpstr>Tavoitteet ja toimintaympäristö</vt:lpstr>
      <vt:lpstr>Opin.fi:n ja korkeakoulujen identtiset rajapinnat</vt:lpstr>
      <vt:lpstr>Opin.fi:n ja korkeakoulujen identtiset rajapinnat</vt:lpstr>
      <vt:lpstr>Prosessien/ toiminnallisuuksien hyödyntäminen – HEDI-API</vt:lpstr>
      <vt:lpstr>PowerPoint-esitys</vt:lpstr>
      <vt:lpstr>Oppijan näkökulma – Prosessien/ toiminnallisuuksien hyödyntäminen – HEDI-API  </vt:lpstr>
      <vt:lpstr>Prosessien/ toiminnallisuuksien hyödyntäminen – HEDI-API</vt:lpstr>
      <vt:lpstr>Prosessien/ toiminnallisuuksien hyödyntäminen – HEDI-API</vt:lpstr>
      <vt:lpstr>PowerPoint-esitys</vt:lpstr>
      <vt:lpstr>Rajapintojen tavoitteet ja toteutustavat  </vt:lpstr>
      <vt:lpstr>Toimijoiden osallistaminen rajapintakonseptin suunnitteluun</vt:lpstr>
      <vt:lpstr>Digivision ohjelmalliset tiedonsiirrot ja rajapinnat  </vt:lpstr>
      <vt:lpstr>Yhteentoimivuus korkeakoulusektorilla</vt:lpstr>
      <vt:lpstr>Näkökulmia API:ien hyödyntämiseen teletoimialalta</vt:lpstr>
      <vt:lpstr>Rajapintojen hyödyntämismahdollisuuksia</vt:lpstr>
      <vt:lpstr>Rajapintakonsepti voi skaalautua laajemmin  toimialaa koskevaksi - luonnos</vt:lpstr>
      <vt:lpstr>Edetään vaiheittain kohti tavoitetilaa</vt:lpstr>
      <vt:lpstr>PowerPoint-esitys</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Liite7_Yleinen tietojen siirtoon liittyvä periaate</dc:title>
  <dc:creator>Microsoft Office User</dc:creator>
  <cp:lastModifiedBy>Matti Riihimäki</cp:lastModifiedBy>
  <cp:revision>295</cp:revision>
  <dcterms:created xsi:type="dcterms:W3CDTF">2022-05-06T09:11:48Z</dcterms:created>
  <dcterms:modified xsi:type="dcterms:W3CDTF">2023-11-24T13:14:08Z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0x010100E5F00619FE9EBE44B3D5B9110B8180E5</vt:lpwstr>
  </property>
</Properties>
</file>