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 id="2147483666" r:id="rId5"/>
  </p:sldMasterIdLst>
  <p:notesMasterIdLst>
    <p:notesMasterId r:id="rId37"/>
  </p:notesMasterIdLst>
  <p:sldIdLst>
    <p:sldId id="279" r:id="rId6"/>
    <p:sldId id="259" r:id="rId7"/>
    <p:sldId id="308" r:id="rId8"/>
    <p:sldId id="3086" r:id="rId9"/>
    <p:sldId id="263" r:id="rId10"/>
    <p:sldId id="321" r:id="rId11"/>
    <p:sldId id="3090" r:id="rId12"/>
    <p:sldId id="2142532052" r:id="rId13"/>
    <p:sldId id="2142532112" r:id="rId14"/>
    <p:sldId id="293" r:id="rId15"/>
    <p:sldId id="313" r:id="rId16"/>
    <p:sldId id="2142532119" r:id="rId17"/>
    <p:sldId id="2142532079" r:id="rId18"/>
    <p:sldId id="266" r:id="rId19"/>
    <p:sldId id="267" r:id="rId20"/>
    <p:sldId id="268" r:id="rId21"/>
    <p:sldId id="309" r:id="rId22"/>
    <p:sldId id="3151" r:id="rId23"/>
    <p:sldId id="269" r:id="rId24"/>
    <p:sldId id="2142532109" r:id="rId25"/>
    <p:sldId id="2142532118" r:id="rId26"/>
    <p:sldId id="2142532116" r:id="rId27"/>
    <p:sldId id="2142532117" r:id="rId28"/>
    <p:sldId id="3134" r:id="rId29"/>
    <p:sldId id="2142532065" r:id="rId30"/>
    <p:sldId id="2142532066" r:id="rId31"/>
    <p:sldId id="2142532115" r:id="rId32"/>
    <p:sldId id="2142532070" r:id="rId33"/>
    <p:sldId id="294" r:id="rId34"/>
    <p:sldId id="276" r:id="rId35"/>
    <p:sldId id="2142532051"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Poppins" panose="00000500000000000000" pitchFamily="2" charset="0"/>
      <p:regular r:id="rId42"/>
      <p:bold r:id="rId43"/>
      <p:italic r:id="rId44"/>
      <p:boldItalic r:id="rId45"/>
    </p:embeddedFont>
    <p:embeddedFont>
      <p:font typeface="Poppins ExtraLight" panose="00000300000000000000" pitchFamily="2" charset="0"/>
      <p:regular r:id="rId46"/>
      <p:italic r:id="rId47"/>
    </p:embeddedFont>
    <p:embeddedFont>
      <p:font typeface="Poppins Medium" panose="00000600000000000000" pitchFamily="2" charset="0"/>
      <p:regular r:id="rId48"/>
      <p:bold r:id="rId49"/>
      <p:italic r:id="rId50"/>
      <p:boldItalic r:id="rId51"/>
    </p:embeddedFont>
    <p:embeddedFont>
      <p:font typeface="Poppins SemiBold" panose="00000700000000000000" pitchFamily="2" charset="0"/>
      <p:bold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71" userDrawn="1">
          <p15:clr>
            <a:srgbClr val="A4A3A4"/>
          </p15:clr>
        </p15:guide>
        <p15:guide id="2" pos="415" userDrawn="1">
          <p15:clr>
            <a:srgbClr val="A4A3A4"/>
          </p15:clr>
        </p15:guide>
        <p15:guide id="3" orient="horz" pos="4020" userDrawn="1">
          <p15:clr>
            <a:srgbClr val="A4A3A4"/>
          </p15:clr>
        </p15:guide>
        <p15:guide id="4" pos="72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46"/>
    <p:restoredTop sz="95865"/>
  </p:normalViewPr>
  <p:slideViewPr>
    <p:cSldViewPr snapToGrid="0">
      <p:cViewPr varScale="1">
        <p:scale>
          <a:sx n="102" d="100"/>
          <a:sy n="102" d="100"/>
        </p:scale>
        <p:origin x="918" y="114"/>
      </p:cViewPr>
      <p:guideLst>
        <p:guide orient="horz" pos="1071"/>
        <p:guide pos="415"/>
        <p:guide orient="horz" pos="4020"/>
        <p:guide pos="7265"/>
      </p:guideLst>
    </p:cSldViewPr>
  </p:slideViewPr>
  <p:notesTextViewPr>
    <p:cViewPr>
      <p:scale>
        <a:sx n="20" d="100"/>
        <a:sy n="2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1pPr>
            <a:lvl2pPr marL="914400" marR="0" lvl="1" indent="-22860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2pPr>
            <a:lvl3pPr marL="1371600" marR="0" lvl="2" indent="-22860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3pPr>
            <a:lvl4pPr marL="1828800" marR="0" lvl="3" indent="-22860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4pPr>
            <a:lvl5pPr marL="2286000" marR="0" lvl="4" indent="-22860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Poppins"/>
                <a:ea typeface="Poppins"/>
                <a:cs typeface="Poppins"/>
                <a:sym typeface="Poppins"/>
              </a:rPr>
              <a:t>‹#›</a:t>
            </a:fld>
            <a:endParaRPr sz="1200" b="0" i="0" u="none" strike="noStrike" cap="none">
              <a:solidFill>
                <a:schemeClr val="dk1"/>
              </a:solidFill>
              <a:latin typeface="Poppins"/>
              <a:ea typeface="Poppins"/>
              <a:cs typeface="Poppins"/>
              <a:sym typeface="Poppi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112ce9bae1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1112ce9bae1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Poppins"/>
                <a:ea typeface="Poppins"/>
                <a:cs typeface="Poppins"/>
                <a:sym typeface="Poppins"/>
              </a:rPr>
              <a:t>17</a:t>
            </a:fld>
            <a:endParaRPr lang="fi-FI" sz="1200" b="0" i="0" u="none" strike="noStrike" cap="none">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1155327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200" b="0" i="0" u="none" strike="noStrike" kern="0" cap="none" spc="0" normalizeH="0" baseline="0" noProof="0" smtClean="0">
                <a:ln>
                  <a:noFill/>
                </a:ln>
                <a:solidFill>
                  <a:srgbClr val="000000"/>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fi-FI" sz="1200" b="0" i="0" u="none" strike="noStrike" kern="0" cap="none" spc="0" normalizeH="0" baseline="0" noProof="0">
              <a:ln>
                <a:noFill/>
              </a:ln>
              <a:solidFill>
                <a:srgbClr val="000000"/>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1038649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AC7C2-69A9-5748-935C-2A1B3A0B4A9F}"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17818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3585669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7EA82-7C62-9574-6343-3392D9570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21C39-11A8-3ACC-E861-69EE8C893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6C347-62F6-8C8E-D32E-5F948C5A5261}"/>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7556DD9B-E738-8C8A-06F6-00ABFFBAD1D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200" b="0" i="0" u="none" strike="noStrike" kern="0" cap="none" spc="0" normalizeH="0" baseline="0" noProof="0" smtClean="0">
                <a:ln>
                  <a:noFill/>
                </a:ln>
                <a:solidFill>
                  <a:srgbClr val="000000"/>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fi-FI" sz="1200" b="0" i="0" u="none" strike="noStrike" kern="0" cap="none" spc="0" normalizeH="0" baseline="0" noProof="0">
              <a:ln>
                <a:noFill/>
              </a:ln>
              <a:solidFill>
                <a:srgbClr val="000000"/>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926357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dirty="0"/>
          </a:p>
        </p:txBody>
      </p:sp>
    </p:spTree>
    <p:extLst>
      <p:ext uri="{BB962C8B-B14F-4D97-AF65-F5344CB8AC3E}">
        <p14:creationId xmlns:p14="http://schemas.microsoft.com/office/powerpoint/2010/main" val="135575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200" b="0" i="0" u="none" strike="noStrike" kern="0" cap="none" spc="0" normalizeH="0" baseline="0" noProof="0" smtClean="0">
                <a:ln>
                  <a:noFill/>
                </a:ln>
                <a:solidFill>
                  <a:srgbClr val="000000"/>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fi-FI" sz="1200" b="0" i="0" u="none" strike="noStrike" kern="0" cap="none" spc="0" normalizeH="0" baseline="0" noProof="0">
              <a:ln>
                <a:noFill/>
              </a:ln>
              <a:solidFill>
                <a:srgbClr val="000000"/>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1155327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Poppins"/>
                <a:ea typeface="Poppins"/>
                <a:cs typeface="Poppins"/>
                <a:sym typeface="Poppins"/>
              </a:rPr>
              <a:t>3</a:t>
            </a:fld>
            <a:endParaRPr lang="fi-FI" sz="1200" b="0" i="0" u="none" strike="noStrike" cap="none">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70326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2800" b="0" i="0" u="none" strike="noStrike" cap="none" dirty="0">
                <a:solidFill>
                  <a:schemeClr val="dk1"/>
                </a:solidFill>
                <a:effectLst/>
                <a:latin typeface="Poppins"/>
                <a:ea typeface="Poppins"/>
                <a:cs typeface="Poppins"/>
                <a:sym typeface="Poppins"/>
              </a:rPr>
              <a:t>This programme will support higher education institutions in successfully identifying and facilitating potential changes brought about by </a:t>
            </a:r>
            <a:r>
              <a:rPr lang="en-GB" sz="2800" b="0" i="0" u="none" strike="noStrike" cap="none" dirty="0" err="1">
                <a:solidFill>
                  <a:schemeClr val="dk1"/>
                </a:solidFill>
                <a:effectLst/>
                <a:latin typeface="Poppins"/>
                <a:ea typeface="Poppins"/>
                <a:cs typeface="Poppins"/>
                <a:sym typeface="Poppins"/>
              </a:rPr>
              <a:t>Digivisio</a:t>
            </a:r>
            <a:r>
              <a:rPr lang="en-GB" sz="2800" b="0" i="0" u="none" strike="noStrike" cap="none" dirty="0">
                <a:solidFill>
                  <a:schemeClr val="dk1"/>
                </a:solidFill>
                <a:effectLst/>
                <a:latin typeface="Poppins"/>
                <a:ea typeface="Poppins"/>
                <a:cs typeface="Poppins"/>
                <a:sym typeface="Poppins"/>
              </a:rPr>
              <a:t> in their communities</a:t>
            </a:r>
            <a:endParaRPr sz="2800" dirty="0"/>
          </a:p>
        </p:txBody>
      </p:sp>
      <p:sp>
        <p:nvSpPr>
          <p:cNvPr id="103" name="Google Shape;1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112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200" b="0" i="0" u="none" strike="noStrike" kern="0" cap="none" spc="0" normalizeH="0" baseline="0" noProof="0" smtClean="0">
                <a:ln>
                  <a:noFill/>
                </a:ln>
                <a:solidFill>
                  <a:srgbClr val="000000"/>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fi-FI" sz="1200" b="0" i="0" u="none" strike="noStrike" kern="0" cap="none" spc="0" normalizeH="0" baseline="0" noProof="0">
              <a:ln>
                <a:noFill/>
              </a:ln>
              <a:solidFill>
                <a:srgbClr val="000000"/>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248202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925" indent="-161925">
              <a:buFont typeface="+mj-lt"/>
              <a:buAutoNum type="arabicPeriod"/>
            </a:pPr>
            <a:r>
              <a:rPr lang="en-US" sz="1400" dirty="0">
                <a:latin typeface="Poppins" pitchFamily="2" charset="77"/>
                <a:cs typeface="Poppins" pitchFamily="2" charset="77"/>
              </a:rPr>
              <a:t>A national digital service platform that</a:t>
            </a:r>
          </a:p>
          <a:p>
            <a:pPr marL="498475" lvl="1" indent="-231775">
              <a:buFont typeface="+mj-lt"/>
              <a:buAutoNum type="alphaLcParenR"/>
            </a:pPr>
            <a:r>
              <a:rPr lang="en-US" sz="1100" dirty="0">
                <a:latin typeface="Poppins" pitchFamily="2" charset="77"/>
                <a:cs typeface="Poppins" pitchFamily="2" charset="77"/>
              </a:rPr>
              <a:t>enables the compatibility of digital services between higher education institutions,</a:t>
            </a:r>
          </a:p>
          <a:p>
            <a:pPr marL="498475" lvl="1" indent="-231775">
              <a:buFont typeface="+mj-lt"/>
              <a:buAutoNum type="alphaLcParenR"/>
            </a:pPr>
            <a:r>
              <a:rPr lang="en-US" sz="1100" dirty="0">
                <a:latin typeface="Poppins" pitchFamily="2" charset="77"/>
                <a:cs typeface="Poppins" pitchFamily="2" charset="77"/>
              </a:rPr>
              <a:t>provides a “my data” service for the learner and integrates the accumulation of the learner’s competence before and after the higher education in the learning and career path, and </a:t>
            </a:r>
          </a:p>
          <a:p>
            <a:pPr marL="498475" lvl="1" indent="-231775">
              <a:buFont typeface="+mj-lt"/>
              <a:buAutoNum type="alphaLcParenR"/>
            </a:pPr>
            <a:r>
              <a:rPr lang="en-US" sz="1100" dirty="0">
                <a:latin typeface="Poppins" pitchFamily="2" charset="77"/>
                <a:cs typeface="Poppins" pitchFamily="2" charset="77"/>
              </a:rPr>
              <a:t>improves the compatibility of the actors' IT services and lowers the threshold for utilizing national solutions.</a:t>
            </a:r>
          </a:p>
          <a:p>
            <a:pPr marL="498475" lvl="1" indent="-231775">
              <a:buFont typeface="+mj-lt"/>
              <a:buAutoNum type="alphaLcParenR"/>
            </a:pPr>
            <a:endParaRPr lang="en-US" sz="1100" dirty="0">
              <a:latin typeface="Poppins" pitchFamily="2" charset="77"/>
              <a:cs typeface="Poppins" pitchFamily="2" charset="77"/>
            </a:endParaRPr>
          </a:p>
          <a:p>
            <a:pPr marL="161925" indent="-161925">
              <a:buFont typeface="+mj-lt"/>
              <a:buAutoNum type="arabicPeriod"/>
            </a:pPr>
            <a:r>
              <a:rPr lang="en-US" sz="1400" dirty="0">
                <a:latin typeface="Poppins" pitchFamily="2" charset="77"/>
                <a:cs typeface="Poppins" pitchFamily="2" charset="77"/>
              </a:rPr>
              <a:t>Guidance based on digital pedagogics, the learner’s path and shared data, which </a:t>
            </a:r>
          </a:p>
          <a:p>
            <a:pPr marL="498475" lvl="1" indent="-231775">
              <a:buFont typeface="+mj-lt"/>
              <a:buAutoNum type="alphaLcParenR"/>
            </a:pPr>
            <a:r>
              <a:rPr lang="en-US" sz="1100" dirty="0">
                <a:latin typeface="Poppins" pitchFamily="2" charset="77"/>
                <a:cs typeface="Poppins" pitchFamily="2" charset="77"/>
              </a:rPr>
              <a:t>supports studies and student well-being regardless of time and place and in an accessible way,</a:t>
            </a:r>
          </a:p>
          <a:p>
            <a:pPr marL="498475" lvl="1" indent="-231775">
              <a:buFont typeface="+mj-lt"/>
              <a:buAutoNum type="alphaLcParenR"/>
            </a:pPr>
            <a:r>
              <a:rPr lang="en-US" sz="1100" dirty="0">
                <a:latin typeface="Poppins" pitchFamily="2" charset="77"/>
                <a:cs typeface="Poppins" pitchFamily="2" charset="77"/>
              </a:rPr>
              <a:t>introduces AI solutions to aid the guidance, and</a:t>
            </a:r>
          </a:p>
          <a:p>
            <a:pPr marL="498475" lvl="1" indent="-231775">
              <a:buFont typeface="+mj-lt"/>
              <a:buAutoNum type="alphaLcParenR"/>
            </a:pPr>
            <a:r>
              <a:rPr lang="en-US" sz="1100" dirty="0">
                <a:latin typeface="Poppins" pitchFamily="2" charset="77"/>
                <a:cs typeface="Poppins" pitchFamily="2" charset="77"/>
              </a:rPr>
              <a:t>places the learner's benefit at the </a:t>
            </a:r>
            <a:r>
              <a:rPr lang="en-US" sz="1100" dirty="0" err="1">
                <a:latin typeface="Poppins" pitchFamily="2" charset="77"/>
                <a:cs typeface="Poppins" pitchFamily="2" charset="77"/>
              </a:rPr>
              <a:t>centre</a:t>
            </a:r>
            <a:r>
              <a:rPr lang="en-US" sz="1100" dirty="0">
                <a:latin typeface="Poppins" pitchFamily="2" charset="77"/>
                <a:cs typeface="Poppins" pitchFamily="2" charset="77"/>
              </a:rPr>
              <a:t> of development.</a:t>
            </a:r>
          </a:p>
          <a:p>
            <a:pPr marL="498475" lvl="1" indent="-231775">
              <a:buFont typeface="+mj-lt"/>
              <a:buAutoNum type="alphaLcParenR"/>
            </a:pPr>
            <a:endParaRPr lang="en-US" sz="1100" dirty="0">
              <a:latin typeface="Poppins" pitchFamily="2" charset="77"/>
              <a:cs typeface="Poppins" pitchFamily="2" charset="77"/>
            </a:endParaRPr>
          </a:p>
          <a:p>
            <a:pPr marL="161925" indent="-161925">
              <a:buFont typeface="+mj-lt"/>
              <a:buAutoNum type="arabicPeriod"/>
            </a:pPr>
            <a:r>
              <a:rPr lang="en-US" sz="1400" dirty="0">
                <a:latin typeface="Poppins" pitchFamily="2" charset="77"/>
                <a:cs typeface="Poppins" pitchFamily="2" charset="77"/>
              </a:rPr>
              <a:t>Support for change management for higher education institutions, so that we can</a:t>
            </a:r>
          </a:p>
          <a:p>
            <a:pPr marL="498475" lvl="1" indent="-231775">
              <a:buFont typeface="+mj-lt"/>
              <a:buAutoNum type="alphaLcParenR"/>
            </a:pPr>
            <a:r>
              <a:rPr lang="en-US" sz="1100" dirty="0">
                <a:latin typeface="Poppins" pitchFamily="2" charset="77"/>
                <a:cs typeface="Poppins" pitchFamily="2" charset="77"/>
              </a:rPr>
              <a:t>introduce the national digital service platform,</a:t>
            </a:r>
          </a:p>
          <a:p>
            <a:pPr marL="498475" lvl="1" indent="-231775">
              <a:buFont typeface="+mj-lt"/>
              <a:buAutoNum type="alphaLcParenR"/>
            </a:pPr>
            <a:r>
              <a:rPr lang="en-US" sz="1100" dirty="0">
                <a:latin typeface="Poppins" pitchFamily="2" charset="77"/>
                <a:cs typeface="Poppins" pitchFamily="2" charset="77"/>
              </a:rPr>
              <a:t>digitize student administration processes and admission to higher education institutions,</a:t>
            </a:r>
          </a:p>
          <a:p>
            <a:pPr marL="498475" lvl="1" indent="-231775">
              <a:buFont typeface="+mj-lt"/>
              <a:buAutoNum type="alphaLcParenR"/>
            </a:pPr>
            <a:r>
              <a:rPr lang="en-US" sz="1100" dirty="0">
                <a:latin typeface="Poppins" pitchFamily="2" charset="77"/>
                <a:cs typeface="Poppins" pitchFamily="2" charset="77"/>
              </a:rPr>
              <a:t>support the evolution of higher education institutions into open communities managed by information, and</a:t>
            </a:r>
          </a:p>
          <a:p>
            <a:pPr marL="498475" lvl="1" indent="-231775">
              <a:buFont typeface="+mj-lt"/>
              <a:buAutoNum type="alphaLcParenR"/>
            </a:pPr>
            <a:r>
              <a:rPr lang="en-US" sz="1100" dirty="0">
                <a:latin typeface="Poppins" pitchFamily="2" charset="77"/>
                <a:cs typeface="Poppins" pitchFamily="2" charset="77"/>
              </a:rPr>
              <a:t>make data available for individuals and the society.</a:t>
            </a:r>
          </a:p>
          <a:p>
            <a:endParaRPr lang="fi-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Poppins"/>
                <a:ea typeface="Poppins"/>
                <a:cs typeface="Poppins"/>
                <a:sym typeface="Poppins"/>
              </a:rPr>
              <a:t>4</a:t>
            </a:fld>
            <a:endParaRPr lang="fi-FI" sz="1200" b="0" i="0" u="none" strike="noStrike" cap="none">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3976084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12ce9bae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112ce9bae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Poppins"/>
                <a:ea typeface="Poppins"/>
                <a:cs typeface="Poppins"/>
                <a:sym typeface="Poppins"/>
              </a:rPr>
              <a:t>7</a:t>
            </a:fld>
            <a:endParaRPr lang="fi-FI" sz="1200" b="0" i="0" u="none" strike="noStrike" cap="none">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7032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7667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Poppins"/>
                <a:ea typeface="Poppins"/>
                <a:cs typeface="Poppins"/>
                <a:sym typeface="Poppins"/>
              </a:rPr>
              <a:t>11</a:t>
            </a:fld>
            <a:endParaRPr lang="fi-FI" sz="1200" b="0" i="0" u="none" strike="noStrike" cap="none">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708328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200" b="0" i="0" u="none" strike="noStrike" kern="0" cap="none" spc="0" normalizeH="0" baseline="0" noProof="0" smtClean="0">
                <a:ln>
                  <a:noFill/>
                </a:ln>
                <a:solidFill>
                  <a:srgbClr val="000000"/>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fi-FI" sz="1200" b="0" i="0" u="none" strike="noStrike" kern="0" cap="none" spc="0" normalizeH="0" baseline="0" noProof="0">
              <a:ln>
                <a:noFill/>
              </a:ln>
              <a:solidFill>
                <a:srgbClr val="000000"/>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308633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kuvatausta">
  <p:cSld name="Otsikkodia kuvatausta">
    <p:bg>
      <p:bgPr>
        <a:solidFill>
          <a:srgbClr val="F2F2F2"/>
        </a:solid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841248" y="1257301"/>
            <a:ext cx="6213348" cy="162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5000"/>
              <a:buFont typeface="Poppin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subTitle" idx="1"/>
          </p:nvPr>
        </p:nvSpPr>
        <p:spPr>
          <a:xfrm>
            <a:off x="841248" y="2925382"/>
            <a:ext cx="6213348" cy="162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000"/>
              <a:buNone/>
              <a:defRPr sz="3000"/>
            </a:lvl1pPr>
            <a:lvl2pPr lvl="1" algn="ctr">
              <a:lnSpc>
                <a:spcPct val="110000"/>
              </a:lnSpc>
              <a:spcBef>
                <a:spcPts val="0"/>
              </a:spcBef>
              <a:spcAft>
                <a:spcPts val="0"/>
              </a:spcAft>
              <a:buClr>
                <a:schemeClr val="dk1"/>
              </a:buClr>
              <a:buSzPts val="2000"/>
              <a:buNone/>
              <a:defRPr sz="2000"/>
            </a:lvl2pPr>
            <a:lvl3pPr lvl="2" algn="ctr">
              <a:lnSpc>
                <a:spcPct val="110000"/>
              </a:lnSpc>
              <a:spcBef>
                <a:spcPts val="0"/>
              </a:spcBef>
              <a:spcAft>
                <a:spcPts val="0"/>
              </a:spcAft>
              <a:buClr>
                <a:schemeClr val="dk1"/>
              </a:buClr>
              <a:buSzPts val="1800"/>
              <a:buNone/>
              <a:defRPr sz="1800"/>
            </a:lvl3pPr>
            <a:lvl4pPr lvl="3" algn="ctr">
              <a:lnSpc>
                <a:spcPct val="110000"/>
              </a:lnSpc>
              <a:spcBef>
                <a:spcPts val="0"/>
              </a:spcBef>
              <a:spcAft>
                <a:spcPts val="0"/>
              </a:spcAft>
              <a:buClr>
                <a:schemeClr val="dk1"/>
              </a:buClr>
              <a:buSzPts val="1600"/>
              <a:buNone/>
              <a:defRPr sz="1600"/>
            </a:lvl4pPr>
            <a:lvl5pPr lvl="4" algn="ctr">
              <a:lnSpc>
                <a:spcPct val="11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yhjä">
    <p:spTree>
      <p:nvGrpSpPr>
        <p:cNvPr id="1" name=""/>
        <p:cNvGrpSpPr/>
        <p:nvPr/>
      </p:nvGrpSpPr>
      <p:grpSpPr>
        <a:xfrm>
          <a:off x="0" y="0"/>
          <a:ext cx="0" cy="0"/>
          <a:chOff x="0" y="0"/>
          <a:chExt cx="0" cy="0"/>
        </a:xfrm>
      </p:grpSpPr>
      <p:sp>
        <p:nvSpPr>
          <p:cNvPr id="100" name="Dian numero"/>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7755892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tx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1F2A2468-C5A8-4846-BA20-4469EC5C2118}"/>
              </a:ext>
            </a:extLst>
          </p:cNvPr>
          <p:cNvPicPr>
            <a:picLocks noChangeAspect="1"/>
          </p:cNvPicPr>
          <p:nvPr userDrawn="1"/>
        </p:nvPicPr>
        <p:blipFill>
          <a:blip r:embed="rId2"/>
          <a:stretch>
            <a:fillRect/>
          </a:stretch>
        </p:blipFill>
        <p:spPr>
          <a:xfrm rot="5400000">
            <a:off x="5806529" y="-1766257"/>
            <a:ext cx="4118132" cy="8043225"/>
          </a:xfrm>
          <a:prstGeom prst="rect">
            <a:avLst/>
          </a:prstGeom>
        </p:spPr>
      </p:pic>
      <p:pic>
        <p:nvPicPr>
          <p:cNvPr id="9" name="Kuva 8">
            <a:extLst>
              <a:ext uri="{FF2B5EF4-FFF2-40B4-BE49-F238E27FC236}">
                <a16:creationId xmlns:a16="http://schemas.microsoft.com/office/drawing/2014/main" id="{B26A9847-1230-D64F-B5D7-332974A4CA8D}"/>
              </a:ext>
            </a:extLst>
          </p:cNvPr>
          <p:cNvPicPr>
            <a:picLocks noChangeAspect="1"/>
          </p:cNvPicPr>
          <p:nvPr userDrawn="1"/>
        </p:nvPicPr>
        <p:blipFill>
          <a:blip r:embed="rId3"/>
          <a:stretch>
            <a:fillRect/>
          </a:stretch>
        </p:blipFill>
        <p:spPr>
          <a:xfrm rot="16200000">
            <a:off x="2451062" y="-80274"/>
            <a:ext cx="4480336" cy="8993942"/>
          </a:xfrm>
          <a:prstGeom prst="rect">
            <a:avLst/>
          </a:prstGeom>
        </p:spPr>
      </p:pic>
    </p:spTree>
    <p:extLst>
      <p:ext uri="{BB962C8B-B14F-4D97-AF65-F5344CB8AC3E}">
        <p14:creationId xmlns:p14="http://schemas.microsoft.com/office/powerpoint/2010/main" val="375729970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2"/>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53FA515D-34A0-504D-940C-D9207866CF21}"/>
              </a:ext>
            </a:extLst>
          </p:cNvPr>
          <p:cNvPicPr>
            <a:picLocks noChangeAspect="1"/>
          </p:cNvPicPr>
          <p:nvPr userDrawn="1"/>
        </p:nvPicPr>
        <p:blipFill>
          <a:blip r:embed="rId2"/>
          <a:stretch>
            <a:fillRect/>
          </a:stretch>
        </p:blipFill>
        <p:spPr>
          <a:xfrm rot="5828166">
            <a:off x="3327553" y="-2727405"/>
            <a:ext cx="5316985" cy="11359876"/>
          </a:xfrm>
          <a:prstGeom prst="rect">
            <a:avLst/>
          </a:prstGeom>
        </p:spPr>
      </p:pic>
      <p:pic>
        <p:nvPicPr>
          <p:cNvPr id="10" name="Kuva 9">
            <a:extLst>
              <a:ext uri="{FF2B5EF4-FFF2-40B4-BE49-F238E27FC236}">
                <a16:creationId xmlns:a16="http://schemas.microsoft.com/office/drawing/2014/main" id="{7F013E43-459E-634C-8306-4D34B0587EEB}"/>
              </a:ext>
            </a:extLst>
          </p:cNvPr>
          <p:cNvPicPr>
            <a:picLocks noChangeAspect="1"/>
          </p:cNvPicPr>
          <p:nvPr userDrawn="1"/>
        </p:nvPicPr>
        <p:blipFill>
          <a:blip r:embed="rId3"/>
          <a:stretch>
            <a:fillRect/>
          </a:stretch>
        </p:blipFill>
        <p:spPr>
          <a:xfrm>
            <a:off x="8442836" y="5871756"/>
            <a:ext cx="3309871" cy="529320"/>
          </a:xfrm>
          <a:prstGeom prst="rect">
            <a:avLst/>
          </a:prstGeom>
        </p:spPr>
      </p:pic>
      <p:sp>
        <p:nvSpPr>
          <p:cNvPr id="14" name="Otsikko 1">
            <a:extLst>
              <a:ext uri="{FF2B5EF4-FFF2-40B4-BE49-F238E27FC236}">
                <a16:creationId xmlns:a16="http://schemas.microsoft.com/office/drawing/2014/main" id="{AF6BC88D-EEFD-7F4C-B7E2-DE61804D56FB}"/>
              </a:ext>
            </a:extLst>
          </p:cNvPr>
          <p:cNvSpPr>
            <a:spLocks noGrp="1"/>
          </p:cNvSpPr>
          <p:nvPr>
            <p:ph type="title" hasCustomPrompt="1"/>
          </p:nvPr>
        </p:nvSpPr>
        <p:spPr>
          <a:xfrm>
            <a:off x="615826" y="3670664"/>
            <a:ext cx="5603986" cy="1352732"/>
          </a:xfrm>
        </p:spPr>
        <p:txBody>
          <a:bodyPr>
            <a:noAutofit/>
          </a:bodyPr>
          <a:lstStyle>
            <a:lvl1pPr>
              <a:defRPr sz="4500" b="1" i="0">
                <a:solidFill>
                  <a:schemeClr val="bg1"/>
                </a:solidFill>
                <a:latin typeface="Poppins SemiBold" pitchFamily="2" charset="77"/>
                <a:cs typeface="Poppins SemiBold" pitchFamily="2" charset="77"/>
              </a:defRPr>
            </a:lvl1pPr>
          </a:lstStyle>
          <a:p>
            <a:r>
              <a:rPr lang="fi-FI" dirty="0"/>
              <a:t>Esityksen otsikko</a:t>
            </a:r>
          </a:p>
        </p:txBody>
      </p:sp>
      <p:sp>
        <p:nvSpPr>
          <p:cNvPr id="15" name="Tekstin paikkamerkki 4">
            <a:extLst>
              <a:ext uri="{FF2B5EF4-FFF2-40B4-BE49-F238E27FC236}">
                <a16:creationId xmlns:a16="http://schemas.microsoft.com/office/drawing/2014/main" id="{98776315-C8F1-4D47-A99B-4B2F19ACDD68}"/>
              </a:ext>
            </a:extLst>
          </p:cNvPr>
          <p:cNvSpPr>
            <a:spLocks noGrp="1"/>
          </p:cNvSpPr>
          <p:nvPr>
            <p:ph type="body" sz="quarter" idx="10" hasCustomPrompt="1"/>
          </p:nvPr>
        </p:nvSpPr>
        <p:spPr>
          <a:xfrm>
            <a:off x="625565" y="5172575"/>
            <a:ext cx="5644606" cy="1149848"/>
          </a:xfrm>
        </p:spPr>
        <p:txBody>
          <a:bodyPr>
            <a:normAutofit/>
          </a:bodyPr>
          <a:lstStyle>
            <a:lvl1pPr marL="0" indent="0">
              <a:buNone/>
              <a:defRPr sz="2000">
                <a:solidFill>
                  <a:schemeClr val="bg1"/>
                </a:solidFill>
              </a:defRPr>
            </a:lvl1pPr>
          </a:lstStyle>
          <a:p>
            <a:pPr lvl="0"/>
            <a:r>
              <a:rPr lang="fi-FI" dirty="0"/>
              <a:t>Esityksen alaotsikko</a:t>
            </a:r>
          </a:p>
        </p:txBody>
      </p:sp>
    </p:spTree>
    <p:extLst>
      <p:ext uri="{BB962C8B-B14F-4D97-AF65-F5344CB8AC3E}">
        <p14:creationId xmlns:p14="http://schemas.microsoft.com/office/powerpoint/2010/main" val="166791827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E29026-A8FF-F142-9900-03043D5917FD}"/>
              </a:ext>
            </a:extLst>
          </p:cNvPr>
          <p:cNvSpPr>
            <a:spLocks noGrp="1"/>
          </p:cNvSpPr>
          <p:nvPr>
            <p:ph type="ctrTitle"/>
          </p:nvPr>
        </p:nvSpPr>
        <p:spPr>
          <a:xfrm>
            <a:off x="1066800" y="2268582"/>
            <a:ext cx="10210800" cy="1839779"/>
          </a:xfrm>
        </p:spPr>
        <p:txBody>
          <a:bodyPr anchor="b"/>
          <a:lstStyle>
            <a:lvl1pPr algn="ctr">
              <a:defRPr sz="6000"/>
            </a:lvl1pPr>
          </a:lstStyle>
          <a:p>
            <a:r>
              <a:rPr lang="en-GB"/>
              <a:t>Click to edit Master title style</a:t>
            </a:r>
            <a:endParaRPr lang="fi-FI" dirty="0"/>
          </a:p>
        </p:txBody>
      </p:sp>
      <p:sp>
        <p:nvSpPr>
          <p:cNvPr id="4" name="Päivämäärän paikkamerkki 3">
            <a:extLst>
              <a:ext uri="{FF2B5EF4-FFF2-40B4-BE49-F238E27FC236}">
                <a16:creationId xmlns:a16="http://schemas.microsoft.com/office/drawing/2014/main" id="{989A46D4-784D-EB4A-ADB1-D235895663BA}"/>
              </a:ext>
            </a:extLst>
          </p:cNvPr>
          <p:cNvSpPr>
            <a:spLocks noGrp="1"/>
          </p:cNvSpPr>
          <p:nvPr>
            <p:ph type="dt" sz="half" idx="10"/>
          </p:nvPr>
        </p:nvSpPr>
        <p:spPr/>
        <p:txBody>
          <a:bodyPr/>
          <a:lstStyle/>
          <a:p>
            <a:fld id="{FB05658B-B603-6F40-8D83-A390E05EC32A}" type="datetimeFigureOut">
              <a:rPr lang="fi-FI" smtClean="0"/>
              <a:t>5.4.2024</a:t>
            </a:fld>
            <a:endParaRPr lang="fi-FI"/>
          </a:p>
        </p:txBody>
      </p:sp>
      <p:sp>
        <p:nvSpPr>
          <p:cNvPr id="5" name="Alatunnisteen paikkamerkki 4">
            <a:extLst>
              <a:ext uri="{FF2B5EF4-FFF2-40B4-BE49-F238E27FC236}">
                <a16:creationId xmlns:a16="http://schemas.microsoft.com/office/drawing/2014/main" id="{9205B5D5-78C4-A041-ABDF-DB7758E5277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5C95255-0964-0B41-BAB3-D689A303E311}"/>
              </a:ext>
            </a:extLst>
          </p:cNvPr>
          <p:cNvSpPr>
            <a:spLocks noGrp="1"/>
          </p:cNvSpPr>
          <p:nvPr>
            <p:ph type="sldNum" sz="quarter" idx="12"/>
          </p:nvPr>
        </p:nvSpPr>
        <p:spPr/>
        <p:txBody>
          <a:bodyPr/>
          <a:lstStyle/>
          <a:p>
            <a:fld id="{E3B2DA01-2706-9643-AC65-A879D75959B5}" type="slidenum">
              <a:rPr lang="fi-FI" smtClean="0"/>
              <a:t>‹#›</a:t>
            </a:fld>
            <a:endParaRPr lang="fi-FI"/>
          </a:p>
        </p:txBody>
      </p:sp>
      <p:pic>
        <p:nvPicPr>
          <p:cNvPr id="7" name="Kuva 6">
            <a:extLst>
              <a:ext uri="{FF2B5EF4-FFF2-40B4-BE49-F238E27FC236}">
                <a16:creationId xmlns:a16="http://schemas.microsoft.com/office/drawing/2014/main" id="{CF90C875-A3B2-9849-B6D4-39DF33DA0494}"/>
              </a:ext>
            </a:extLst>
          </p:cNvPr>
          <p:cNvPicPr>
            <a:picLocks noChangeAspect="1"/>
          </p:cNvPicPr>
          <p:nvPr userDrawn="1"/>
        </p:nvPicPr>
        <p:blipFill>
          <a:blip r:embed="rId2"/>
          <a:stretch>
            <a:fillRect/>
          </a:stretch>
        </p:blipFill>
        <p:spPr>
          <a:xfrm>
            <a:off x="10251440" y="290037"/>
            <a:ext cx="1625600" cy="259969"/>
          </a:xfrm>
          <a:prstGeom prst="rect">
            <a:avLst/>
          </a:prstGeom>
        </p:spPr>
      </p:pic>
      <p:pic>
        <p:nvPicPr>
          <p:cNvPr id="9" name="Kuva 8">
            <a:extLst>
              <a:ext uri="{FF2B5EF4-FFF2-40B4-BE49-F238E27FC236}">
                <a16:creationId xmlns:a16="http://schemas.microsoft.com/office/drawing/2014/main" id="{AC5C0AA2-34A5-6449-AB15-088BAAF8F733}"/>
              </a:ext>
            </a:extLst>
          </p:cNvPr>
          <p:cNvPicPr>
            <a:picLocks noChangeAspect="1"/>
          </p:cNvPicPr>
          <p:nvPr userDrawn="1"/>
        </p:nvPicPr>
        <p:blipFill rotWithShape="1">
          <a:blip r:embed="rId3"/>
          <a:srcRect l="-6324" t="50000" r="1"/>
          <a:stretch/>
        </p:blipFill>
        <p:spPr>
          <a:xfrm rot="16200000">
            <a:off x="-236545" y="4659484"/>
            <a:ext cx="2435063" cy="1961970"/>
          </a:xfrm>
          <a:prstGeom prst="rect">
            <a:avLst/>
          </a:prstGeom>
        </p:spPr>
      </p:pic>
    </p:spTree>
    <p:extLst>
      <p:ext uri="{BB962C8B-B14F-4D97-AF65-F5344CB8AC3E}">
        <p14:creationId xmlns:p14="http://schemas.microsoft.com/office/powerpoint/2010/main" val="2907676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94F754-E716-4842-B63E-6710097950B0}"/>
              </a:ext>
            </a:extLst>
          </p:cNvPr>
          <p:cNvSpPr>
            <a:spLocks noGrp="1"/>
          </p:cNvSpPr>
          <p:nvPr>
            <p:ph type="title"/>
          </p:nvPr>
        </p:nvSpPr>
        <p:spPr>
          <a:xfrm>
            <a:off x="838200" y="1015365"/>
            <a:ext cx="10314904" cy="1325563"/>
          </a:xfrm>
        </p:spPr>
        <p:txBody>
          <a:bodyPr>
            <a:normAutofit/>
          </a:bodyPr>
          <a:lstStyle>
            <a:lvl1pPr>
              <a:defRPr sz="3500"/>
            </a:lvl1pPr>
          </a:lstStyle>
          <a:p>
            <a:r>
              <a:rPr lang="en-GB"/>
              <a:t>Click to edit Master title style</a:t>
            </a:r>
            <a:endParaRPr lang="fi-FI" dirty="0"/>
          </a:p>
        </p:txBody>
      </p:sp>
      <p:sp>
        <p:nvSpPr>
          <p:cNvPr id="3" name="Sisällön paikkamerkki 2">
            <a:extLst>
              <a:ext uri="{FF2B5EF4-FFF2-40B4-BE49-F238E27FC236}">
                <a16:creationId xmlns:a16="http://schemas.microsoft.com/office/drawing/2014/main" id="{0B5631B8-3C09-EF4B-866C-BDFE0CE95FEE}"/>
              </a:ext>
            </a:extLst>
          </p:cNvPr>
          <p:cNvSpPr>
            <a:spLocks noGrp="1"/>
          </p:cNvSpPr>
          <p:nvPr>
            <p:ph idx="1"/>
          </p:nvPr>
        </p:nvSpPr>
        <p:spPr>
          <a:xfrm>
            <a:off x="838200" y="2570480"/>
            <a:ext cx="10307320" cy="320040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dirty="0"/>
          </a:p>
        </p:txBody>
      </p:sp>
      <p:sp>
        <p:nvSpPr>
          <p:cNvPr id="4" name="Päivämäärän paikkamerkki 3">
            <a:extLst>
              <a:ext uri="{FF2B5EF4-FFF2-40B4-BE49-F238E27FC236}">
                <a16:creationId xmlns:a16="http://schemas.microsoft.com/office/drawing/2014/main" id="{0DE898E3-F527-0447-9861-CE994AE223E3}"/>
              </a:ext>
            </a:extLst>
          </p:cNvPr>
          <p:cNvSpPr>
            <a:spLocks noGrp="1"/>
          </p:cNvSpPr>
          <p:nvPr>
            <p:ph type="dt" sz="half" idx="10"/>
          </p:nvPr>
        </p:nvSpPr>
        <p:spPr/>
        <p:txBody>
          <a:bodyPr/>
          <a:lstStyle/>
          <a:p>
            <a:fld id="{FB05658B-B603-6F40-8D83-A390E05EC32A}" type="datetimeFigureOut">
              <a:rPr lang="fi-FI" smtClean="0"/>
              <a:t>5.4.2024</a:t>
            </a:fld>
            <a:endParaRPr lang="fi-FI"/>
          </a:p>
        </p:txBody>
      </p:sp>
      <p:sp>
        <p:nvSpPr>
          <p:cNvPr id="5" name="Alatunnisteen paikkamerkki 4">
            <a:extLst>
              <a:ext uri="{FF2B5EF4-FFF2-40B4-BE49-F238E27FC236}">
                <a16:creationId xmlns:a16="http://schemas.microsoft.com/office/drawing/2014/main" id="{5D3E4E7D-9754-C14F-8B22-6381F53FD46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9BB8D27-E320-094C-9369-F983FACA3339}"/>
              </a:ext>
            </a:extLst>
          </p:cNvPr>
          <p:cNvSpPr>
            <a:spLocks noGrp="1"/>
          </p:cNvSpPr>
          <p:nvPr>
            <p:ph type="sldNum" sz="quarter" idx="12"/>
          </p:nvPr>
        </p:nvSpPr>
        <p:spPr/>
        <p:txBody>
          <a:bodyPr/>
          <a:lstStyle/>
          <a:p>
            <a:fld id="{E3B2DA01-2706-9643-AC65-A879D75959B5}" type="slidenum">
              <a:rPr lang="fi-FI" smtClean="0"/>
              <a:t>‹#›</a:t>
            </a:fld>
            <a:endParaRPr lang="fi-FI"/>
          </a:p>
        </p:txBody>
      </p:sp>
      <p:pic>
        <p:nvPicPr>
          <p:cNvPr id="7" name="Kuva 6">
            <a:extLst>
              <a:ext uri="{FF2B5EF4-FFF2-40B4-BE49-F238E27FC236}">
                <a16:creationId xmlns:a16="http://schemas.microsoft.com/office/drawing/2014/main" id="{09C48596-3C0D-604F-ACBF-FD3359F7AB07}"/>
              </a:ext>
            </a:extLst>
          </p:cNvPr>
          <p:cNvPicPr>
            <a:picLocks noChangeAspect="1"/>
          </p:cNvPicPr>
          <p:nvPr userDrawn="1"/>
        </p:nvPicPr>
        <p:blipFill>
          <a:blip r:embed="rId2"/>
          <a:stretch>
            <a:fillRect/>
          </a:stretch>
        </p:blipFill>
        <p:spPr>
          <a:xfrm>
            <a:off x="10251440" y="290037"/>
            <a:ext cx="1625600" cy="259969"/>
          </a:xfrm>
          <a:prstGeom prst="rect">
            <a:avLst/>
          </a:prstGeom>
        </p:spPr>
      </p:pic>
      <p:pic>
        <p:nvPicPr>
          <p:cNvPr id="10" name="Kuva 9">
            <a:extLst>
              <a:ext uri="{FF2B5EF4-FFF2-40B4-BE49-F238E27FC236}">
                <a16:creationId xmlns:a16="http://schemas.microsoft.com/office/drawing/2014/main" id="{EDCBBF4B-A67E-974C-8E4B-A71163146783}"/>
              </a:ext>
            </a:extLst>
          </p:cNvPr>
          <p:cNvPicPr>
            <a:picLocks noChangeAspect="1"/>
          </p:cNvPicPr>
          <p:nvPr userDrawn="1"/>
        </p:nvPicPr>
        <p:blipFill rotWithShape="1">
          <a:blip r:embed="rId3"/>
          <a:srcRect l="-6324" t="50000" r="1"/>
          <a:stretch/>
        </p:blipFill>
        <p:spPr>
          <a:xfrm rot="16200000">
            <a:off x="-236545" y="4659484"/>
            <a:ext cx="2435063" cy="1961970"/>
          </a:xfrm>
          <a:prstGeom prst="rect">
            <a:avLst/>
          </a:prstGeom>
        </p:spPr>
      </p:pic>
    </p:spTree>
    <p:extLst>
      <p:ext uri="{BB962C8B-B14F-4D97-AF65-F5344CB8AC3E}">
        <p14:creationId xmlns:p14="http://schemas.microsoft.com/office/powerpoint/2010/main" val="1650350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43842F1-55D4-9140-A407-AC2AD9EC6A1B}"/>
              </a:ext>
            </a:extLst>
          </p:cNvPr>
          <p:cNvSpPr>
            <a:spLocks noGrp="1"/>
          </p:cNvSpPr>
          <p:nvPr>
            <p:ph sz="half" idx="1"/>
          </p:nvPr>
        </p:nvSpPr>
        <p:spPr>
          <a:xfrm>
            <a:off x="838200" y="2631439"/>
            <a:ext cx="5181600" cy="3119121"/>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dirty="0"/>
          </a:p>
        </p:txBody>
      </p:sp>
      <p:sp>
        <p:nvSpPr>
          <p:cNvPr id="4" name="Sisällön paikkamerkki 3">
            <a:extLst>
              <a:ext uri="{FF2B5EF4-FFF2-40B4-BE49-F238E27FC236}">
                <a16:creationId xmlns:a16="http://schemas.microsoft.com/office/drawing/2014/main" id="{D2F75716-9239-4747-9E8C-DBFC9323D9C5}"/>
              </a:ext>
            </a:extLst>
          </p:cNvPr>
          <p:cNvSpPr>
            <a:spLocks noGrp="1"/>
          </p:cNvSpPr>
          <p:nvPr>
            <p:ph sz="half" idx="2"/>
          </p:nvPr>
        </p:nvSpPr>
        <p:spPr>
          <a:xfrm>
            <a:off x="6172200" y="2631439"/>
            <a:ext cx="5181600" cy="3119121"/>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 name="Päivämäärän paikkamerkki 4">
            <a:extLst>
              <a:ext uri="{FF2B5EF4-FFF2-40B4-BE49-F238E27FC236}">
                <a16:creationId xmlns:a16="http://schemas.microsoft.com/office/drawing/2014/main" id="{5C3EFBEC-8D29-314B-944E-04165C73DCE8}"/>
              </a:ext>
            </a:extLst>
          </p:cNvPr>
          <p:cNvSpPr>
            <a:spLocks noGrp="1"/>
          </p:cNvSpPr>
          <p:nvPr>
            <p:ph type="dt" sz="half" idx="10"/>
          </p:nvPr>
        </p:nvSpPr>
        <p:spPr/>
        <p:txBody>
          <a:bodyPr/>
          <a:lstStyle/>
          <a:p>
            <a:fld id="{FB05658B-B603-6F40-8D83-A390E05EC32A}" type="datetimeFigureOut">
              <a:rPr lang="fi-FI" smtClean="0"/>
              <a:t>5.4.2024</a:t>
            </a:fld>
            <a:endParaRPr lang="fi-FI"/>
          </a:p>
        </p:txBody>
      </p:sp>
      <p:sp>
        <p:nvSpPr>
          <p:cNvPr id="6" name="Alatunnisteen paikkamerkki 5">
            <a:extLst>
              <a:ext uri="{FF2B5EF4-FFF2-40B4-BE49-F238E27FC236}">
                <a16:creationId xmlns:a16="http://schemas.microsoft.com/office/drawing/2014/main" id="{0F79B36A-7EB8-AB4C-9390-8FB36FD61BD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AC49D90-7A4F-654D-9582-6E91C15F3583}"/>
              </a:ext>
            </a:extLst>
          </p:cNvPr>
          <p:cNvSpPr>
            <a:spLocks noGrp="1"/>
          </p:cNvSpPr>
          <p:nvPr>
            <p:ph type="sldNum" sz="quarter" idx="12"/>
          </p:nvPr>
        </p:nvSpPr>
        <p:spPr/>
        <p:txBody>
          <a:bodyPr/>
          <a:lstStyle/>
          <a:p>
            <a:fld id="{E3B2DA01-2706-9643-AC65-A879D75959B5}" type="slidenum">
              <a:rPr lang="fi-FI" smtClean="0"/>
              <a:t>‹#›</a:t>
            </a:fld>
            <a:endParaRPr lang="fi-FI"/>
          </a:p>
        </p:txBody>
      </p:sp>
      <p:sp>
        <p:nvSpPr>
          <p:cNvPr id="8" name="Otsikko 1">
            <a:extLst>
              <a:ext uri="{FF2B5EF4-FFF2-40B4-BE49-F238E27FC236}">
                <a16:creationId xmlns:a16="http://schemas.microsoft.com/office/drawing/2014/main" id="{DBC53950-8840-F642-A11E-6AC164EA05FE}"/>
              </a:ext>
            </a:extLst>
          </p:cNvPr>
          <p:cNvSpPr>
            <a:spLocks noGrp="1"/>
          </p:cNvSpPr>
          <p:nvPr>
            <p:ph type="title"/>
          </p:nvPr>
        </p:nvSpPr>
        <p:spPr>
          <a:xfrm>
            <a:off x="838200" y="1015365"/>
            <a:ext cx="10510520" cy="1325563"/>
          </a:xfrm>
        </p:spPr>
        <p:txBody>
          <a:bodyPr>
            <a:normAutofit/>
          </a:bodyPr>
          <a:lstStyle>
            <a:lvl1pPr>
              <a:defRPr sz="3500"/>
            </a:lvl1pPr>
          </a:lstStyle>
          <a:p>
            <a:r>
              <a:rPr lang="en-GB"/>
              <a:t>Click to edit Master title style</a:t>
            </a:r>
            <a:endParaRPr lang="fi-FI" dirty="0"/>
          </a:p>
        </p:txBody>
      </p:sp>
      <p:pic>
        <p:nvPicPr>
          <p:cNvPr id="9" name="Kuva 8">
            <a:extLst>
              <a:ext uri="{FF2B5EF4-FFF2-40B4-BE49-F238E27FC236}">
                <a16:creationId xmlns:a16="http://schemas.microsoft.com/office/drawing/2014/main" id="{5585BF91-ECC9-C44B-B1BE-27F395B9AB44}"/>
              </a:ext>
            </a:extLst>
          </p:cNvPr>
          <p:cNvPicPr>
            <a:picLocks noChangeAspect="1"/>
          </p:cNvPicPr>
          <p:nvPr userDrawn="1"/>
        </p:nvPicPr>
        <p:blipFill>
          <a:blip r:embed="rId2"/>
          <a:stretch>
            <a:fillRect/>
          </a:stretch>
        </p:blipFill>
        <p:spPr>
          <a:xfrm>
            <a:off x="10251440" y="290037"/>
            <a:ext cx="1625600" cy="259969"/>
          </a:xfrm>
          <a:prstGeom prst="rect">
            <a:avLst/>
          </a:prstGeom>
        </p:spPr>
      </p:pic>
      <p:pic>
        <p:nvPicPr>
          <p:cNvPr id="10" name="Kuva 9">
            <a:extLst>
              <a:ext uri="{FF2B5EF4-FFF2-40B4-BE49-F238E27FC236}">
                <a16:creationId xmlns:a16="http://schemas.microsoft.com/office/drawing/2014/main" id="{0944366A-3961-5245-A68D-9E5E21686F26}"/>
              </a:ext>
            </a:extLst>
          </p:cNvPr>
          <p:cNvPicPr>
            <a:picLocks noChangeAspect="1"/>
          </p:cNvPicPr>
          <p:nvPr userDrawn="1"/>
        </p:nvPicPr>
        <p:blipFill rotWithShape="1">
          <a:blip r:embed="rId3"/>
          <a:srcRect l="-6324" t="50000" r="1"/>
          <a:stretch/>
        </p:blipFill>
        <p:spPr>
          <a:xfrm rot="16200000">
            <a:off x="-236545" y="4659484"/>
            <a:ext cx="2435063" cy="1961970"/>
          </a:xfrm>
          <a:prstGeom prst="rect">
            <a:avLst/>
          </a:prstGeom>
        </p:spPr>
      </p:pic>
    </p:spTree>
    <p:extLst>
      <p:ext uri="{BB962C8B-B14F-4D97-AF65-F5344CB8AC3E}">
        <p14:creationId xmlns:p14="http://schemas.microsoft.com/office/powerpoint/2010/main" val="242375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527124-4CF0-B849-8D70-0987EBB72E1B}"/>
              </a:ext>
            </a:extLst>
          </p:cNvPr>
          <p:cNvSpPr>
            <a:spLocks noGrp="1"/>
          </p:cNvSpPr>
          <p:nvPr>
            <p:ph type="title"/>
          </p:nvPr>
        </p:nvSpPr>
        <p:spPr>
          <a:xfrm>
            <a:off x="838200" y="833120"/>
            <a:ext cx="5207000" cy="1300480"/>
          </a:xfrm>
        </p:spPr>
        <p:txBody>
          <a:bodyPr>
            <a:normAutofit/>
          </a:bodyPr>
          <a:lstStyle>
            <a:lvl1pPr>
              <a:defRPr sz="3500"/>
            </a:lvl1pPr>
          </a:lstStyle>
          <a:p>
            <a:r>
              <a:rPr lang="en-GB"/>
              <a:t>Click to edit Master title style</a:t>
            </a:r>
            <a:endParaRPr lang="fi-FI" dirty="0"/>
          </a:p>
        </p:txBody>
      </p:sp>
      <p:sp>
        <p:nvSpPr>
          <p:cNvPr id="3" name="Päivämäärän paikkamerkki 2">
            <a:extLst>
              <a:ext uri="{FF2B5EF4-FFF2-40B4-BE49-F238E27FC236}">
                <a16:creationId xmlns:a16="http://schemas.microsoft.com/office/drawing/2014/main" id="{0440B67C-F9C3-7B4E-AC57-3E215A8AE53C}"/>
              </a:ext>
            </a:extLst>
          </p:cNvPr>
          <p:cNvSpPr>
            <a:spLocks noGrp="1"/>
          </p:cNvSpPr>
          <p:nvPr>
            <p:ph type="dt" sz="half" idx="10"/>
          </p:nvPr>
        </p:nvSpPr>
        <p:spPr/>
        <p:txBody>
          <a:bodyPr/>
          <a:lstStyle/>
          <a:p>
            <a:fld id="{FB05658B-B603-6F40-8D83-A390E05EC32A}" type="datetimeFigureOut">
              <a:rPr lang="fi-FI" smtClean="0"/>
              <a:pPr/>
              <a:t>5.4.2024</a:t>
            </a:fld>
            <a:endParaRPr lang="fi-FI"/>
          </a:p>
        </p:txBody>
      </p:sp>
      <p:sp>
        <p:nvSpPr>
          <p:cNvPr id="5" name="Dian numeron paikkamerkki 4">
            <a:extLst>
              <a:ext uri="{FF2B5EF4-FFF2-40B4-BE49-F238E27FC236}">
                <a16:creationId xmlns:a16="http://schemas.microsoft.com/office/drawing/2014/main" id="{75623167-CA46-9443-A87D-491D82D9FCEA}"/>
              </a:ext>
            </a:extLst>
          </p:cNvPr>
          <p:cNvSpPr>
            <a:spLocks noGrp="1"/>
          </p:cNvSpPr>
          <p:nvPr>
            <p:ph type="sldNum" sz="quarter" idx="12"/>
          </p:nvPr>
        </p:nvSpPr>
        <p:spPr/>
        <p:txBody>
          <a:bodyPr/>
          <a:lstStyle/>
          <a:p>
            <a:fld id="{E3B2DA01-2706-9643-AC65-A879D75959B5}" type="slidenum">
              <a:rPr lang="fi-FI" smtClean="0"/>
              <a:pPr/>
              <a:t>‹#›</a:t>
            </a:fld>
            <a:endParaRPr lang="fi-FI"/>
          </a:p>
        </p:txBody>
      </p:sp>
      <p:sp>
        <p:nvSpPr>
          <p:cNvPr id="6" name="Sisällön paikkamerkki 2">
            <a:extLst>
              <a:ext uri="{FF2B5EF4-FFF2-40B4-BE49-F238E27FC236}">
                <a16:creationId xmlns:a16="http://schemas.microsoft.com/office/drawing/2014/main" id="{957CB5C5-1489-9446-8D43-E160EBFC06B4}"/>
              </a:ext>
            </a:extLst>
          </p:cNvPr>
          <p:cNvSpPr>
            <a:spLocks noGrp="1"/>
          </p:cNvSpPr>
          <p:nvPr>
            <p:ph sz="half" idx="1"/>
          </p:nvPr>
        </p:nvSpPr>
        <p:spPr>
          <a:xfrm>
            <a:off x="838200" y="2357121"/>
            <a:ext cx="5181600" cy="339344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dirty="0"/>
          </a:p>
        </p:txBody>
      </p:sp>
      <p:sp>
        <p:nvSpPr>
          <p:cNvPr id="8" name="Kuvan paikkamerkki 7">
            <a:extLst>
              <a:ext uri="{FF2B5EF4-FFF2-40B4-BE49-F238E27FC236}">
                <a16:creationId xmlns:a16="http://schemas.microsoft.com/office/drawing/2014/main" id="{3727697F-0CDE-5244-97A3-9C5F839778FD}"/>
              </a:ext>
            </a:extLst>
          </p:cNvPr>
          <p:cNvSpPr>
            <a:spLocks noGrp="1"/>
          </p:cNvSpPr>
          <p:nvPr>
            <p:ph type="pic" sz="quarter" idx="13"/>
          </p:nvPr>
        </p:nvSpPr>
        <p:spPr>
          <a:xfrm>
            <a:off x="6634480" y="0"/>
            <a:ext cx="5557520" cy="6858000"/>
          </a:xfrm>
        </p:spPr>
        <p:txBody>
          <a:bodyPr/>
          <a:lstStyle/>
          <a:p>
            <a:r>
              <a:rPr lang="en-GB"/>
              <a:t>Click icon to add picture</a:t>
            </a:r>
            <a:endParaRPr lang="fi-FI"/>
          </a:p>
        </p:txBody>
      </p:sp>
      <p:pic>
        <p:nvPicPr>
          <p:cNvPr id="11" name="Kuva 10">
            <a:extLst>
              <a:ext uri="{FF2B5EF4-FFF2-40B4-BE49-F238E27FC236}">
                <a16:creationId xmlns:a16="http://schemas.microsoft.com/office/drawing/2014/main" id="{FD2CE2F8-63AB-E543-8098-1052EF3015C2}"/>
              </a:ext>
            </a:extLst>
          </p:cNvPr>
          <p:cNvPicPr>
            <a:picLocks noChangeAspect="1"/>
          </p:cNvPicPr>
          <p:nvPr userDrawn="1"/>
        </p:nvPicPr>
        <p:blipFill rotWithShape="1">
          <a:blip r:embed="rId2"/>
          <a:srcRect l="-6324" t="50000" r="1"/>
          <a:stretch/>
        </p:blipFill>
        <p:spPr>
          <a:xfrm rot="16200000">
            <a:off x="-236545" y="4659484"/>
            <a:ext cx="2435063" cy="1961970"/>
          </a:xfrm>
          <a:prstGeom prst="rect">
            <a:avLst/>
          </a:prstGeom>
        </p:spPr>
      </p:pic>
    </p:spTree>
    <p:extLst>
      <p:ext uri="{BB962C8B-B14F-4D97-AF65-F5344CB8AC3E}">
        <p14:creationId xmlns:p14="http://schemas.microsoft.com/office/powerpoint/2010/main" val="2067404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689B4AC-BC84-D042-8B18-26EC49F2528C}"/>
              </a:ext>
            </a:extLst>
          </p:cNvPr>
          <p:cNvSpPr>
            <a:spLocks noGrp="1"/>
          </p:cNvSpPr>
          <p:nvPr>
            <p:ph type="dt" sz="half" idx="10"/>
          </p:nvPr>
        </p:nvSpPr>
        <p:spPr/>
        <p:txBody>
          <a:bodyPr/>
          <a:lstStyle/>
          <a:p>
            <a:fld id="{FB05658B-B603-6F40-8D83-A390E05EC32A}" type="datetimeFigureOut">
              <a:rPr lang="fi-FI" smtClean="0"/>
              <a:t>5.4.2024</a:t>
            </a:fld>
            <a:endParaRPr lang="fi-FI"/>
          </a:p>
        </p:txBody>
      </p:sp>
      <p:sp>
        <p:nvSpPr>
          <p:cNvPr id="4" name="Alatunnisteen paikkamerkki 3">
            <a:extLst>
              <a:ext uri="{FF2B5EF4-FFF2-40B4-BE49-F238E27FC236}">
                <a16:creationId xmlns:a16="http://schemas.microsoft.com/office/drawing/2014/main" id="{097FC658-4F8E-B446-A59D-8BE890D2F33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668F5F6-B0D6-064F-83D8-C053A7CA9B5F}"/>
              </a:ext>
            </a:extLst>
          </p:cNvPr>
          <p:cNvSpPr>
            <a:spLocks noGrp="1"/>
          </p:cNvSpPr>
          <p:nvPr>
            <p:ph type="sldNum" sz="quarter" idx="12"/>
          </p:nvPr>
        </p:nvSpPr>
        <p:spPr/>
        <p:txBody>
          <a:bodyPr/>
          <a:lstStyle/>
          <a:p>
            <a:fld id="{E3B2DA01-2706-9643-AC65-A879D75959B5}" type="slidenum">
              <a:rPr lang="fi-FI" smtClean="0"/>
              <a:t>‹#›</a:t>
            </a:fld>
            <a:endParaRPr lang="fi-FI"/>
          </a:p>
        </p:txBody>
      </p:sp>
      <p:pic>
        <p:nvPicPr>
          <p:cNvPr id="6" name="Kuva 5">
            <a:extLst>
              <a:ext uri="{FF2B5EF4-FFF2-40B4-BE49-F238E27FC236}">
                <a16:creationId xmlns:a16="http://schemas.microsoft.com/office/drawing/2014/main" id="{CC764807-9A8A-7E4C-AF3C-FD9D94F10535}"/>
              </a:ext>
            </a:extLst>
          </p:cNvPr>
          <p:cNvPicPr>
            <a:picLocks noChangeAspect="1"/>
          </p:cNvPicPr>
          <p:nvPr userDrawn="1"/>
        </p:nvPicPr>
        <p:blipFill>
          <a:blip r:embed="rId2"/>
          <a:stretch>
            <a:fillRect/>
          </a:stretch>
        </p:blipFill>
        <p:spPr>
          <a:xfrm>
            <a:off x="10251440" y="290037"/>
            <a:ext cx="1625600" cy="259969"/>
          </a:xfrm>
          <a:prstGeom prst="rect">
            <a:avLst/>
          </a:prstGeom>
        </p:spPr>
      </p:pic>
      <p:sp>
        <p:nvSpPr>
          <p:cNvPr id="7" name="Otsikko 1">
            <a:extLst>
              <a:ext uri="{FF2B5EF4-FFF2-40B4-BE49-F238E27FC236}">
                <a16:creationId xmlns:a16="http://schemas.microsoft.com/office/drawing/2014/main" id="{254B1F14-38B3-0646-B49F-B4423CC6BC02}"/>
              </a:ext>
            </a:extLst>
          </p:cNvPr>
          <p:cNvSpPr>
            <a:spLocks noGrp="1"/>
          </p:cNvSpPr>
          <p:nvPr>
            <p:ph type="title"/>
          </p:nvPr>
        </p:nvSpPr>
        <p:spPr>
          <a:xfrm>
            <a:off x="838200" y="1015365"/>
            <a:ext cx="10510520" cy="1325563"/>
          </a:xfrm>
        </p:spPr>
        <p:txBody>
          <a:bodyPr>
            <a:normAutofit/>
          </a:bodyPr>
          <a:lstStyle>
            <a:lvl1pPr>
              <a:defRPr sz="3500"/>
            </a:lvl1pPr>
          </a:lstStyle>
          <a:p>
            <a:r>
              <a:rPr lang="en-GB"/>
              <a:t>Click to edit Master title style</a:t>
            </a:r>
            <a:endParaRPr lang="fi-FI" dirty="0"/>
          </a:p>
        </p:txBody>
      </p:sp>
    </p:spTree>
    <p:extLst>
      <p:ext uri="{BB962C8B-B14F-4D97-AF65-F5344CB8AC3E}">
        <p14:creationId xmlns:p14="http://schemas.microsoft.com/office/powerpoint/2010/main" val="3056762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tx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B07E417F-F46F-C342-B4AF-3FE2D9B711DD}"/>
              </a:ext>
            </a:extLst>
          </p:cNvPr>
          <p:cNvPicPr>
            <a:picLocks noChangeAspect="1"/>
          </p:cNvPicPr>
          <p:nvPr userDrawn="1"/>
        </p:nvPicPr>
        <p:blipFill>
          <a:blip r:embed="rId2"/>
          <a:stretch>
            <a:fillRect/>
          </a:stretch>
        </p:blipFill>
        <p:spPr>
          <a:xfrm rot="4765022" flipH="1">
            <a:off x="3262237" y="-2257142"/>
            <a:ext cx="5316985" cy="11359876"/>
          </a:xfrm>
          <a:prstGeom prst="rect">
            <a:avLst/>
          </a:prstGeom>
        </p:spPr>
      </p:pic>
      <p:sp>
        <p:nvSpPr>
          <p:cNvPr id="8" name="Otsikko 1">
            <a:extLst>
              <a:ext uri="{FF2B5EF4-FFF2-40B4-BE49-F238E27FC236}">
                <a16:creationId xmlns:a16="http://schemas.microsoft.com/office/drawing/2014/main" id="{34144E88-645C-B14D-9F9E-D918BE5AE747}"/>
              </a:ext>
            </a:extLst>
          </p:cNvPr>
          <p:cNvSpPr>
            <a:spLocks noGrp="1"/>
          </p:cNvSpPr>
          <p:nvPr>
            <p:ph type="title" hasCustomPrompt="1"/>
          </p:nvPr>
        </p:nvSpPr>
        <p:spPr>
          <a:xfrm>
            <a:off x="615826" y="744316"/>
            <a:ext cx="5603986" cy="869673"/>
          </a:xfrm>
        </p:spPr>
        <p:txBody>
          <a:bodyPr>
            <a:noAutofit/>
          </a:bodyPr>
          <a:lstStyle>
            <a:lvl1pPr>
              <a:defRPr sz="6000" b="1" i="0">
                <a:solidFill>
                  <a:schemeClr val="tx1"/>
                </a:solidFill>
                <a:latin typeface="Poppins SemiBold" pitchFamily="2" charset="77"/>
                <a:cs typeface="Poppins SemiBold" pitchFamily="2" charset="77"/>
              </a:defRPr>
            </a:lvl1pPr>
          </a:lstStyle>
          <a:p>
            <a:r>
              <a:rPr lang="fi-FI" dirty="0"/>
              <a:t>Kiitos!</a:t>
            </a:r>
          </a:p>
        </p:txBody>
      </p:sp>
      <p:sp>
        <p:nvSpPr>
          <p:cNvPr id="9" name="Tekstin paikkamerkki 4">
            <a:extLst>
              <a:ext uri="{FF2B5EF4-FFF2-40B4-BE49-F238E27FC236}">
                <a16:creationId xmlns:a16="http://schemas.microsoft.com/office/drawing/2014/main" id="{6F5534B1-4C13-8E4B-ADE6-DA6108AAC6AA}"/>
              </a:ext>
            </a:extLst>
          </p:cNvPr>
          <p:cNvSpPr>
            <a:spLocks noGrp="1"/>
          </p:cNvSpPr>
          <p:nvPr>
            <p:ph type="body" sz="quarter" idx="10" hasCustomPrompt="1"/>
          </p:nvPr>
        </p:nvSpPr>
        <p:spPr>
          <a:xfrm>
            <a:off x="625565" y="1763169"/>
            <a:ext cx="5644606" cy="1149848"/>
          </a:xfrm>
        </p:spPr>
        <p:txBody>
          <a:bodyPr>
            <a:normAutofit/>
          </a:bodyPr>
          <a:lstStyle>
            <a:lvl1pPr marL="0" indent="0">
              <a:buNone/>
              <a:defRPr sz="2000">
                <a:solidFill>
                  <a:schemeClr val="tx1"/>
                </a:solidFill>
              </a:defRPr>
            </a:lvl1pPr>
          </a:lstStyle>
          <a:p>
            <a:pPr lvl="0"/>
            <a:r>
              <a:rPr lang="fi-FI" dirty="0"/>
              <a:t>Yhteystiedot</a:t>
            </a:r>
          </a:p>
          <a:p>
            <a:pPr lvl="0"/>
            <a:r>
              <a:rPr lang="fi-FI" dirty="0"/>
              <a:t>digivisio2030.fi</a:t>
            </a:r>
          </a:p>
        </p:txBody>
      </p:sp>
      <p:pic>
        <p:nvPicPr>
          <p:cNvPr id="10" name="Kuva 9">
            <a:extLst>
              <a:ext uri="{FF2B5EF4-FFF2-40B4-BE49-F238E27FC236}">
                <a16:creationId xmlns:a16="http://schemas.microsoft.com/office/drawing/2014/main" id="{DDD02ABB-D0DB-504C-AE0C-8B1C56BCCAF8}"/>
              </a:ext>
            </a:extLst>
          </p:cNvPr>
          <p:cNvPicPr>
            <a:picLocks noChangeAspect="1"/>
          </p:cNvPicPr>
          <p:nvPr userDrawn="1"/>
        </p:nvPicPr>
        <p:blipFill>
          <a:blip r:embed="rId3"/>
          <a:stretch>
            <a:fillRect/>
          </a:stretch>
        </p:blipFill>
        <p:spPr>
          <a:xfrm>
            <a:off x="8442836" y="5871756"/>
            <a:ext cx="3309871" cy="529320"/>
          </a:xfrm>
          <a:prstGeom prst="rect">
            <a:avLst/>
          </a:prstGeom>
        </p:spPr>
      </p:pic>
    </p:spTree>
    <p:extLst>
      <p:ext uri="{BB962C8B-B14F-4D97-AF65-F5344CB8AC3E}">
        <p14:creationId xmlns:p14="http://schemas.microsoft.com/office/powerpoint/2010/main" val="3983799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02995D6-4F6B-3D4C-B98E-DBC31E788348}"/>
              </a:ext>
            </a:extLst>
          </p:cNvPr>
          <p:cNvSpPr>
            <a:spLocks noGrp="1"/>
          </p:cNvSpPr>
          <p:nvPr>
            <p:ph type="dt" sz="half" idx="10"/>
          </p:nvPr>
        </p:nvSpPr>
        <p:spPr/>
        <p:txBody>
          <a:bodyPr/>
          <a:lstStyle/>
          <a:p>
            <a:fld id="{FB05658B-B603-6F40-8D83-A390E05EC32A}" type="datetimeFigureOut">
              <a:rPr lang="fi-FI" smtClean="0"/>
              <a:t>5.4.2024</a:t>
            </a:fld>
            <a:endParaRPr lang="fi-FI"/>
          </a:p>
        </p:txBody>
      </p:sp>
      <p:sp>
        <p:nvSpPr>
          <p:cNvPr id="3" name="Alatunnisteen paikkamerkki 2">
            <a:extLst>
              <a:ext uri="{FF2B5EF4-FFF2-40B4-BE49-F238E27FC236}">
                <a16:creationId xmlns:a16="http://schemas.microsoft.com/office/drawing/2014/main" id="{6498A359-B52B-2246-B306-501D814D062C}"/>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BD15386-C016-6944-80E7-8A54D49740E5}"/>
              </a:ext>
            </a:extLst>
          </p:cNvPr>
          <p:cNvSpPr>
            <a:spLocks noGrp="1"/>
          </p:cNvSpPr>
          <p:nvPr>
            <p:ph type="sldNum" sz="quarter" idx="12"/>
          </p:nvPr>
        </p:nvSpPr>
        <p:spPr/>
        <p:txBody>
          <a:bodyPr/>
          <a:lstStyle/>
          <a:p>
            <a:fld id="{E3B2DA01-2706-9643-AC65-A879D75959B5}" type="slidenum">
              <a:rPr lang="fi-FI" smtClean="0"/>
              <a:t>‹#›</a:t>
            </a:fld>
            <a:endParaRPr lang="fi-FI"/>
          </a:p>
        </p:txBody>
      </p:sp>
      <p:pic>
        <p:nvPicPr>
          <p:cNvPr id="5" name="Kuva 4">
            <a:extLst>
              <a:ext uri="{FF2B5EF4-FFF2-40B4-BE49-F238E27FC236}">
                <a16:creationId xmlns:a16="http://schemas.microsoft.com/office/drawing/2014/main" id="{32F4A0E2-0B2E-2347-82C0-33A3B64023C7}"/>
              </a:ext>
            </a:extLst>
          </p:cNvPr>
          <p:cNvPicPr>
            <a:picLocks noChangeAspect="1"/>
          </p:cNvPicPr>
          <p:nvPr userDrawn="1"/>
        </p:nvPicPr>
        <p:blipFill>
          <a:blip r:embed="rId2"/>
          <a:stretch>
            <a:fillRect/>
          </a:stretch>
        </p:blipFill>
        <p:spPr>
          <a:xfrm>
            <a:off x="10251440" y="290037"/>
            <a:ext cx="1625600" cy="259969"/>
          </a:xfrm>
          <a:prstGeom prst="rect">
            <a:avLst/>
          </a:prstGeom>
        </p:spPr>
      </p:pic>
    </p:spTree>
    <p:extLst>
      <p:ext uri="{BB962C8B-B14F-4D97-AF65-F5344CB8AC3E}">
        <p14:creationId xmlns:p14="http://schemas.microsoft.com/office/powerpoint/2010/main" val="405530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95546" y="1092034"/>
            <a:ext cx="10859679" cy="8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95546" y="2102177"/>
            <a:ext cx="10859679" cy="4074785"/>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dt" idx="10"/>
          </p:nvPr>
        </p:nvSpPr>
        <p:spPr>
          <a:xfrm>
            <a:off x="9965732" y="6483096"/>
            <a:ext cx="1173183" cy="2886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6121908" y="6483096"/>
            <a:ext cx="3755136" cy="28867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94E2-1329-914F-8D4C-59004672CDBE}"/>
              </a:ext>
            </a:extLst>
          </p:cNvPr>
          <p:cNvSpPr>
            <a:spLocks noGrp="1"/>
          </p:cNvSpPr>
          <p:nvPr>
            <p:ph type="title"/>
          </p:nvPr>
        </p:nvSpPr>
        <p:spPr/>
        <p:txBody>
          <a:bodyPr/>
          <a:lstStyle/>
          <a:p>
            <a:r>
              <a:rPr lang="en-GB"/>
              <a:t>Click to edit Master title style</a:t>
            </a:r>
            <a:endParaRPr lang="fi-FI"/>
          </a:p>
        </p:txBody>
      </p:sp>
      <p:sp>
        <p:nvSpPr>
          <p:cNvPr id="3" name="Date Placeholder 2">
            <a:extLst>
              <a:ext uri="{FF2B5EF4-FFF2-40B4-BE49-F238E27FC236}">
                <a16:creationId xmlns:a16="http://schemas.microsoft.com/office/drawing/2014/main" id="{69852EED-2552-4C41-8210-7D6AC6C2C258}"/>
              </a:ext>
            </a:extLst>
          </p:cNvPr>
          <p:cNvSpPr>
            <a:spLocks noGrp="1"/>
          </p:cNvSpPr>
          <p:nvPr>
            <p:ph type="dt" sz="half" idx="10"/>
          </p:nvPr>
        </p:nvSpPr>
        <p:spPr/>
        <p:txBody>
          <a:bodyPr/>
          <a:lstStyle/>
          <a:p>
            <a:fld id="{BB00FD93-595C-5B4D-B076-6769F5A0C745}" type="datetimeFigureOut">
              <a:rPr lang="fi-FI" smtClean="0"/>
              <a:t>5.4.2024</a:t>
            </a:fld>
            <a:endParaRPr lang="fi-FI"/>
          </a:p>
        </p:txBody>
      </p:sp>
      <p:sp>
        <p:nvSpPr>
          <p:cNvPr id="4" name="Footer Placeholder 3">
            <a:extLst>
              <a:ext uri="{FF2B5EF4-FFF2-40B4-BE49-F238E27FC236}">
                <a16:creationId xmlns:a16="http://schemas.microsoft.com/office/drawing/2014/main" id="{39347539-F710-E345-BAAD-C070933BF219}"/>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B59249DF-95CB-274E-8C3F-F1E42D7A3853}"/>
              </a:ext>
            </a:extLst>
          </p:cNvPr>
          <p:cNvSpPr>
            <a:spLocks noGrp="1"/>
          </p:cNvSpPr>
          <p:nvPr>
            <p:ph type="sldNum" sz="quarter" idx="12"/>
          </p:nvPr>
        </p:nvSpPr>
        <p:spPr/>
        <p:txBody>
          <a:bodyPr/>
          <a:lstStyle/>
          <a:p>
            <a:fld id="{3FBF9631-DD7E-5E49-8D59-149850533FBB}" type="slidenum">
              <a:rPr lang="fi-FI" smtClean="0"/>
              <a:t>‹#›</a:t>
            </a:fld>
            <a:endParaRPr lang="fi-FI"/>
          </a:p>
        </p:txBody>
      </p:sp>
    </p:spTree>
    <p:extLst>
      <p:ext uri="{BB962C8B-B14F-4D97-AF65-F5344CB8AC3E}">
        <p14:creationId xmlns:p14="http://schemas.microsoft.com/office/powerpoint/2010/main" val="356833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Otsikkodia">
    <p:bg>
      <p:bgPr>
        <a:solidFill>
          <a:srgbClr val="FFFF87"/>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1BD6A8C6-2A3F-4752-B7FD-BA7D7A5F0DE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28" t="18189" r="2561" b="13970"/>
          <a:stretch/>
        </p:blipFill>
        <p:spPr>
          <a:xfrm>
            <a:off x="5335524" y="1668780"/>
            <a:ext cx="6670548" cy="5042916"/>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841248" y="1257301"/>
            <a:ext cx="6213348" cy="1620000"/>
          </a:xfrm>
        </p:spPr>
        <p:txBody>
          <a:bodyPr anchor="t" anchorCtr="0"/>
          <a:lstStyle>
            <a:lvl1pPr algn="l">
              <a:lnSpc>
                <a:spcPct val="100000"/>
              </a:lnSpc>
              <a:defRPr sz="5000"/>
            </a:lvl1pPr>
          </a:lstStyle>
          <a:p>
            <a:r>
              <a:rPr lang="en-GB"/>
              <a:t>Click to edit Master title style</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841248" y="2925382"/>
            <a:ext cx="6213348" cy="1620000"/>
          </a:xfrm>
        </p:spPr>
        <p:txBody>
          <a:bodyPr/>
          <a:lstStyle>
            <a:lvl1pPr marL="0" indent="0" algn="l">
              <a:lnSpc>
                <a:spcPct val="100000"/>
              </a:lnSpc>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dirty="0"/>
          </a:p>
        </p:txBody>
      </p:sp>
      <p:sp>
        <p:nvSpPr>
          <p:cNvPr id="4" name="Slide Number Placeholder 8">
            <a:extLst>
              <a:ext uri="{FF2B5EF4-FFF2-40B4-BE49-F238E27FC236}">
                <a16:creationId xmlns:a16="http://schemas.microsoft.com/office/drawing/2014/main" id="{C410C226-6A7C-0C26-EE35-560BA8549CE4}"/>
              </a:ext>
            </a:extLst>
          </p:cNvPr>
          <p:cNvSpPr>
            <a:spLocks noGrp="1"/>
          </p:cNvSpPr>
          <p:nvPr>
            <p:ph type="sldNum" sz="quarter" idx="4"/>
          </p:nvPr>
        </p:nvSpPr>
        <p:spPr>
          <a:xfrm>
            <a:off x="350851" y="6324070"/>
            <a:ext cx="534924" cy="288671"/>
          </a:xfrm>
          <a:prstGeom prst="rect">
            <a:avLst/>
          </a:prstGeom>
        </p:spPr>
        <p:txBody>
          <a:bodyPr vert="horz" lIns="0" tIns="0" rIns="0" bIns="0" rtlCol="0" anchor="ctr"/>
          <a:lstStyle>
            <a:lvl1pPr algn="l">
              <a:defRPr sz="1000">
                <a:solidFill>
                  <a:schemeClr val="tx1"/>
                </a:solidFill>
              </a:defRPr>
            </a:lvl1pPr>
          </a:lstStyle>
          <a:p>
            <a:fld id="{CCD26548-A701-4132-A0A2-A9B09A70FF4B}" type="slidenum">
              <a:rPr lang="fi-FI" smtClean="0"/>
              <a:pPr/>
              <a:t>‹#›</a:t>
            </a:fld>
            <a:endParaRPr lang="fi-FI" dirty="0"/>
          </a:p>
        </p:txBody>
      </p:sp>
    </p:spTree>
    <p:extLst>
      <p:ext uri="{BB962C8B-B14F-4D97-AF65-F5344CB8AC3E}">
        <p14:creationId xmlns:p14="http://schemas.microsoft.com/office/powerpoint/2010/main" val="368792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Kuvatekstillinen kuva">
  <p:cSld name="Kuvatekstillinen kuva">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579909" y="1186303"/>
            <a:ext cx="5179275" cy="8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6579909" y="2111605"/>
            <a:ext cx="5179275" cy="4065358"/>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dt" idx="10"/>
          </p:nvPr>
        </p:nvSpPr>
        <p:spPr>
          <a:xfrm>
            <a:off x="9965732" y="6483096"/>
            <a:ext cx="1173183" cy="2886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6121908" y="6483096"/>
            <a:ext cx="3755136" cy="28867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
        <p:nvSpPr>
          <p:cNvPr id="52" name="Google Shape;52;p8"/>
          <p:cNvSpPr>
            <a:spLocks noGrp="1"/>
          </p:cNvSpPr>
          <p:nvPr>
            <p:ph type="pic" idx="2"/>
          </p:nvPr>
        </p:nvSpPr>
        <p:spPr>
          <a:xfrm>
            <a:off x="0" y="0"/>
            <a:ext cx="6096000" cy="6858000"/>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69"/>
        <p:cNvGrpSpPr/>
        <p:nvPr/>
      </p:nvGrpSpPr>
      <p:grpSpPr>
        <a:xfrm>
          <a:off x="0" y="0"/>
          <a:ext cx="0" cy="0"/>
          <a:chOff x="0" y="0"/>
          <a:chExt cx="0" cy="0"/>
        </a:xfrm>
      </p:grpSpPr>
      <p:sp>
        <p:nvSpPr>
          <p:cNvPr id="70" name="Google Shape;70;p12"/>
          <p:cNvSpPr txBox="1">
            <a:spLocks noGrp="1"/>
          </p:cNvSpPr>
          <p:nvPr>
            <p:ph type="dt" idx="10"/>
          </p:nvPr>
        </p:nvSpPr>
        <p:spPr>
          <a:xfrm>
            <a:off x="9965732" y="6483096"/>
            <a:ext cx="1173183" cy="2886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
          <p:cNvSpPr txBox="1">
            <a:spLocks noGrp="1"/>
          </p:cNvSpPr>
          <p:nvPr>
            <p:ph type="ftr" idx="11"/>
          </p:nvPr>
        </p:nvSpPr>
        <p:spPr>
          <a:xfrm>
            <a:off x="6121908" y="6483096"/>
            <a:ext cx="3755136" cy="28867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opetus">
  <p:cSld name="Lopetus">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3"/>
          <p:cNvSpPr txBox="1">
            <a:spLocks noGrp="1"/>
          </p:cNvSpPr>
          <p:nvPr>
            <p:ph type="ctrTitle"/>
          </p:nvPr>
        </p:nvSpPr>
        <p:spPr>
          <a:xfrm>
            <a:off x="1156716" y="1257302"/>
            <a:ext cx="9414640" cy="153050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5000"/>
              <a:buFont typeface="Poppin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3"/>
          <p:cNvSpPr txBox="1">
            <a:spLocks noGrp="1"/>
          </p:cNvSpPr>
          <p:nvPr>
            <p:ph type="subTitle" idx="1"/>
          </p:nvPr>
        </p:nvSpPr>
        <p:spPr>
          <a:xfrm>
            <a:off x="1156716" y="2904431"/>
            <a:ext cx="9414640" cy="162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000"/>
              <a:buNone/>
              <a:defRPr sz="3000"/>
            </a:lvl1pPr>
            <a:lvl2pPr lvl="1" algn="ctr">
              <a:lnSpc>
                <a:spcPct val="110000"/>
              </a:lnSpc>
              <a:spcBef>
                <a:spcPts val="0"/>
              </a:spcBef>
              <a:spcAft>
                <a:spcPts val="0"/>
              </a:spcAft>
              <a:buClr>
                <a:schemeClr val="dk1"/>
              </a:buClr>
              <a:buSzPts val="2000"/>
              <a:buNone/>
              <a:defRPr sz="2000"/>
            </a:lvl2pPr>
            <a:lvl3pPr lvl="2" algn="ctr">
              <a:lnSpc>
                <a:spcPct val="110000"/>
              </a:lnSpc>
              <a:spcBef>
                <a:spcPts val="0"/>
              </a:spcBef>
              <a:spcAft>
                <a:spcPts val="0"/>
              </a:spcAft>
              <a:buClr>
                <a:schemeClr val="dk1"/>
              </a:buClr>
              <a:buSzPts val="1800"/>
              <a:buNone/>
              <a:defRPr sz="1800"/>
            </a:lvl3pPr>
            <a:lvl4pPr lvl="3" algn="ctr">
              <a:lnSpc>
                <a:spcPct val="110000"/>
              </a:lnSpc>
              <a:spcBef>
                <a:spcPts val="0"/>
              </a:spcBef>
              <a:spcAft>
                <a:spcPts val="0"/>
              </a:spcAft>
              <a:buClr>
                <a:schemeClr val="dk1"/>
              </a:buClr>
              <a:buSzPts val="1600"/>
              <a:buNone/>
              <a:defRPr sz="1600"/>
            </a:lvl4pPr>
            <a:lvl5pPr lvl="4" algn="ctr">
              <a:lnSpc>
                <a:spcPct val="11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ailu">
  <p:cSld name="Vertailu">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867266" y="1092035"/>
            <a:ext cx="10906812" cy="85641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4"/>
          <p:cNvSpPr txBox="1">
            <a:spLocks noGrp="1"/>
          </p:cNvSpPr>
          <p:nvPr>
            <p:ph type="body" idx="1"/>
          </p:nvPr>
        </p:nvSpPr>
        <p:spPr>
          <a:xfrm>
            <a:off x="867266" y="2752108"/>
            <a:ext cx="5288437" cy="3264598"/>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4"/>
          <p:cNvSpPr txBox="1">
            <a:spLocks noGrp="1"/>
          </p:cNvSpPr>
          <p:nvPr>
            <p:ph type="dt" idx="10"/>
          </p:nvPr>
        </p:nvSpPr>
        <p:spPr>
          <a:xfrm>
            <a:off x="9965732" y="6483096"/>
            <a:ext cx="1173183" cy="2886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4"/>
          <p:cNvSpPr txBox="1">
            <a:spLocks noGrp="1"/>
          </p:cNvSpPr>
          <p:nvPr>
            <p:ph type="ftr" idx="11"/>
          </p:nvPr>
        </p:nvSpPr>
        <p:spPr>
          <a:xfrm>
            <a:off x="6121908" y="6483096"/>
            <a:ext cx="3755136" cy="28867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4"/>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
        <p:nvSpPr>
          <p:cNvPr id="82" name="Google Shape;82;p14"/>
          <p:cNvSpPr txBox="1">
            <a:spLocks noGrp="1"/>
          </p:cNvSpPr>
          <p:nvPr>
            <p:ph type="body" idx="2"/>
          </p:nvPr>
        </p:nvSpPr>
        <p:spPr>
          <a:xfrm>
            <a:off x="6473241" y="2752108"/>
            <a:ext cx="5310263" cy="3264598"/>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4"/>
          <p:cNvSpPr txBox="1">
            <a:spLocks noGrp="1"/>
          </p:cNvSpPr>
          <p:nvPr>
            <p:ph type="body" idx="3"/>
          </p:nvPr>
        </p:nvSpPr>
        <p:spPr>
          <a:xfrm>
            <a:off x="867266" y="2089167"/>
            <a:ext cx="5288437" cy="566547"/>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0"/>
              </a:spcBef>
              <a:spcAft>
                <a:spcPts val="0"/>
              </a:spcAft>
              <a:buClr>
                <a:schemeClr val="dk1"/>
              </a:buClr>
              <a:buSzPts val="2000"/>
              <a:buNone/>
              <a:defRPr sz="2000" b="1"/>
            </a:lvl1pPr>
            <a:lvl2pPr marL="914400" lvl="1" indent="-228600" algn="l">
              <a:lnSpc>
                <a:spcPct val="110000"/>
              </a:lnSpc>
              <a:spcBef>
                <a:spcPts val="0"/>
              </a:spcBef>
              <a:spcAft>
                <a:spcPts val="0"/>
              </a:spcAft>
              <a:buClr>
                <a:schemeClr val="dk1"/>
              </a:buClr>
              <a:buSzPts val="2000"/>
              <a:buNone/>
              <a:defRPr sz="2000" b="1"/>
            </a:lvl2pPr>
            <a:lvl3pPr marL="1371600" lvl="2" indent="-228600" algn="l">
              <a:lnSpc>
                <a:spcPct val="110000"/>
              </a:lnSpc>
              <a:spcBef>
                <a:spcPts val="0"/>
              </a:spcBef>
              <a:spcAft>
                <a:spcPts val="0"/>
              </a:spcAft>
              <a:buClr>
                <a:schemeClr val="dk1"/>
              </a:buClr>
              <a:buSzPts val="1800"/>
              <a:buNone/>
              <a:defRPr sz="1800" b="1"/>
            </a:lvl3pPr>
            <a:lvl4pPr marL="1828800" lvl="3" indent="-228600" algn="l">
              <a:lnSpc>
                <a:spcPct val="110000"/>
              </a:lnSpc>
              <a:spcBef>
                <a:spcPts val="0"/>
              </a:spcBef>
              <a:spcAft>
                <a:spcPts val="0"/>
              </a:spcAft>
              <a:buClr>
                <a:schemeClr val="dk1"/>
              </a:buClr>
              <a:buSzPts val="1600"/>
              <a:buNone/>
              <a:defRPr sz="1600" b="1"/>
            </a:lvl4pPr>
            <a:lvl5pPr marL="2286000" lvl="4" indent="-228600" algn="l">
              <a:lnSpc>
                <a:spcPct val="11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p14"/>
          <p:cNvSpPr txBox="1">
            <a:spLocks noGrp="1"/>
          </p:cNvSpPr>
          <p:nvPr>
            <p:ph type="body" idx="4"/>
          </p:nvPr>
        </p:nvSpPr>
        <p:spPr>
          <a:xfrm>
            <a:off x="6460669" y="2089167"/>
            <a:ext cx="5324854" cy="566547"/>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0"/>
              </a:spcBef>
              <a:spcAft>
                <a:spcPts val="0"/>
              </a:spcAft>
              <a:buClr>
                <a:schemeClr val="dk1"/>
              </a:buClr>
              <a:buSzPts val="2000"/>
              <a:buNone/>
              <a:defRPr sz="2000" b="1"/>
            </a:lvl1pPr>
            <a:lvl2pPr marL="914400" lvl="1" indent="-228600" algn="l">
              <a:lnSpc>
                <a:spcPct val="110000"/>
              </a:lnSpc>
              <a:spcBef>
                <a:spcPts val="0"/>
              </a:spcBef>
              <a:spcAft>
                <a:spcPts val="0"/>
              </a:spcAft>
              <a:buClr>
                <a:schemeClr val="dk1"/>
              </a:buClr>
              <a:buSzPts val="2000"/>
              <a:buNone/>
              <a:defRPr sz="2000" b="1"/>
            </a:lvl2pPr>
            <a:lvl3pPr marL="1371600" lvl="2" indent="-228600" algn="l">
              <a:lnSpc>
                <a:spcPct val="110000"/>
              </a:lnSpc>
              <a:spcBef>
                <a:spcPts val="0"/>
              </a:spcBef>
              <a:spcAft>
                <a:spcPts val="0"/>
              </a:spcAft>
              <a:buClr>
                <a:schemeClr val="dk1"/>
              </a:buClr>
              <a:buSzPts val="1800"/>
              <a:buNone/>
              <a:defRPr sz="1800" b="1"/>
            </a:lvl3pPr>
            <a:lvl4pPr marL="1828800" lvl="3" indent="-228600" algn="l">
              <a:lnSpc>
                <a:spcPct val="110000"/>
              </a:lnSpc>
              <a:spcBef>
                <a:spcPts val="0"/>
              </a:spcBef>
              <a:spcAft>
                <a:spcPts val="0"/>
              </a:spcAft>
              <a:buClr>
                <a:schemeClr val="dk1"/>
              </a:buClr>
              <a:buSzPts val="1600"/>
              <a:buNone/>
              <a:defRPr sz="1600" b="1"/>
            </a:lvl4pPr>
            <a:lvl5pPr marL="2286000" lvl="4" indent="-228600" algn="l">
              <a:lnSpc>
                <a:spcPct val="110000"/>
              </a:lnSpc>
              <a:spcBef>
                <a:spcPts val="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ain otsikko">
  <p:cSld name="Vain otsikko">
    <p:bg>
      <p:bgPr>
        <a:solidFill>
          <a:srgbClr val="FFFF87"/>
        </a:solidFill>
        <a:effectLst/>
      </p:bgPr>
    </p:bg>
    <p:spTree>
      <p:nvGrpSpPr>
        <p:cNvPr id="1" name="Shape 53"/>
        <p:cNvGrpSpPr/>
        <p:nvPr/>
      </p:nvGrpSpPr>
      <p:grpSpPr>
        <a:xfrm>
          <a:off x="0" y="0"/>
          <a:ext cx="0" cy="0"/>
          <a:chOff x="0" y="0"/>
          <a:chExt cx="0" cy="0"/>
        </a:xfrm>
      </p:grpSpPr>
      <p:pic>
        <p:nvPicPr>
          <p:cNvPr id="54" name="Google Shape;54;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668490" y="2242266"/>
            <a:ext cx="4529458" cy="4615733"/>
          </a:xfrm>
          <a:prstGeom prst="rect">
            <a:avLst/>
          </a:prstGeom>
          <a:noFill/>
          <a:ln>
            <a:noFill/>
          </a:ln>
        </p:spPr>
      </p:pic>
      <p:sp>
        <p:nvSpPr>
          <p:cNvPr id="55" name="Google Shape;55;p9"/>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lvl="0" indent="0" algn="r">
              <a:spcBef>
                <a:spcPts val="0"/>
              </a:spcBef>
              <a:buNone/>
              <a:defRPr sz="1000" b="0" i="0" u="none" strike="noStrike" cap="none">
                <a:solidFill>
                  <a:srgbClr val="DCCEAC"/>
                </a:solidFill>
                <a:latin typeface="Poppins"/>
                <a:ea typeface="Poppins"/>
                <a:cs typeface="Poppins"/>
                <a:sym typeface="Poppins"/>
              </a:defRPr>
            </a:lvl1pPr>
            <a:lvl2pPr marL="0" lvl="1" indent="0" algn="r">
              <a:spcBef>
                <a:spcPts val="0"/>
              </a:spcBef>
              <a:buNone/>
              <a:defRPr sz="1000" b="0" i="0" u="none" strike="noStrike" cap="none">
                <a:solidFill>
                  <a:srgbClr val="DCCEAC"/>
                </a:solidFill>
                <a:latin typeface="Poppins"/>
                <a:ea typeface="Poppins"/>
                <a:cs typeface="Poppins"/>
                <a:sym typeface="Poppins"/>
              </a:defRPr>
            </a:lvl2pPr>
            <a:lvl3pPr marL="0" lvl="2" indent="0" algn="r">
              <a:spcBef>
                <a:spcPts val="0"/>
              </a:spcBef>
              <a:buNone/>
              <a:defRPr sz="1000" b="0" i="0" u="none" strike="noStrike" cap="none">
                <a:solidFill>
                  <a:srgbClr val="DCCEAC"/>
                </a:solidFill>
                <a:latin typeface="Poppins"/>
                <a:ea typeface="Poppins"/>
                <a:cs typeface="Poppins"/>
                <a:sym typeface="Poppins"/>
              </a:defRPr>
            </a:lvl3pPr>
            <a:lvl4pPr marL="0" lvl="3" indent="0" algn="r">
              <a:spcBef>
                <a:spcPts val="0"/>
              </a:spcBef>
              <a:buNone/>
              <a:defRPr sz="1000" b="0" i="0" u="none" strike="noStrike" cap="none">
                <a:solidFill>
                  <a:srgbClr val="DCCEAC"/>
                </a:solidFill>
                <a:latin typeface="Poppins"/>
                <a:ea typeface="Poppins"/>
                <a:cs typeface="Poppins"/>
                <a:sym typeface="Poppins"/>
              </a:defRPr>
            </a:lvl4pPr>
            <a:lvl5pPr marL="0" lvl="4" indent="0" algn="r">
              <a:spcBef>
                <a:spcPts val="0"/>
              </a:spcBef>
              <a:buNone/>
              <a:defRPr sz="1000" b="0" i="0" u="none" strike="noStrike" cap="none">
                <a:solidFill>
                  <a:srgbClr val="DCCEAC"/>
                </a:solidFill>
                <a:latin typeface="Poppins"/>
                <a:ea typeface="Poppins"/>
                <a:cs typeface="Poppins"/>
                <a:sym typeface="Poppins"/>
              </a:defRPr>
            </a:lvl5pPr>
            <a:lvl6pPr marL="0" lvl="5" indent="0" algn="r">
              <a:spcBef>
                <a:spcPts val="0"/>
              </a:spcBef>
              <a:buNone/>
              <a:defRPr sz="1000" b="0" i="0" u="none" strike="noStrike" cap="none">
                <a:solidFill>
                  <a:srgbClr val="DCCEAC"/>
                </a:solidFill>
                <a:latin typeface="Poppins"/>
                <a:ea typeface="Poppins"/>
                <a:cs typeface="Poppins"/>
                <a:sym typeface="Poppins"/>
              </a:defRPr>
            </a:lvl6pPr>
            <a:lvl7pPr marL="0" lvl="6" indent="0" algn="r">
              <a:spcBef>
                <a:spcPts val="0"/>
              </a:spcBef>
              <a:buNone/>
              <a:defRPr sz="1000" b="0" i="0" u="none" strike="noStrike" cap="none">
                <a:solidFill>
                  <a:srgbClr val="DCCEAC"/>
                </a:solidFill>
                <a:latin typeface="Poppins"/>
                <a:ea typeface="Poppins"/>
                <a:cs typeface="Poppins"/>
                <a:sym typeface="Poppins"/>
              </a:defRPr>
            </a:lvl7pPr>
            <a:lvl8pPr marL="0" lvl="7" indent="0" algn="r">
              <a:spcBef>
                <a:spcPts val="0"/>
              </a:spcBef>
              <a:buNone/>
              <a:defRPr sz="1000" b="0" i="0" u="none" strike="noStrike" cap="none">
                <a:solidFill>
                  <a:srgbClr val="DCCEAC"/>
                </a:solidFill>
                <a:latin typeface="Poppins"/>
                <a:ea typeface="Poppins"/>
                <a:cs typeface="Poppins"/>
                <a:sym typeface="Poppins"/>
              </a:defRPr>
            </a:lvl8pPr>
            <a:lvl9pPr marL="0" lvl="8" indent="0" algn="r">
              <a:spcBef>
                <a:spcPts val="0"/>
              </a:spcBef>
              <a:buNone/>
              <a:defRPr sz="1000" b="0" i="0" u="none" strike="noStrike" cap="none">
                <a:solidFill>
                  <a:srgbClr val="DCCEAC"/>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i-FI"/>
              <a:t>‹#›</a:t>
            </a:fld>
            <a:endParaRPr/>
          </a:p>
        </p:txBody>
      </p:sp>
      <p:sp>
        <p:nvSpPr>
          <p:cNvPr id="56" name="Google Shape;56;p9"/>
          <p:cNvSpPr txBox="1">
            <a:spLocks noGrp="1"/>
          </p:cNvSpPr>
          <p:nvPr>
            <p:ph type="title"/>
          </p:nvPr>
        </p:nvSpPr>
        <p:spPr>
          <a:xfrm>
            <a:off x="891488" y="1092034"/>
            <a:ext cx="10863737" cy="82160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7" name="Google Shape;57;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668490" y="2242266"/>
            <a:ext cx="4529458" cy="4615733"/>
          </a:xfrm>
          <a:prstGeom prst="rect">
            <a:avLst/>
          </a:prstGeom>
          <a:noFill/>
          <a:ln>
            <a:noFill/>
          </a:ln>
        </p:spPr>
      </p:pic>
    </p:spTree>
    <p:extLst>
      <p:ext uri="{BB962C8B-B14F-4D97-AF65-F5344CB8AC3E}">
        <p14:creationId xmlns:p14="http://schemas.microsoft.com/office/powerpoint/2010/main" val="2704062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en-GB"/>
              <a:t>Click to edit Master title style</a:t>
            </a:r>
            <a:endParaRPr lang="fi-FI"/>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6875F644-8C39-A54A-929A-95FBC9ED3579}" type="datetimeFigureOut">
              <a:rPr lang="en-FI" smtClean="0"/>
              <a:t>04/05/2024</a:t>
            </a:fld>
            <a:endParaRPr lang="en-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A111AF57-E015-864E-9EE8-549F70ABB5B7}" type="slidenum">
              <a:rPr lang="en-FI" smtClean="0"/>
              <a:t>‹#›</a:t>
            </a:fld>
            <a:endParaRPr lang="en-FI"/>
          </a:p>
        </p:txBody>
      </p:sp>
    </p:spTree>
    <p:extLst>
      <p:ext uri="{BB962C8B-B14F-4D97-AF65-F5344CB8AC3E}">
        <p14:creationId xmlns:p14="http://schemas.microsoft.com/office/powerpoint/2010/main" val="2643639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899148" y="1355985"/>
            <a:ext cx="4860036" cy="856418"/>
          </a:xfrm>
        </p:spPr>
        <p:txBody>
          <a:bodyPr/>
          <a:lstStyle/>
          <a:p>
            <a:r>
              <a:rPr lang="en-GB"/>
              <a:t>Click to edit Master title style</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899148" y="2242267"/>
            <a:ext cx="4860036" cy="39346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6700177F-D1AE-4D79-BFFE-C2705DAEA0FF}"/>
              </a:ext>
            </a:extLst>
          </p:cNvPr>
          <p:cNvSpPr>
            <a:spLocks noGrp="1"/>
          </p:cNvSpPr>
          <p:nvPr>
            <p:ph type="dt" sz="half" idx="10"/>
          </p:nvPr>
        </p:nvSpPr>
        <p:spPr/>
        <p:txBody>
          <a:bodyPr/>
          <a:lstStyle/>
          <a:p>
            <a:fld id="{6875F644-8C39-A54A-929A-95FBC9ED3579}" type="datetimeFigureOut">
              <a:rPr lang="en-FI" smtClean="0"/>
              <a:t>04/05/2024</a:t>
            </a:fld>
            <a:endParaRPr lang="en-FI"/>
          </a:p>
        </p:txBody>
      </p:sp>
      <p:sp>
        <p:nvSpPr>
          <p:cNvPr id="5" name="Footer Placeholder 4">
            <a:extLst>
              <a:ext uri="{FF2B5EF4-FFF2-40B4-BE49-F238E27FC236}">
                <a16:creationId xmlns:a16="http://schemas.microsoft.com/office/drawing/2014/main" id="{6CD388A3-F45C-4855-8B64-52B1BF9A5B1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8221093-58DE-4EB6-89DB-B88D32F62865}"/>
              </a:ext>
            </a:extLst>
          </p:cNvPr>
          <p:cNvSpPr>
            <a:spLocks noGrp="1"/>
          </p:cNvSpPr>
          <p:nvPr>
            <p:ph type="sldNum" sz="quarter" idx="12"/>
          </p:nvPr>
        </p:nvSpPr>
        <p:spPr/>
        <p:txBody>
          <a:bodyPr/>
          <a:lstStyle/>
          <a:p>
            <a:fld id="{A111AF57-E015-864E-9EE8-549F70ABB5B7}" type="slidenum">
              <a:rPr lang="en-FI" smtClean="0"/>
              <a:t>‹#›</a:t>
            </a:fld>
            <a:endParaRPr lang="en-FI"/>
          </a:p>
        </p:txBody>
      </p:sp>
      <p:sp>
        <p:nvSpPr>
          <p:cNvPr id="7" name="Kuvan paikkamerkki 2">
            <a:extLst>
              <a:ext uri="{FF2B5EF4-FFF2-40B4-BE49-F238E27FC236}">
                <a16:creationId xmlns:a16="http://schemas.microsoft.com/office/drawing/2014/main" id="{A45BC5C3-4395-4CE8-AE7F-87A85E6D2371}"/>
              </a:ext>
            </a:extLst>
          </p:cNvPr>
          <p:cNvSpPr>
            <a:spLocks noGrp="1"/>
          </p:cNvSpPr>
          <p:nvPr>
            <p:ph type="pic" idx="13"/>
          </p:nvPr>
        </p:nvSpPr>
        <p:spPr>
          <a:xfrm>
            <a:off x="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i-FI"/>
          </a:p>
        </p:txBody>
      </p:sp>
    </p:spTree>
    <p:extLst>
      <p:ext uri="{BB962C8B-B14F-4D97-AF65-F5344CB8AC3E}">
        <p14:creationId xmlns:p14="http://schemas.microsoft.com/office/powerpoint/2010/main" val="3011143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
        <p:nvSpPr>
          <p:cNvPr id="11" name="Google Shape;11;p1"/>
          <p:cNvSpPr txBox="1">
            <a:spLocks noGrp="1"/>
          </p:cNvSpPr>
          <p:nvPr>
            <p:ph type="title"/>
          </p:nvPr>
        </p:nvSpPr>
        <p:spPr>
          <a:xfrm>
            <a:off x="1164866" y="1355985"/>
            <a:ext cx="9874841" cy="85641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1164866" y="2242267"/>
            <a:ext cx="9874841" cy="3934695"/>
          </a:xfrm>
          <a:prstGeom prst="rect">
            <a:avLst/>
          </a:prstGeom>
          <a:noFill/>
          <a:ln>
            <a:noFill/>
          </a:ln>
        </p:spPr>
        <p:txBody>
          <a:bodyPr spcFirstLastPara="1" wrap="square" lIns="0" tIns="0" rIns="0" bIns="0" anchor="t" anchorCtr="0">
            <a:noAutofit/>
          </a:bodyPr>
          <a:lstStyle>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1pPr>
            <a:lvl2pPr marL="914400" marR="0" lvl="1"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2pPr>
            <a:lvl3pPr marL="1371600" marR="0" lvl="2"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3pPr>
            <a:lvl4pPr marL="1828800" marR="0" lvl="3"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4pPr>
            <a:lvl5pPr marL="2286000" marR="0" lvl="4"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endParaRPr/>
          </a:p>
        </p:txBody>
      </p:sp>
      <p:sp>
        <p:nvSpPr>
          <p:cNvPr id="13" name="Google Shape;13;p1"/>
          <p:cNvSpPr txBox="1">
            <a:spLocks noGrp="1"/>
          </p:cNvSpPr>
          <p:nvPr>
            <p:ph type="dt" idx="10"/>
          </p:nvPr>
        </p:nvSpPr>
        <p:spPr>
          <a:xfrm>
            <a:off x="9965732" y="6483096"/>
            <a:ext cx="1173183" cy="2886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10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2pPr>
            <a:lvl3pPr marR="0" lvl="2"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3pPr>
            <a:lvl4pPr marR="0" lvl="3"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4pPr>
            <a:lvl5pPr marR="0" lvl="4"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5pPr>
            <a:lvl6pPr marR="0" lvl="5"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6pPr>
            <a:lvl7pPr marR="0" lvl="6"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7pPr>
            <a:lvl8pPr marR="0" lvl="7"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8pPr>
            <a:lvl9pPr marR="0" lvl="8"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9pPr>
          </a:lstStyle>
          <a:p>
            <a:endParaRPr/>
          </a:p>
        </p:txBody>
      </p:sp>
      <p:sp>
        <p:nvSpPr>
          <p:cNvPr id="14" name="Google Shape;14;p1"/>
          <p:cNvSpPr txBox="1">
            <a:spLocks noGrp="1"/>
          </p:cNvSpPr>
          <p:nvPr>
            <p:ph type="ftr" idx="11"/>
          </p:nvPr>
        </p:nvSpPr>
        <p:spPr>
          <a:xfrm>
            <a:off x="6121908" y="6483096"/>
            <a:ext cx="3755136" cy="288671"/>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000" b="0" i="0" u="none" strike="noStrike" cap="none">
                <a:solidFill>
                  <a:schemeClr val="dk1"/>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2pPr>
            <a:lvl3pPr marR="0" lvl="2"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3pPr>
            <a:lvl4pPr marR="0" lvl="3"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4pPr>
            <a:lvl5pPr marR="0" lvl="4"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5pPr>
            <a:lvl6pPr marR="0" lvl="5"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6pPr>
            <a:lvl7pPr marR="0" lvl="6"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7pPr>
            <a:lvl8pPr marR="0" lvl="7"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8pPr>
            <a:lvl9pPr marR="0" lvl="8"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9pPr>
          </a:lstStyle>
          <a:p>
            <a:endParaRPr/>
          </a:p>
        </p:txBody>
      </p:sp>
      <p:sp>
        <p:nvSpPr>
          <p:cNvPr id="15" name="Google Shape;15;p1"/>
          <p:cNvSpPr txBox="1">
            <a:spLocks noGrp="1"/>
          </p:cNvSpPr>
          <p:nvPr>
            <p:ph type="sldNum" idx="12"/>
          </p:nvPr>
        </p:nvSpPr>
        <p:spPr>
          <a:xfrm>
            <a:off x="11224260" y="6483096"/>
            <a:ext cx="534924" cy="288671"/>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000" b="0" i="0" u="none" strike="noStrike" cap="none">
                <a:solidFill>
                  <a:schemeClr val="dk1"/>
                </a:solidFill>
                <a:latin typeface="Poppins"/>
                <a:ea typeface="Poppins"/>
                <a:cs typeface="Poppins"/>
                <a:sym typeface="Poppins"/>
              </a:defRPr>
            </a:lvl1pPr>
            <a:lvl2pPr marL="0" marR="0" lvl="1" indent="0" algn="r" rtl="0">
              <a:spcBef>
                <a:spcPts val="0"/>
              </a:spcBef>
              <a:buNone/>
              <a:defRPr sz="1000" b="0" i="0" u="none" strike="noStrike" cap="none">
                <a:solidFill>
                  <a:schemeClr val="dk1"/>
                </a:solidFill>
                <a:latin typeface="Poppins"/>
                <a:ea typeface="Poppins"/>
                <a:cs typeface="Poppins"/>
                <a:sym typeface="Poppins"/>
              </a:defRPr>
            </a:lvl2pPr>
            <a:lvl3pPr marL="0" marR="0" lvl="2" indent="0" algn="r" rtl="0">
              <a:spcBef>
                <a:spcPts val="0"/>
              </a:spcBef>
              <a:buNone/>
              <a:defRPr sz="1000" b="0" i="0" u="none" strike="noStrike" cap="none">
                <a:solidFill>
                  <a:schemeClr val="dk1"/>
                </a:solidFill>
                <a:latin typeface="Poppins"/>
                <a:ea typeface="Poppins"/>
                <a:cs typeface="Poppins"/>
                <a:sym typeface="Poppins"/>
              </a:defRPr>
            </a:lvl3pPr>
            <a:lvl4pPr marL="0" marR="0" lvl="3" indent="0" algn="r" rtl="0">
              <a:spcBef>
                <a:spcPts val="0"/>
              </a:spcBef>
              <a:buNone/>
              <a:defRPr sz="1000" b="0" i="0" u="none" strike="noStrike" cap="none">
                <a:solidFill>
                  <a:schemeClr val="dk1"/>
                </a:solidFill>
                <a:latin typeface="Poppins"/>
                <a:ea typeface="Poppins"/>
                <a:cs typeface="Poppins"/>
                <a:sym typeface="Poppins"/>
              </a:defRPr>
            </a:lvl4pPr>
            <a:lvl5pPr marL="0" marR="0" lvl="4" indent="0" algn="r" rtl="0">
              <a:spcBef>
                <a:spcPts val="0"/>
              </a:spcBef>
              <a:buNone/>
              <a:defRPr sz="1000" b="0" i="0" u="none" strike="noStrike" cap="none">
                <a:solidFill>
                  <a:schemeClr val="dk1"/>
                </a:solidFill>
                <a:latin typeface="Poppins"/>
                <a:ea typeface="Poppins"/>
                <a:cs typeface="Poppins"/>
                <a:sym typeface="Poppins"/>
              </a:defRPr>
            </a:lvl5pPr>
            <a:lvl6pPr marL="0" marR="0" lvl="5" indent="0" algn="r" rtl="0">
              <a:spcBef>
                <a:spcPts val="0"/>
              </a:spcBef>
              <a:buNone/>
              <a:defRPr sz="1000" b="0" i="0" u="none" strike="noStrike" cap="none">
                <a:solidFill>
                  <a:schemeClr val="dk1"/>
                </a:solidFill>
                <a:latin typeface="Poppins"/>
                <a:ea typeface="Poppins"/>
                <a:cs typeface="Poppins"/>
                <a:sym typeface="Poppins"/>
              </a:defRPr>
            </a:lvl6pPr>
            <a:lvl7pPr marL="0" marR="0" lvl="6" indent="0" algn="r" rtl="0">
              <a:spcBef>
                <a:spcPts val="0"/>
              </a:spcBef>
              <a:buNone/>
              <a:defRPr sz="1000" b="0" i="0" u="none" strike="noStrike" cap="none">
                <a:solidFill>
                  <a:schemeClr val="dk1"/>
                </a:solidFill>
                <a:latin typeface="Poppins"/>
                <a:ea typeface="Poppins"/>
                <a:cs typeface="Poppins"/>
                <a:sym typeface="Poppins"/>
              </a:defRPr>
            </a:lvl7pPr>
            <a:lvl8pPr marL="0" marR="0" lvl="7" indent="0" algn="r" rtl="0">
              <a:spcBef>
                <a:spcPts val="0"/>
              </a:spcBef>
              <a:buNone/>
              <a:defRPr sz="1000" b="0" i="0" u="none" strike="noStrike" cap="none">
                <a:solidFill>
                  <a:schemeClr val="dk1"/>
                </a:solidFill>
                <a:latin typeface="Poppins"/>
                <a:ea typeface="Poppins"/>
                <a:cs typeface="Poppins"/>
                <a:sym typeface="Poppins"/>
              </a:defRPr>
            </a:lvl8pPr>
            <a:lvl9pPr marL="0" marR="0" lvl="8" indent="0" algn="r" rtl="0">
              <a:spcBef>
                <a:spcPts val="0"/>
              </a:spcBef>
              <a:buNone/>
              <a:defRPr sz="10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fi-FI"/>
              <a:t>‹#›</a:t>
            </a:fld>
            <a:endParaRPr/>
          </a:p>
        </p:txBody>
      </p:sp>
      <p:pic>
        <p:nvPicPr>
          <p:cNvPr id="16" name="Google Shape;16;p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8" r:id="rId4"/>
    <p:sldLayoutId id="2147483659" r:id="rId5"/>
    <p:sldLayoutId id="2147483660" r:id="rId6"/>
    <p:sldLayoutId id="2147483662" r:id="rId7"/>
    <p:sldLayoutId id="2147483663" r:id="rId8"/>
    <p:sldLayoutId id="2147483664" r:id="rId9"/>
    <p:sldLayoutId id="214748366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CDC6C34-7568-274B-8CCF-5F7D993FA4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908EB8C-CCAB-F146-B11E-E205A387A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00F3545-61A4-B44A-B3D8-6F5434CA2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Poppins" pitchFamily="2" charset="77"/>
                <a:cs typeface="Poppins" pitchFamily="2" charset="77"/>
              </a:defRPr>
            </a:lvl1pPr>
          </a:lstStyle>
          <a:p>
            <a:fld id="{FB05658B-B603-6F40-8D83-A390E05EC32A}" type="datetimeFigureOut">
              <a:rPr lang="fi-FI" smtClean="0"/>
              <a:pPr/>
              <a:t>5.4.2024</a:t>
            </a:fld>
            <a:endParaRPr lang="fi-FI"/>
          </a:p>
        </p:txBody>
      </p:sp>
      <p:sp>
        <p:nvSpPr>
          <p:cNvPr id="5" name="Alatunnisteen paikkamerkki 4">
            <a:extLst>
              <a:ext uri="{FF2B5EF4-FFF2-40B4-BE49-F238E27FC236}">
                <a16:creationId xmlns:a16="http://schemas.microsoft.com/office/drawing/2014/main" id="{7705F265-4322-F240-B8DD-3DCFA0FF3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oppins" pitchFamily="2" charset="77"/>
                <a:cs typeface="Poppins" pitchFamily="2" charset="77"/>
              </a:defRPr>
            </a:lvl1pPr>
          </a:lstStyle>
          <a:p>
            <a:endParaRPr lang="fi-FI"/>
          </a:p>
        </p:txBody>
      </p:sp>
      <p:sp>
        <p:nvSpPr>
          <p:cNvPr id="6" name="Dian numeron paikkamerkki 5">
            <a:extLst>
              <a:ext uri="{FF2B5EF4-FFF2-40B4-BE49-F238E27FC236}">
                <a16:creationId xmlns:a16="http://schemas.microsoft.com/office/drawing/2014/main" id="{E9BF5234-2E35-3046-BDDD-7C1D2B6DE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oppins" pitchFamily="2" charset="77"/>
                <a:cs typeface="Poppins" pitchFamily="2" charset="77"/>
              </a:defRPr>
            </a:lvl1pPr>
          </a:lstStyle>
          <a:p>
            <a:fld id="{E3B2DA01-2706-9643-AC65-A879D75959B5}" type="slidenum">
              <a:rPr lang="fi-FI" smtClean="0"/>
              <a:pPr/>
              <a:t>‹#›</a:t>
            </a:fld>
            <a:endParaRPr lang="fi-FI"/>
          </a:p>
        </p:txBody>
      </p:sp>
    </p:spTree>
    <p:extLst>
      <p:ext uri="{BB962C8B-B14F-4D97-AF65-F5344CB8AC3E}">
        <p14:creationId xmlns:p14="http://schemas.microsoft.com/office/powerpoint/2010/main" val="421440288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b="1" i="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Google Shape;93;p16">
            <a:extLst>
              <a:ext uri="{FF2B5EF4-FFF2-40B4-BE49-F238E27FC236}">
                <a16:creationId xmlns:a16="http://schemas.microsoft.com/office/drawing/2014/main" id="{EBCF6F38-7CBD-FA49-8BF9-8E6515CEC7E2}"/>
              </a:ext>
            </a:extLst>
          </p:cNvPr>
          <p:cNvSpPr txBox="1">
            <a:spLocks/>
          </p:cNvSpPr>
          <p:nvPr/>
        </p:nvSpPr>
        <p:spPr>
          <a:xfrm>
            <a:off x="450855" y="4703817"/>
            <a:ext cx="11741145" cy="258293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GB" sz="13000" b="1">
                <a:solidFill>
                  <a:schemeClr val="accent2"/>
                </a:solidFill>
                <a:latin typeface="Poppins" pitchFamily="2" charset="77"/>
                <a:cs typeface="Poppins" pitchFamily="2" charset="77"/>
              </a:rPr>
              <a:t>Digivis</a:t>
            </a:r>
            <a:r>
              <a:rPr lang="en-GB" sz="13000" b="1">
                <a:ln w="6350">
                  <a:noFill/>
                </a:ln>
                <a:solidFill>
                  <a:schemeClr val="accent2"/>
                </a:solidFill>
                <a:latin typeface="Poppins" pitchFamily="2" charset="77"/>
                <a:cs typeface="Poppins" pitchFamily="2" charset="77"/>
              </a:rPr>
              <a:t>io </a:t>
            </a:r>
            <a:r>
              <a:rPr lang="en-GB" sz="13000" b="1">
                <a:solidFill>
                  <a:schemeClr val="accent2"/>
                </a:solidFill>
                <a:latin typeface="Poppins" pitchFamily="2" charset="77"/>
                <a:cs typeface="Poppins" pitchFamily="2" charset="77"/>
              </a:rPr>
              <a:t>2030</a:t>
            </a:r>
          </a:p>
        </p:txBody>
      </p:sp>
      <p:sp>
        <p:nvSpPr>
          <p:cNvPr id="7" name="Rectangle 6">
            <a:extLst>
              <a:ext uri="{FF2B5EF4-FFF2-40B4-BE49-F238E27FC236}">
                <a16:creationId xmlns:a16="http://schemas.microsoft.com/office/drawing/2014/main" id="{53D506AA-BAF2-F94B-9CD7-7062109EB569}"/>
              </a:ext>
            </a:extLst>
          </p:cNvPr>
          <p:cNvSpPr/>
          <p:nvPr/>
        </p:nvSpPr>
        <p:spPr>
          <a:xfrm>
            <a:off x="7882396" y="4370158"/>
            <a:ext cx="3858749" cy="400110"/>
          </a:xfrm>
          <a:prstGeom prst="rect">
            <a:avLst/>
          </a:prstGeom>
        </p:spPr>
        <p:txBody>
          <a:bodyPr wrap="none">
            <a:spAutoFit/>
          </a:bodyPr>
          <a:lstStyle/>
          <a:p>
            <a:r>
              <a:rPr lang="en-GB" sz="2000" dirty="0">
                <a:solidFill>
                  <a:schemeClr val="accent2"/>
                </a:solidFill>
                <a:latin typeface="Poppins Medium" pitchFamily="2" charset="77"/>
                <a:cs typeface="Poppins Medium" pitchFamily="2" charset="77"/>
              </a:rPr>
              <a:t>Building a future for learning</a:t>
            </a:r>
          </a:p>
        </p:txBody>
      </p:sp>
      <p:sp>
        <p:nvSpPr>
          <p:cNvPr id="4" name="TextBox 1">
            <a:extLst>
              <a:ext uri="{FF2B5EF4-FFF2-40B4-BE49-F238E27FC236}">
                <a16:creationId xmlns:a16="http://schemas.microsoft.com/office/drawing/2014/main" id="{8DB51337-4C2A-44C1-94E2-B3493BD3D510}"/>
              </a:ext>
            </a:extLst>
          </p:cNvPr>
          <p:cNvSpPr txBox="1"/>
          <p:nvPr/>
        </p:nvSpPr>
        <p:spPr>
          <a:xfrm>
            <a:off x="10245679" y="1337377"/>
            <a:ext cx="1417439" cy="1508105"/>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fi-FI" sz="2400" b="1" dirty="0" err="1">
                <a:latin typeface="Poppins" pitchFamily="2" charset="77"/>
                <a:cs typeface="Poppins" pitchFamily="2" charset="77"/>
              </a:rPr>
              <a:t>place</a:t>
            </a:r>
            <a:endParaRPr lang="fi-FI" sz="2400" b="1" dirty="0">
              <a:latin typeface="Poppins" pitchFamily="2" charset="77"/>
              <a:cs typeface="Poppins" pitchFamily="2" charset="77"/>
            </a:endParaRPr>
          </a:p>
          <a:p>
            <a:pPr algn="r"/>
            <a:r>
              <a:rPr lang="fi-FI" sz="2400" b="1" dirty="0" err="1">
                <a:latin typeface="Poppins" pitchFamily="2" charset="77"/>
                <a:cs typeface="Poppins" pitchFamily="2" charset="77"/>
              </a:rPr>
              <a:t>date</a:t>
            </a:r>
            <a:endParaRPr lang="fi-FI" sz="2400" b="1" dirty="0">
              <a:latin typeface="Poppins" pitchFamily="2" charset="77"/>
              <a:cs typeface="Poppins" pitchFamily="2" charset="77"/>
            </a:endParaRPr>
          </a:p>
          <a:p>
            <a:pPr algn="r"/>
            <a:endParaRPr lang="fi-FI" sz="2400" dirty="0">
              <a:latin typeface="Poppins" pitchFamily="2" charset="77"/>
              <a:cs typeface="Poppins" pitchFamily="2" charset="77"/>
            </a:endParaRPr>
          </a:p>
          <a:p>
            <a:pPr algn="r"/>
            <a:r>
              <a:rPr lang="fi-FI" sz="2000" dirty="0" err="1">
                <a:latin typeface="Poppins" pitchFamily="2" charset="77"/>
                <a:cs typeface="Poppins" pitchFamily="2" charset="77"/>
              </a:rPr>
              <a:t>presenter</a:t>
            </a:r>
            <a:endParaRPr lang="fi-FI" sz="2000" dirty="0">
              <a:latin typeface="Poppins" pitchFamily="2" charset="77"/>
              <a:cs typeface="Poppins" pitchFamily="2" charset="77"/>
            </a:endParaRPr>
          </a:p>
        </p:txBody>
      </p:sp>
    </p:spTree>
    <p:extLst>
      <p:ext uri="{BB962C8B-B14F-4D97-AF65-F5344CB8AC3E}">
        <p14:creationId xmlns:p14="http://schemas.microsoft.com/office/powerpoint/2010/main" val="1763605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1038775" y="1153403"/>
            <a:ext cx="7718601" cy="4234806"/>
          </a:xfrm>
          <a:prstGeom prst="rect">
            <a:avLst/>
          </a:prstGeom>
          <a:noFill/>
          <a:ln>
            <a:noFill/>
          </a:ln>
        </p:spPr>
        <p:txBody>
          <a:bodyPr spcFirstLastPara="1" wrap="square" lIns="0" tIns="0" rIns="0" bIns="0" anchor="ctr" anchorCtr="0">
            <a:noAutofit/>
          </a:bodyPr>
          <a:lstStyle/>
          <a:p>
            <a:pPr lvl="0">
              <a:buSzPts val="3000"/>
            </a:pPr>
            <a:r>
              <a:rPr lang="en-GB" sz="4400" b="0">
                <a:latin typeface="Poppins Medium" pitchFamily="2" charset="77"/>
                <a:cs typeface="Poppins Medium" pitchFamily="2" charset="77"/>
              </a:rPr>
              <a:t>Keeping our position globally as the best place to learn will continue to be the guarantor of Finnish competitiveness.</a:t>
            </a:r>
          </a:p>
        </p:txBody>
      </p:sp>
      <p:sp>
        <p:nvSpPr>
          <p:cNvPr id="2" name="TextBox 1">
            <a:extLst>
              <a:ext uri="{FF2B5EF4-FFF2-40B4-BE49-F238E27FC236}">
                <a16:creationId xmlns:a16="http://schemas.microsoft.com/office/drawing/2014/main" id="{88D4338F-788C-5248-9D75-CA771246CEE6}"/>
              </a:ext>
            </a:extLst>
          </p:cNvPr>
          <p:cNvSpPr txBox="1"/>
          <p:nvPr/>
        </p:nvSpPr>
        <p:spPr>
          <a:xfrm>
            <a:off x="374352" y="1153403"/>
            <a:ext cx="755335" cy="2400657"/>
          </a:xfrm>
          <a:prstGeom prst="rect">
            <a:avLst/>
          </a:prstGeom>
          <a:noFill/>
        </p:spPr>
        <p:txBody>
          <a:bodyPr wrap="none" rtlCol="0">
            <a:spAutoFit/>
          </a:bodyPr>
          <a:lstStyle/>
          <a:p>
            <a:r>
              <a:rPr lang="en-GB" sz="15000">
                <a:latin typeface="Poppins ExtraLight" pitchFamily="2" charset="77"/>
                <a:cs typeface="Poppins ExtraLight" pitchFamily="2" charset="77"/>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 name="Kuva 2" descr="Kuva, joka sisältää kohteen henkilö, sininen&#10;&#10;Kuvaus luotu automaattisesti">
            <a:extLst>
              <a:ext uri="{FF2B5EF4-FFF2-40B4-BE49-F238E27FC236}">
                <a16:creationId xmlns:a16="http://schemas.microsoft.com/office/drawing/2014/main" id="{821C0A72-1D06-9F44-8B1F-23BF434E9C78}"/>
              </a:ext>
            </a:extLst>
          </p:cNvPr>
          <p:cNvPicPr>
            <a:picLocks noChangeAspect="1"/>
          </p:cNvPicPr>
          <p:nvPr/>
        </p:nvPicPr>
        <p:blipFill rotWithShape="1">
          <a:blip r:embed="rId3"/>
          <a:srcRect t="14575" r="19052" b="32917"/>
          <a:stretch/>
        </p:blipFill>
        <p:spPr>
          <a:xfrm>
            <a:off x="5143499" y="0"/>
            <a:ext cx="7048501" cy="6857999"/>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16470" y="637479"/>
            <a:ext cx="6858002" cy="5583038"/>
          </a:xfrm>
          <a:prstGeom prst="rect">
            <a:avLst/>
          </a:prstGeom>
        </p:spPr>
      </p:pic>
      <p:sp>
        <p:nvSpPr>
          <p:cNvPr id="6" name="Title 1">
            <a:extLst>
              <a:ext uri="{FF2B5EF4-FFF2-40B4-BE49-F238E27FC236}">
                <a16:creationId xmlns:a16="http://schemas.microsoft.com/office/drawing/2014/main" id="{027F68A1-B180-5544-96AB-19F003869039}"/>
              </a:ext>
            </a:extLst>
          </p:cNvPr>
          <p:cNvSpPr>
            <a:spLocks noGrp="1"/>
          </p:cNvSpPr>
          <p:nvPr>
            <p:ph type="ctrTitle"/>
          </p:nvPr>
        </p:nvSpPr>
        <p:spPr>
          <a:xfrm>
            <a:off x="587375" y="2428990"/>
            <a:ext cx="4251325" cy="2000020"/>
          </a:xfrm>
        </p:spPr>
        <p:txBody>
          <a:bodyPr/>
          <a:lstStyle/>
          <a:p>
            <a:pPr lvl="0">
              <a:lnSpc>
                <a:spcPct val="90000"/>
              </a:lnSpc>
            </a:pPr>
            <a:r>
              <a:rPr lang="en-GB" sz="3200" dirty="0">
                <a:solidFill>
                  <a:schemeClr val="tx1"/>
                </a:solidFill>
              </a:rPr>
              <a:t>Scenario</a:t>
            </a:r>
            <a:br>
              <a:rPr lang="en-GB" sz="3200" dirty="0">
                <a:solidFill>
                  <a:schemeClr val="tx1"/>
                </a:solidFill>
              </a:rPr>
            </a:br>
            <a:br>
              <a:rPr lang="en-GB" sz="3200" dirty="0">
                <a:solidFill>
                  <a:schemeClr val="tx1"/>
                </a:solidFill>
              </a:rPr>
            </a:br>
            <a:r>
              <a:rPr lang="en-GB" sz="1600" b="0" dirty="0">
                <a:solidFill>
                  <a:schemeClr val="tx1"/>
                </a:solidFill>
                <a:sym typeface="Arial"/>
              </a:rPr>
              <a:t>Finland has an internationally esteemed open learning ecosystem that widely benefits society as a whole</a:t>
            </a:r>
          </a:p>
        </p:txBody>
      </p:sp>
      <p:pic>
        <p:nvPicPr>
          <p:cNvPr id="8" name="Google Shape;16;p1">
            <a:extLst>
              <a:ext uri="{FF2B5EF4-FFF2-40B4-BE49-F238E27FC236}">
                <a16:creationId xmlns:a16="http://schemas.microsoft.com/office/drawing/2014/main" id="{07E8D299-B292-BB42-9B33-440CB099B10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extLst>
      <p:ext uri="{BB962C8B-B14F-4D97-AF65-F5344CB8AC3E}">
        <p14:creationId xmlns:p14="http://schemas.microsoft.com/office/powerpoint/2010/main" val="370828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2" name="Kuva 11" descr="Kuva, joka sisältää kohteen lahjapaperi&#10;&#10;Kuvaus luotu automaattisesti">
            <a:extLst>
              <a:ext uri="{FF2B5EF4-FFF2-40B4-BE49-F238E27FC236}">
                <a16:creationId xmlns:a16="http://schemas.microsoft.com/office/drawing/2014/main" id="{B35E29A3-646A-1241-89C4-D2FB80DE50E5}"/>
              </a:ext>
            </a:extLst>
          </p:cNvPr>
          <p:cNvPicPr>
            <a:picLocks noChangeAspect="1"/>
          </p:cNvPicPr>
          <p:nvPr/>
        </p:nvPicPr>
        <p:blipFill rotWithShape="1">
          <a:blip r:embed="rId3"/>
          <a:srcRect l="15194" t="18070" r="32502" b="5480"/>
          <a:stretch/>
        </p:blipFill>
        <p:spPr>
          <a:xfrm>
            <a:off x="5143499" y="-3"/>
            <a:ext cx="7048501" cy="6868411"/>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31460" y="647888"/>
            <a:ext cx="6858002" cy="5583038"/>
          </a:xfrm>
          <a:prstGeom prst="rect">
            <a:avLst/>
          </a:prstGeom>
        </p:spPr>
      </p:pic>
      <p:pic>
        <p:nvPicPr>
          <p:cNvPr id="13" name="Google Shape;16;p1">
            <a:extLst>
              <a:ext uri="{FF2B5EF4-FFF2-40B4-BE49-F238E27FC236}">
                <a16:creationId xmlns:a16="http://schemas.microsoft.com/office/drawing/2014/main" id="{D60A93EB-3B8D-FA46-A978-70F629AD4A6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
        <p:nvSpPr>
          <p:cNvPr id="7" name="Title 1">
            <a:extLst>
              <a:ext uri="{FF2B5EF4-FFF2-40B4-BE49-F238E27FC236}">
                <a16:creationId xmlns:a16="http://schemas.microsoft.com/office/drawing/2014/main" id="{85BE3812-9E84-E04C-99AF-BF17B8B5C6DD}"/>
              </a:ext>
            </a:extLst>
          </p:cNvPr>
          <p:cNvSpPr txBox="1">
            <a:spLocks/>
          </p:cNvSpPr>
          <p:nvPr/>
        </p:nvSpPr>
        <p:spPr>
          <a:xfrm>
            <a:off x="658813" y="2297130"/>
            <a:ext cx="5696268" cy="93756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oppins"/>
              <a:buNone/>
              <a:defRPr sz="5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1" i="0" u="none" strike="noStrike" kern="0" cap="none" spc="0" normalizeH="0" baseline="0" noProof="0" dirty="0">
                <a:ln>
                  <a:noFill/>
                </a:ln>
                <a:solidFill>
                  <a:srgbClr val="000000"/>
                </a:solidFill>
                <a:effectLst/>
                <a:uLnTx/>
                <a:uFillTx/>
                <a:latin typeface="Poppins"/>
                <a:ea typeface="Poppins"/>
                <a:cs typeface="Poppins"/>
                <a:sym typeface="Poppins"/>
              </a:rPr>
              <a:t>Opin.fi - The first implementation of </a:t>
            </a:r>
            <a:r>
              <a:rPr kumimoji="0" lang="en-GB" sz="4800" b="1" i="0" u="none" strike="noStrike" kern="0" cap="none" spc="0" normalizeH="0" baseline="0" noProof="0" dirty="0" err="1">
                <a:ln>
                  <a:noFill/>
                </a:ln>
                <a:solidFill>
                  <a:srgbClr val="000000"/>
                </a:solidFill>
                <a:effectLst/>
                <a:uLnTx/>
                <a:uFillTx/>
                <a:latin typeface="Poppins"/>
                <a:ea typeface="Poppins"/>
                <a:cs typeface="Poppins"/>
                <a:sym typeface="Poppins"/>
              </a:rPr>
              <a:t>Digivisio</a:t>
            </a:r>
            <a:endParaRPr kumimoji="0" lang="en-GB" sz="4800" b="1" i="0" u="none" strike="noStrike" kern="0" cap="none" spc="0" normalizeH="0" baseline="0" noProof="0" dirty="0">
              <a:ln>
                <a:noFill/>
              </a:ln>
              <a:solidFill>
                <a:srgbClr val="000000"/>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301664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99C0-9554-E45B-D406-07F0B07FE42F}"/>
              </a:ext>
            </a:extLst>
          </p:cNvPr>
          <p:cNvSpPr>
            <a:spLocks noGrp="1"/>
          </p:cNvSpPr>
          <p:nvPr>
            <p:ph type="title"/>
          </p:nvPr>
        </p:nvSpPr>
        <p:spPr>
          <a:xfrm>
            <a:off x="6899148" y="1264545"/>
            <a:ext cx="5045202" cy="856418"/>
          </a:xfrm>
        </p:spPr>
        <p:txBody>
          <a:bodyPr/>
          <a:lstStyle/>
          <a:p>
            <a:r>
              <a:rPr lang="fi-FI" dirty="0">
                <a:latin typeface="Poppins" panose="00000500000000000000" pitchFamily="2" charset="0"/>
                <a:cs typeface="Poppins" panose="00000500000000000000" pitchFamily="2" charset="0"/>
              </a:rPr>
              <a:t>Opin.fi </a:t>
            </a:r>
            <a:r>
              <a:rPr lang="fi-FI" b="0" dirty="0">
                <a:latin typeface="Poppins" panose="00000500000000000000" pitchFamily="2" charset="0"/>
                <a:cs typeface="Poppins" panose="00000500000000000000" pitchFamily="2" charset="0"/>
              </a:rPr>
              <a:t>– </a:t>
            </a:r>
            <a:r>
              <a:rPr lang="fi-FI" b="0" dirty="0" err="1">
                <a:latin typeface="Poppins" panose="00000500000000000000" pitchFamily="2" charset="0"/>
                <a:cs typeface="Poppins" panose="00000500000000000000" pitchFamily="2" charset="0"/>
              </a:rPr>
              <a:t>takes</a:t>
            </a:r>
            <a:r>
              <a:rPr lang="fi-FI" b="0" dirty="0">
                <a:latin typeface="Poppins" panose="00000500000000000000" pitchFamily="2" charset="0"/>
                <a:cs typeface="Poppins" panose="00000500000000000000" pitchFamily="2" charset="0"/>
              </a:rPr>
              <a:t> </a:t>
            </a:r>
            <a:r>
              <a:rPr lang="fi-FI" b="0" dirty="0" err="1">
                <a:latin typeface="Poppins" panose="00000500000000000000" pitchFamily="2" charset="0"/>
                <a:cs typeface="Poppins" panose="00000500000000000000" pitchFamily="2" charset="0"/>
              </a:rPr>
              <a:t>you</a:t>
            </a:r>
            <a:r>
              <a:rPr lang="fi-FI" b="0" dirty="0">
                <a:latin typeface="Poppins" panose="00000500000000000000" pitchFamily="2" charset="0"/>
                <a:cs typeface="Poppins" panose="00000500000000000000" pitchFamily="2" charset="0"/>
              </a:rPr>
              <a:t> on </a:t>
            </a:r>
            <a:r>
              <a:rPr lang="fi-FI" b="0" dirty="0" err="1">
                <a:latin typeface="Poppins" panose="00000500000000000000" pitchFamily="2" charset="0"/>
                <a:cs typeface="Poppins" panose="00000500000000000000" pitchFamily="2" charset="0"/>
              </a:rPr>
              <a:t>your</a:t>
            </a:r>
            <a:r>
              <a:rPr lang="fi-FI" b="0" dirty="0">
                <a:latin typeface="Poppins" panose="00000500000000000000" pitchFamily="2" charset="0"/>
                <a:cs typeface="Poppins" panose="00000500000000000000" pitchFamily="2" charset="0"/>
              </a:rPr>
              <a:t> </a:t>
            </a:r>
            <a:r>
              <a:rPr lang="fi-FI" b="0" dirty="0" err="1">
                <a:latin typeface="Poppins" panose="00000500000000000000" pitchFamily="2" charset="0"/>
                <a:cs typeface="Poppins" panose="00000500000000000000" pitchFamily="2" charset="0"/>
              </a:rPr>
              <a:t>own</a:t>
            </a:r>
            <a:r>
              <a:rPr lang="fi-FI" b="0" dirty="0">
                <a:latin typeface="Poppins" panose="00000500000000000000" pitchFamily="2" charset="0"/>
                <a:cs typeface="Poppins" panose="00000500000000000000" pitchFamily="2" charset="0"/>
              </a:rPr>
              <a:t> </a:t>
            </a:r>
            <a:r>
              <a:rPr lang="fi-FI" b="0" dirty="0" err="1">
                <a:latin typeface="Poppins" panose="00000500000000000000" pitchFamily="2" charset="0"/>
                <a:cs typeface="Poppins" panose="00000500000000000000" pitchFamily="2" charset="0"/>
              </a:rPr>
              <a:t>learning</a:t>
            </a:r>
            <a:r>
              <a:rPr lang="fi-FI" b="0" dirty="0">
                <a:latin typeface="Poppins" panose="00000500000000000000" pitchFamily="2" charset="0"/>
                <a:cs typeface="Poppins" panose="00000500000000000000" pitchFamily="2" charset="0"/>
              </a:rPr>
              <a:t> </a:t>
            </a:r>
            <a:r>
              <a:rPr lang="fi-FI" b="0" dirty="0" err="1">
                <a:latin typeface="Poppins" panose="00000500000000000000" pitchFamily="2" charset="0"/>
                <a:cs typeface="Poppins" panose="00000500000000000000" pitchFamily="2" charset="0"/>
              </a:rPr>
              <a:t>journey</a:t>
            </a:r>
            <a:endParaRPr lang="fi-FI" b="0" dirty="0">
              <a:latin typeface="Poppins" panose="00000500000000000000" pitchFamily="2" charset="0"/>
              <a:cs typeface="Poppins" panose="00000500000000000000" pitchFamily="2" charset="0"/>
            </a:endParaRPr>
          </a:p>
        </p:txBody>
      </p:sp>
      <p:sp>
        <p:nvSpPr>
          <p:cNvPr id="3" name="Content Placeholder 2">
            <a:extLst>
              <a:ext uri="{FF2B5EF4-FFF2-40B4-BE49-F238E27FC236}">
                <a16:creationId xmlns:a16="http://schemas.microsoft.com/office/drawing/2014/main" id="{5C8E1442-3CE0-73A4-A927-3C15E3360A4E}"/>
              </a:ext>
            </a:extLst>
          </p:cNvPr>
          <p:cNvSpPr>
            <a:spLocks noGrp="1"/>
          </p:cNvSpPr>
          <p:nvPr>
            <p:ph idx="1"/>
          </p:nvPr>
        </p:nvSpPr>
        <p:spPr>
          <a:xfrm>
            <a:off x="6899148" y="2318429"/>
            <a:ext cx="4860036" cy="3934695"/>
          </a:xfrm>
        </p:spPr>
        <p:txBody>
          <a:bodyPr/>
          <a:lstStyle/>
          <a:p>
            <a:pPr marL="0" lvl="0" indent="0" algn="l" rtl="0">
              <a:lnSpc>
                <a:spcPct val="115000"/>
              </a:lnSpc>
              <a:spcBef>
                <a:spcPts val="0"/>
              </a:spcBef>
              <a:spcAft>
                <a:spcPts val="0"/>
              </a:spcAft>
              <a:buNone/>
            </a:pPr>
            <a:r>
              <a:rPr lang="en-US" sz="1400" dirty="0"/>
              <a:t>Opin.fi is a completely new digital service that brings together the open study offerings of Finnish higher education institutions in one place. It is a service created for all learners who want to apply or return to higher education. </a:t>
            </a:r>
          </a:p>
          <a:p>
            <a:pPr marL="0" lvl="0" indent="0" algn="l" rtl="0">
              <a:lnSpc>
                <a:spcPct val="115000"/>
              </a:lnSpc>
              <a:spcBef>
                <a:spcPts val="0"/>
              </a:spcBef>
              <a:spcAft>
                <a:spcPts val="0"/>
              </a:spcAft>
              <a:buNone/>
            </a:pPr>
            <a:endParaRPr lang="en-US" sz="1400" dirty="0"/>
          </a:p>
          <a:p>
            <a:pPr marL="0" lvl="0" indent="0" algn="l" rtl="0">
              <a:lnSpc>
                <a:spcPct val="115000"/>
              </a:lnSpc>
              <a:spcBef>
                <a:spcPts val="0"/>
              </a:spcBef>
              <a:spcAft>
                <a:spcPts val="0"/>
              </a:spcAft>
              <a:buNone/>
            </a:pPr>
            <a:r>
              <a:rPr lang="en-US" sz="1400" dirty="0"/>
              <a:t>In the future, each learner will continuously develop themselves, learning new things and updating their old skills. Opin.fi encourages students to </a:t>
            </a:r>
            <a:r>
              <a:rPr lang="en-US" sz="1400" dirty="0" err="1"/>
              <a:t>familiarise</a:t>
            </a:r>
            <a:r>
              <a:rPr lang="en-US" sz="1400" dirty="0"/>
              <a:t> themselves with the most diverse study opportunities and helps them plan their own individual learning journey.</a:t>
            </a:r>
          </a:p>
          <a:p>
            <a:pPr marL="0" lvl="0" indent="0" algn="l" rtl="0">
              <a:lnSpc>
                <a:spcPct val="115000"/>
              </a:lnSpc>
              <a:spcBef>
                <a:spcPts val="0"/>
              </a:spcBef>
              <a:spcAft>
                <a:spcPts val="0"/>
              </a:spcAft>
              <a:buNone/>
            </a:pPr>
            <a:endParaRPr lang="en-US" sz="1400" dirty="0"/>
          </a:p>
          <a:p>
            <a:pPr marL="0" lvl="0" indent="0" algn="l" rtl="0">
              <a:lnSpc>
                <a:spcPct val="115000"/>
              </a:lnSpc>
              <a:spcBef>
                <a:spcPts val="0"/>
              </a:spcBef>
              <a:spcAft>
                <a:spcPts val="0"/>
              </a:spcAft>
              <a:buNone/>
            </a:pPr>
            <a:r>
              <a:rPr lang="en-US" sz="1400" dirty="0"/>
              <a:t>Finnish higher education institutions are currently developing the service, and it is expected to be ready for use by 2025. Join us and create a world of future learning together.</a:t>
            </a:r>
          </a:p>
          <a:p>
            <a:endParaRPr lang="fi-FI" dirty="0">
              <a:latin typeface="Poppins" panose="00000500000000000000" pitchFamily="2" charset="0"/>
              <a:cs typeface="Poppins" panose="00000500000000000000" pitchFamily="2" charset="0"/>
            </a:endParaRPr>
          </a:p>
        </p:txBody>
      </p:sp>
      <p:pic>
        <p:nvPicPr>
          <p:cNvPr id="7" name="Picture Placeholder 6" descr="A person in a black turtleneck&#10;&#10;Description automatically generated">
            <a:extLst>
              <a:ext uri="{FF2B5EF4-FFF2-40B4-BE49-F238E27FC236}">
                <a16:creationId xmlns:a16="http://schemas.microsoft.com/office/drawing/2014/main" id="{BEA22EED-5F24-7B74-EFF5-779C711D2560}"/>
              </a:ext>
            </a:extLst>
          </p:cNvPr>
          <p:cNvPicPr>
            <a:picLocks noGrp="1" noChangeAspect="1"/>
          </p:cNvPicPr>
          <p:nvPr>
            <p:ph type="pic" idx="13"/>
          </p:nvPr>
        </p:nvPicPr>
        <p:blipFill>
          <a:blip r:embed="rId2"/>
          <a:srcRect l="5556" r="5556"/>
          <a:stretch>
            <a:fillRect/>
          </a:stretch>
        </p:blipFill>
        <p:spPr/>
      </p:pic>
    </p:spTree>
    <p:extLst>
      <p:ext uri="{BB962C8B-B14F-4D97-AF65-F5344CB8AC3E}">
        <p14:creationId xmlns:p14="http://schemas.microsoft.com/office/powerpoint/2010/main" val="109572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6579909" y="1186303"/>
            <a:ext cx="5179275" cy="8564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Poppins"/>
              <a:buNone/>
            </a:pPr>
            <a:r>
              <a:rPr lang="en-GB"/>
              <a:t>World of expertise 2030</a:t>
            </a:r>
          </a:p>
        </p:txBody>
      </p:sp>
      <p:sp>
        <p:nvSpPr>
          <p:cNvPr id="150" name="Google Shape;150;p25"/>
          <p:cNvSpPr txBox="1">
            <a:spLocks noGrp="1"/>
          </p:cNvSpPr>
          <p:nvPr>
            <p:ph type="body" idx="1"/>
          </p:nvPr>
        </p:nvSpPr>
        <p:spPr>
          <a:xfrm>
            <a:off x="6579900" y="2111600"/>
            <a:ext cx="5179200" cy="4065300"/>
          </a:xfrm>
          <a:prstGeom prst="rect">
            <a:avLst/>
          </a:prstGeom>
          <a:noFill/>
          <a:ln>
            <a:noFill/>
          </a:ln>
        </p:spPr>
        <p:txBody>
          <a:bodyPr spcFirstLastPara="1" wrap="square" lIns="0" tIns="0" rIns="0" bIns="0" anchor="t" anchorCtr="0">
            <a:noAutofit/>
          </a:bodyPr>
          <a:lstStyle/>
          <a:p>
            <a:pPr marL="457200" lvl="0" indent="-330200" algn="l" rtl="0">
              <a:lnSpc>
                <a:spcPct val="110000"/>
              </a:lnSpc>
              <a:spcBef>
                <a:spcPts val="0"/>
              </a:spcBef>
              <a:spcAft>
                <a:spcPts val="0"/>
              </a:spcAft>
              <a:buSzPts val="1600"/>
              <a:buChar char="•"/>
            </a:pPr>
            <a:r>
              <a:rPr lang="en-GB" sz="1600"/>
              <a:t>The world is changing at an accelerating pace. People's expectations and ways of acting are changing fast.</a:t>
            </a:r>
          </a:p>
          <a:p>
            <a:pPr marL="457200" lvl="0" indent="0" algn="l" rtl="0">
              <a:lnSpc>
                <a:spcPct val="110000"/>
              </a:lnSpc>
              <a:spcBef>
                <a:spcPts val="0"/>
              </a:spcBef>
              <a:spcAft>
                <a:spcPts val="0"/>
              </a:spcAft>
              <a:buNone/>
            </a:pPr>
            <a:r>
              <a:rPr lang="en-GB" sz="1600"/>
              <a:t>         	                  	                     </a:t>
            </a:r>
          </a:p>
          <a:p>
            <a:pPr marL="457200" lvl="0" indent="-330200" algn="l" rtl="0">
              <a:lnSpc>
                <a:spcPct val="110000"/>
              </a:lnSpc>
              <a:spcBef>
                <a:spcPts val="0"/>
              </a:spcBef>
              <a:spcAft>
                <a:spcPts val="0"/>
              </a:spcAft>
              <a:buSzPts val="1600"/>
              <a:buChar char="•"/>
            </a:pPr>
            <a:r>
              <a:rPr lang="en-GB" sz="1600"/>
              <a:t>The competition for experts is getting tougher. In working life, there is a constant need to adopt new skills. Learning and expertise will take forms that we are not yet able to imagine.</a:t>
            </a:r>
          </a:p>
          <a:p>
            <a:pPr marL="457200" lvl="0" indent="0" algn="l" rtl="0">
              <a:lnSpc>
                <a:spcPct val="110000"/>
              </a:lnSpc>
              <a:spcBef>
                <a:spcPts val="0"/>
              </a:spcBef>
              <a:spcAft>
                <a:spcPts val="0"/>
              </a:spcAft>
              <a:buNone/>
            </a:pPr>
            <a:endParaRPr sz="1600" dirty="0"/>
          </a:p>
          <a:p>
            <a:pPr marL="457200" lvl="0" indent="-330200" algn="l" rtl="0">
              <a:lnSpc>
                <a:spcPct val="110000"/>
              </a:lnSpc>
              <a:spcBef>
                <a:spcPts val="0"/>
              </a:spcBef>
              <a:spcAft>
                <a:spcPts val="0"/>
              </a:spcAft>
              <a:buSzPts val="1600"/>
              <a:buChar char="•"/>
            </a:pPr>
            <a:r>
              <a:rPr lang="en-GB" sz="1600"/>
              <a:t>We do know, however, that the future will not be built just by solving today's problems or by looking on while others show the way.</a:t>
            </a:r>
          </a:p>
        </p:txBody>
      </p:sp>
      <p:pic>
        <p:nvPicPr>
          <p:cNvPr id="5" name="Picture Placeholder 4">
            <a:extLst>
              <a:ext uri="{FF2B5EF4-FFF2-40B4-BE49-F238E27FC236}">
                <a16:creationId xmlns:a16="http://schemas.microsoft.com/office/drawing/2014/main" id="{122C3BD0-07D9-4348-8301-1F546DFD26E5}"/>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6579909" y="1186303"/>
            <a:ext cx="5179200" cy="856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GB"/>
              <a:t>World of learners 2030</a:t>
            </a:r>
          </a:p>
        </p:txBody>
      </p:sp>
      <p:sp>
        <p:nvSpPr>
          <p:cNvPr id="157" name="Google Shape;157;p26"/>
          <p:cNvSpPr txBox="1">
            <a:spLocks noGrp="1"/>
          </p:cNvSpPr>
          <p:nvPr>
            <p:ph type="body" idx="1"/>
          </p:nvPr>
        </p:nvSpPr>
        <p:spPr>
          <a:xfrm>
            <a:off x="6579909" y="2111605"/>
            <a:ext cx="5179200" cy="4065300"/>
          </a:xfrm>
          <a:prstGeom prst="rect">
            <a:avLst/>
          </a:prstGeom>
          <a:noFill/>
          <a:ln>
            <a:noFill/>
          </a:ln>
        </p:spPr>
        <p:txBody>
          <a:bodyPr spcFirstLastPara="1" wrap="square" lIns="0" tIns="0" rIns="0" bIns="0" anchor="t" anchorCtr="0">
            <a:noAutofit/>
          </a:bodyPr>
          <a:lstStyle/>
          <a:p>
            <a:pPr marL="360000" lvl="0" indent="-294300" algn="l" rtl="0">
              <a:lnSpc>
                <a:spcPct val="110000"/>
              </a:lnSpc>
              <a:spcBef>
                <a:spcPts val="0"/>
              </a:spcBef>
              <a:spcAft>
                <a:spcPts val="0"/>
              </a:spcAft>
              <a:buSzPts val="1800"/>
              <a:buChar char="•"/>
            </a:pPr>
            <a:r>
              <a:rPr lang="en-GB"/>
              <a:t>The learning ecosystem shifts its focus from the organisation to the learner.</a:t>
            </a:r>
          </a:p>
          <a:p>
            <a:pPr marL="360000" lvl="0" indent="-180000" algn="l" rtl="0">
              <a:lnSpc>
                <a:spcPct val="110000"/>
              </a:lnSpc>
              <a:spcBef>
                <a:spcPts val="0"/>
              </a:spcBef>
              <a:spcAft>
                <a:spcPts val="0"/>
              </a:spcAft>
              <a:buNone/>
            </a:pPr>
            <a:endParaRPr dirty="0"/>
          </a:p>
          <a:p>
            <a:pPr marL="360000" lvl="0" indent="-294300" algn="l" rtl="0">
              <a:lnSpc>
                <a:spcPct val="110000"/>
              </a:lnSpc>
              <a:spcBef>
                <a:spcPts val="0"/>
              </a:spcBef>
              <a:spcAft>
                <a:spcPts val="0"/>
              </a:spcAft>
              <a:buSzPts val="1800"/>
              <a:buChar char="•"/>
            </a:pPr>
            <a:r>
              <a:rPr lang="en-GB"/>
              <a:t>Both experts and education providers develop their expertise.  </a:t>
            </a:r>
          </a:p>
          <a:p>
            <a:pPr marL="360000" lvl="0" indent="-180000" algn="l" rtl="0">
              <a:lnSpc>
                <a:spcPct val="110000"/>
              </a:lnSpc>
              <a:spcBef>
                <a:spcPts val="0"/>
              </a:spcBef>
              <a:spcAft>
                <a:spcPts val="0"/>
              </a:spcAft>
              <a:buNone/>
            </a:pPr>
            <a:r>
              <a:rPr lang="en-GB"/>
              <a:t> </a:t>
            </a:r>
          </a:p>
          <a:p>
            <a:pPr marL="360000" lvl="0" indent="-294300" algn="l" rtl="0">
              <a:lnSpc>
                <a:spcPct val="110000"/>
              </a:lnSpc>
              <a:spcBef>
                <a:spcPts val="0"/>
              </a:spcBef>
              <a:spcAft>
                <a:spcPts val="0"/>
              </a:spcAft>
              <a:buSzPts val="1800"/>
              <a:buChar char="•"/>
            </a:pPr>
            <a:r>
              <a:rPr lang="en-GB"/>
              <a:t>Studies involve an extensive network of contents and study modules produced by parties outside higher education institutions.</a:t>
            </a:r>
          </a:p>
        </p:txBody>
      </p:sp>
      <p:pic>
        <p:nvPicPr>
          <p:cNvPr id="5" name="Picture Placeholder 4">
            <a:extLst>
              <a:ext uri="{FF2B5EF4-FFF2-40B4-BE49-F238E27FC236}">
                <a16:creationId xmlns:a16="http://schemas.microsoft.com/office/drawing/2014/main" id="{D78EFF4E-0B5B-F049-BFB6-F5D703756FC4}"/>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69272" y="-1"/>
            <a:ext cx="6165272" cy="6858001"/>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6579909" y="1186303"/>
            <a:ext cx="5179275" cy="8564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000"/>
              <a:buFont typeface="Poppins"/>
              <a:buNone/>
            </a:pPr>
            <a:r>
              <a:rPr lang="en-GB"/>
              <a:t>World of learning 2030</a:t>
            </a:r>
          </a:p>
        </p:txBody>
      </p:sp>
      <p:sp>
        <p:nvSpPr>
          <p:cNvPr id="164" name="Google Shape;164;p27"/>
          <p:cNvSpPr txBox="1">
            <a:spLocks noGrp="1"/>
          </p:cNvSpPr>
          <p:nvPr>
            <p:ph type="body" idx="1"/>
          </p:nvPr>
        </p:nvSpPr>
        <p:spPr>
          <a:xfrm>
            <a:off x="6579909" y="2111605"/>
            <a:ext cx="5179275" cy="4065358"/>
          </a:xfrm>
          <a:prstGeom prst="rect">
            <a:avLst/>
          </a:prstGeom>
          <a:noFill/>
          <a:ln>
            <a:noFill/>
          </a:ln>
        </p:spPr>
        <p:txBody>
          <a:bodyPr spcFirstLastPara="1" wrap="square" lIns="0" tIns="0" rIns="0" bIns="0" anchor="t" anchorCtr="0">
            <a:noAutofit/>
          </a:bodyPr>
          <a:lstStyle/>
          <a:p>
            <a:pPr marL="360000" lvl="0" indent="-294300" algn="l" rtl="0">
              <a:lnSpc>
                <a:spcPct val="110000"/>
              </a:lnSpc>
              <a:spcBef>
                <a:spcPts val="0"/>
              </a:spcBef>
              <a:spcAft>
                <a:spcPts val="0"/>
              </a:spcAft>
              <a:buSzPts val="1800"/>
              <a:buChar char="•"/>
            </a:pPr>
            <a:r>
              <a:rPr lang="en-GB"/>
              <a:t>The provision of joint learning and building of systems will be made possible through cooperation between higher education institutions.       </a:t>
            </a:r>
          </a:p>
          <a:p>
            <a:pPr marL="360000" lvl="0" indent="-180000" algn="l" rtl="0">
              <a:lnSpc>
                <a:spcPct val="110000"/>
              </a:lnSpc>
              <a:spcBef>
                <a:spcPts val="0"/>
              </a:spcBef>
              <a:spcAft>
                <a:spcPts val="0"/>
              </a:spcAft>
              <a:buNone/>
            </a:pPr>
            <a:r>
              <a:rPr lang="en-GB"/>
              <a:t>       </a:t>
            </a:r>
          </a:p>
          <a:p>
            <a:pPr marL="360000" lvl="0" indent="-294300" algn="l" rtl="0">
              <a:lnSpc>
                <a:spcPct val="110000"/>
              </a:lnSpc>
              <a:spcBef>
                <a:spcPts val="0"/>
              </a:spcBef>
              <a:spcAft>
                <a:spcPts val="0"/>
              </a:spcAft>
              <a:buSzPts val="1800"/>
              <a:buChar char="•"/>
            </a:pPr>
            <a:r>
              <a:rPr lang="en-GB"/>
              <a:t>Learning independent of time and place.</a:t>
            </a:r>
          </a:p>
          <a:p>
            <a:pPr marL="360000" lvl="0" indent="-180000" algn="l" rtl="0">
              <a:lnSpc>
                <a:spcPct val="110000"/>
              </a:lnSpc>
              <a:spcBef>
                <a:spcPts val="0"/>
              </a:spcBef>
              <a:spcAft>
                <a:spcPts val="0"/>
              </a:spcAft>
              <a:buNone/>
            </a:pPr>
            <a:endParaRPr dirty="0"/>
          </a:p>
          <a:p>
            <a:pPr marL="360000" lvl="0" indent="-294300" algn="l" rtl="0">
              <a:lnSpc>
                <a:spcPct val="110000"/>
              </a:lnSpc>
              <a:spcBef>
                <a:spcPts val="0"/>
              </a:spcBef>
              <a:spcAft>
                <a:spcPts val="0"/>
              </a:spcAft>
              <a:buSzPts val="1800"/>
              <a:buChar char="•"/>
            </a:pPr>
            <a:r>
              <a:rPr lang="en-GB"/>
              <a:t>Analytics can provide new information for planning and targeting the offering.</a:t>
            </a:r>
          </a:p>
        </p:txBody>
      </p:sp>
      <p:pic>
        <p:nvPicPr>
          <p:cNvPr id="5" name="Picture Placeholder 4">
            <a:extLst>
              <a:ext uri="{FF2B5EF4-FFF2-40B4-BE49-F238E27FC236}">
                <a16:creationId xmlns:a16="http://schemas.microsoft.com/office/drawing/2014/main" id="{0949D85A-FC0E-5146-83BC-7AF86D2EBA7B}"/>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Kuva 4" descr="Kuva, joka sisältää kohteen henkilö, seinä, sisä, vaatetus&#10;&#10;Kuvaus luotu automaattisesti">
            <a:extLst>
              <a:ext uri="{FF2B5EF4-FFF2-40B4-BE49-F238E27FC236}">
                <a16:creationId xmlns:a16="http://schemas.microsoft.com/office/drawing/2014/main" id="{FA82DA59-D37B-A84D-B466-0E3EE8ED8BC7}"/>
              </a:ext>
            </a:extLst>
          </p:cNvPr>
          <p:cNvPicPr>
            <a:picLocks noChangeAspect="1"/>
          </p:cNvPicPr>
          <p:nvPr/>
        </p:nvPicPr>
        <p:blipFill rotWithShape="1">
          <a:blip r:embed="rId3"/>
          <a:srcRect l="30" t="5627" r="36884" b="2301"/>
          <a:stretch/>
        </p:blipFill>
        <p:spPr>
          <a:xfrm>
            <a:off x="5143500" y="-1"/>
            <a:ext cx="7048500" cy="6858000"/>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76431" y="637483"/>
            <a:ext cx="6858002" cy="5583038"/>
          </a:xfrm>
          <a:prstGeom prst="rect">
            <a:avLst/>
          </a:prstGeom>
        </p:spPr>
      </p:pic>
      <p:sp>
        <p:nvSpPr>
          <p:cNvPr id="7" name="Title 1">
            <a:extLst>
              <a:ext uri="{FF2B5EF4-FFF2-40B4-BE49-F238E27FC236}">
                <a16:creationId xmlns:a16="http://schemas.microsoft.com/office/drawing/2014/main" id="{EB3F74F1-E004-264B-A286-9DDAD8019173}"/>
              </a:ext>
            </a:extLst>
          </p:cNvPr>
          <p:cNvSpPr txBox="1">
            <a:spLocks/>
          </p:cNvSpPr>
          <p:nvPr/>
        </p:nvSpPr>
        <p:spPr>
          <a:xfrm>
            <a:off x="587375" y="2164580"/>
            <a:ext cx="6553654" cy="252884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oppins"/>
              <a:buNone/>
              <a:defRPr sz="5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90000"/>
              </a:lnSpc>
            </a:pPr>
            <a:r>
              <a:rPr lang="en-GB" sz="4800" dirty="0" err="1">
                <a:solidFill>
                  <a:schemeClr val="tx1"/>
                </a:solidFill>
              </a:rPr>
              <a:t>Digivisio</a:t>
            </a:r>
            <a:r>
              <a:rPr lang="en-GB" sz="4800" dirty="0">
                <a:solidFill>
                  <a:schemeClr val="tx1"/>
                </a:solidFill>
              </a:rPr>
              <a:t> is</a:t>
            </a:r>
          </a:p>
          <a:p>
            <a:pPr>
              <a:lnSpc>
                <a:spcPct val="90000"/>
              </a:lnSpc>
            </a:pPr>
            <a:r>
              <a:rPr lang="en-GB" sz="4800" dirty="0">
                <a:solidFill>
                  <a:schemeClr val="tx1"/>
                </a:solidFill>
              </a:rPr>
              <a:t>a delight and benefit for learners, teachers and society</a:t>
            </a:r>
          </a:p>
        </p:txBody>
      </p:sp>
      <p:pic>
        <p:nvPicPr>
          <p:cNvPr id="8" name="Google Shape;16;p1">
            <a:extLst>
              <a:ext uri="{FF2B5EF4-FFF2-40B4-BE49-F238E27FC236}">
                <a16:creationId xmlns:a16="http://schemas.microsoft.com/office/drawing/2014/main" id="{EB1F7251-BA12-DF40-B98A-5283452B631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extLst>
      <p:ext uri="{BB962C8B-B14F-4D97-AF65-F5344CB8AC3E}">
        <p14:creationId xmlns:p14="http://schemas.microsoft.com/office/powerpoint/2010/main" val="999081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156C566-B8B6-894F-98BB-393F29B378D6}"/>
              </a:ext>
            </a:extLst>
          </p:cNvPr>
          <p:cNvSpPr/>
          <p:nvPr/>
        </p:nvSpPr>
        <p:spPr>
          <a:xfrm>
            <a:off x="0" y="-13322"/>
            <a:ext cx="4064000" cy="6871322"/>
          </a:xfrm>
          <a:prstGeom prst="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oppins" pitchFamily="2" charset="77"/>
              <a:ea typeface="+mn-ea"/>
              <a:cs typeface="Poppins" pitchFamily="2" charset="77"/>
              <a:sym typeface="Arial"/>
            </a:endParaRPr>
          </a:p>
        </p:txBody>
      </p:sp>
      <p:sp>
        <p:nvSpPr>
          <p:cNvPr id="30" name="Rectangle 29">
            <a:extLst>
              <a:ext uri="{FF2B5EF4-FFF2-40B4-BE49-F238E27FC236}">
                <a16:creationId xmlns:a16="http://schemas.microsoft.com/office/drawing/2014/main" id="{32DFEDF0-E08B-3E4D-8B3A-D6997FA6E337}"/>
              </a:ext>
            </a:extLst>
          </p:cNvPr>
          <p:cNvSpPr/>
          <p:nvPr/>
        </p:nvSpPr>
        <p:spPr>
          <a:xfrm>
            <a:off x="4064000" y="0"/>
            <a:ext cx="4064000" cy="6871322"/>
          </a:xfrm>
          <a:prstGeom prst="rect">
            <a:avLst/>
          </a:prstGeom>
          <a:solidFill>
            <a:schemeClr val="accent2">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oppins" pitchFamily="2" charset="77"/>
              <a:ea typeface="+mn-ea"/>
              <a:cs typeface="Poppins" pitchFamily="2" charset="77"/>
              <a:sym typeface="Arial"/>
            </a:endParaRPr>
          </a:p>
        </p:txBody>
      </p:sp>
      <p:sp>
        <p:nvSpPr>
          <p:cNvPr id="2" name="Title 1">
            <a:extLst>
              <a:ext uri="{FF2B5EF4-FFF2-40B4-BE49-F238E27FC236}">
                <a16:creationId xmlns:a16="http://schemas.microsoft.com/office/drawing/2014/main" id="{089D8852-13E9-E241-B451-8B14F3401E29}"/>
              </a:ext>
            </a:extLst>
          </p:cNvPr>
          <p:cNvSpPr>
            <a:spLocks noGrp="1"/>
          </p:cNvSpPr>
          <p:nvPr>
            <p:ph type="title"/>
          </p:nvPr>
        </p:nvSpPr>
        <p:spPr>
          <a:xfrm>
            <a:off x="254643" y="1197429"/>
            <a:ext cx="3518704" cy="1014974"/>
          </a:xfrm>
        </p:spPr>
        <p:txBody>
          <a:bodyPr/>
          <a:lstStyle/>
          <a:p>
            <a:pPr algn="ctr"/>
            <a:r>
              <a:rPr lang="en-GB" sz="2000" dirty="0">
                <a:latin typeface="Poppins" pitchFamily="2" charset="77"/>
                <a:cs typeface="Poppins" pitchFamily="2" charset="77"/>
              </a:rPr>
              <a:t>Continuous and flexible learning tray</a:t>
            </a:r>
          </a:p>
        </p:txBody>
      </p:sp>
      <p:sp>
        <p:nvSpPr>
          <p:cNvPr id="3" name="Content Placeholder 2">
            <a:extLst>
              <a:ext uri="{FF2B5EF4-FFF2-40B4-BE49-F238E27FC236}">
                <a16:creationId xmlns:a16="http://schemas.microsoft.com/office/drawing/2014/main" id="{3A5B6499-1B14-D249-AB59-BA0E08EB2AA6}"/>
              </a:ext>
            </a:extLst>
          </p:cNvPr>
          <p:cNvSpPr>
            <a:spLocks noGrp="1"/>
          </p:cNvSpPr>
          <p:nvPr>
            <p:ph idx="1"/>
          </p:nvPr>
        </p:nvSpPr>
        <p:spPr>
          <a:xfrm>
            <a:off x="254643" y="2242267"/>
            <a:ext cx="3518704" cy="3934695"/>
          </a:xfrm>
          <a:ln>
            <a:solidFill>
              <a:schemeClr val="bg2"/>
            </a:solidFill>
          </a:ln>
        </p:spPr>
        <p:txBody>
          <a:bodyPr/>
          <a:lstStyle/>
          <a:p>
            <a:r>
              <a:rPr lang="en-GB" sz="1400" dirty="0">
                <a:latin typeface="Poppins" pitchFamily="2" charset="77"/>
                <a:cs typeface="Poppins" pitchFamily="2" charset="77"/>
              </a:rPr>
              <a:t>Provides the student with one user interface that is seamlessly integrated with other national information systems</a:t>
            </a:r>
            <a:br>
              <a:rPr lang="en-GB" sz="1400" dirty="0">
                <a:latin typeface="Poppins" pitchFamily="2" charset="77"/>
                <a:cs typeface="Poppins" pitchFamily="2" charset="77"/>
              </a:rPr>
            </a:br>
            <a:endParaRPr lang="en-GB" sz="1400" dirty="0">
              <a:latin typeface="Poppins" pitchFamily="2" charset="77"/>
              <a:cs typeface="Poppins" pitchFamily="2" charset="77"/>
            </a:endParaRPr>
          </a:p>
          <a:p>
            <a:r>
              <a:rPr lang="en-GB" sz="1400" dirty="0">
                <a:latin typeface="Poppins" pitchFamily="2" charset="77"/>
                <a:cs typeface="Poppins" pitchFamily="2" charset="77"/>
              </a:rPr>
              <a:t> A brand  that strengthens the HEI’s own brands will be created and implemented in accordance with the </a:t>
            </a:r>
            <a:r>
              <a:rPr lang="en-GB" sz="1400" dirty="0" err="1">
                <a:latin typeface="Poppins" pitchFamily="2" charset="77"/>
                <a:cs typeface="Poppins" pitchFamily="2" charset="77"/>
              </a:rPr>
              <a:t>Digivision</a:t>
            </a:r>
            <a:r>
              <a:rPr lang="en-GB" sz="1400" dirty="0">
                <a:latin typeface="Poppins" pitchFamily="2" charset="77"/>
                <a:cs typeface="Poppins" pitchFamily="2" charset="77"/>
              </a:rPr>
              <a:t> scenario</a:t>
            </a:r>
          </a:p>
          <a:p>
            <a:endParaRPr lang="fi-FI" sz="1400" dirty="0">
              <a:latin typeface="Poppins" pitchFamily="2" charset="77"/>
              <a:cs typeface="Poppins" pitchFamily="2" charset="77"/>
            </a:endParaRPr>
          </a:p>
        </p:txBody>
      </p:sp>
      <p:sp>
        <p:nvSpPr>
          <p:cNvPr id="35" name="Title 1">
            <a:extLst>
              <a:ext uri="{FF2B5EF4-FFF2-40B4-BE49-F238E27FC236}">
                <a16:creationId xmlns:a16="http://schemas.microsoft.com/office/drawing/2014/main" id="{6243190D-4EED-6D4C-9C55-A1773D64A7AF}"/>
              </a:ext>
            </a:extLst>
          </p:cNvPr>
          <p:cNvSpPr txBox="1">
            <a:spLocks/>
          </p:cNvSpPr>
          <p:nvPr/>
        </p:nvSpPr>
        <p:spPr>
          <a:xfrm>
            <a:off x="4354653" y="1197429"/>
            <a:ext cx="3518704" cy="10149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Poppins" pitchFamily="2" charset="77"/>
                <a:ea typeface="+mj-ea"/>
                <a:cs typeface="Poppins" pitchFamily="2" charset="77"/>
                <a:sym typeface="Arial"/>
              </a:rPr>
              <a:t>As a learner, </a:t>
            </a:r>
            <a:br>
              <a:rPr kumimoji="0" lang="en-GB" sz="2000" b="1" i="0" u="none" strike="noStrike" kern="1200" cap="none" spc="0" normalizeH="0" baseline="0" noProof="0" dirty="0">
                <a:ln>
                  <a:noFill/>
                </a:ln>
                <a:solidFill>
                  <a:prstClr val="black"/>
                </a:solidFill>
                <a:effectLst/>
                <a:uLnTx/>
                <a:uFillTx/>
                <a:latin typeface="Poppins" pitchFamily="2" charset="77"/>
                <a:ea typeface="+mj-ea"/>
                <a:cs typeface="Poppins" pitchFamily="2" charset="77"/>
                <a:sym typeface="Arial"/>
              </a:rPr>
            </a:br>
            <a:r>
              <a:rPr kumimoji="0" lang="en-GB" sz="2000" b="1" i="0" u="none" strike="noStrike" kern="1200" cap="none" spc="0" normalizeH="0" baseline="0" noProof="0" dirty="0">
                <a:ln>
                  <a:noFill/>
                </a:ln>
                <a:solidFill>
                  <a:prstClr val="black"/>
                </a:solidFill>
                <a:effectLst/>
                <a:uLnTx/>
                <a:uFillTx/>
                <a:latin typeface="Poppins" pitchFamily="2" charset="77"/>
                <a:ea typeface="+mj-ea"/>
                <a:cs typeface="Poppins" pitchFamily="2" charset="77"/>
                <a:sym typeface="Arial"/>
              </a:rPr>
              <a:t>I can...</a:t>
            </a:r>
          </a:p>
        </p:txBody>
      </p:sp>
      <p:sp>
        <p:nvSpPr>
          <p:cNvPr id="36" name="Content Placeholder 2">
            <a:extLst>
              <a:ext uri="{FF2B5EF4-FFF2-40B4-BE49-F238E27FC236}">
                <a16:creationId xmlns:a16="http://schemas.microsoft.com/office/drawing/2014/main" id="{5B4A2A67-99C1-D945-BCE0-782D4F3FC36C}"/>
              </a:ext>
            </a:extLst>
          </p:cNvPr>
          <p:cNvSpPr txBox="1">
            <a:spLocks/>
          </p:cNvSpPr>
          <p:nvPr/>
        </p:nvSpPr>
        <p:spPr>
          <a:xfrm>
            <a:off x="4354653" y="2242267"/>
            <a:ext cx="3518704" cy="3934695"/>
          </a:xfrm>
          <a:prstGeom prst="rect">
            <a:avLst/>
          </a:prstGeom>
        </p:spPr>
        <p:txBody>
          <a:bodyPr vert="horz" lIns="0" tIns="0" rIns="0" bIns="0" rtlCol="0" anchor="t" anchorCtr="0">
            <a:noAutofit/>
          </a:bodyPr>
          <a:lstStyle>
            <a:lvl1pPr marL="179388"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1pPr>
            <a:lvl2pPr marL="536575" indent="-177800"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2pPr>
            <a:lvl3pPr marL="898525" indent="-180975"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3pPr>
            <a:lvl4pPr marL="1255713"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4pPr>
            <a:lvl5pPr marL="1614488"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Poppins" pitchFamily="2" charset="77"/>
                <a:ea typeface="Poppins"/>
                <a:cs typeface="Poppins" pitchFamily="2" charset="77"/>
                <a:sym typeface="Poppins"/>
              </a:rPr>
              <a:t>Examine the education offered by higher education institutions for education that does not lead to a degree. The offering consists of formal, non-formal and informal education. </a:t>
            </a:r>
            <a:br>
              <a:rPr kumimoji="0" lang="en-GB" sz="1400" b="0" i="0" u="none" strike="noStrike" kern="1200" cap="none" spc="0" normalizeH="0" baseline="0" noProof="0" dirty="0">
                <a:ln>
                  <a:noFill/>
                </a:ln>
                <a:solidFill>
                  <a:prstClr val="black"/>
                </a:solidFill>
                <a:effectLst/>
                <a:uLnTx/>
                <a:uFillTx/>
                <a:latin typeface="Poppins" pitchFamily="2" charset="77"/>
                <a:ea typeface="Poppins"/>
                <a:cs typeface="Poppins" pitchFamily="2" charset="77"/>
                <a:sym typeface="Poppins"/>
              </a:rPr>
            </a:br>
            <a:endParaRPr kumimoji="0" lang="en-GB" sz="1400" b="0" i="0" u="none" strike="noStrike" kern="1200" cap="none" spc="0" normalizeH="0" baseline="0" noProof="0" dirty="0">
              <a:ln>
                <a:noFill/>
              </a:ln>
              <a:solidFill>
                <a:prstClr val="black"/>
              </a:solidFill>
              <a:effectLst/>
              <a:uLnTx/>
              <a:uFillTx/>
              <a:latin typeface="Poppins" pitchFamily="2" charset="77"/>
              <a:ea typeface="Poppins"/>
              <a:cs typeface="Poppins" pitchFamily="2" charset="77"/>
              <a:sym typeface="Poppins"/>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Poppins"/>
              </a:rPr>
              <a:t>Find education offering that best meets my lifestyle, schedule and competence needs</a:t>
            </a:r>
            <a:br>
              <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Poppins"/>
              </a:rPr>
            </a:br>
            <a:endPar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Poppins"/>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Poppins"/>
              </a:rPr>
              <a:t>Select a Finnish higher education institution, whose offering I value highly and trust to be of a good quality, as a partner in continuous learning</a:t>
            </a:r>
          </a:p>
        </p:txBody>
      </p:sp>
      <p:sp>
        <p:nvSpPr>
          <p:cNvPr id="39" name="Title 1">
            <a:extLst>
              <a:ext uri="{FF2B5EF4-FFF2-40B4-BE49-F238E27FC236}">
                <a16:creationId xmlns:a16="http://schemas.microsoft.com/office/drawing/2014/main" id="{3BE06702-0A3F-2C44-BC7D-4E734DB9D0E0}"/>
              </a:ext>
            </a:extLst>
          </p:cNvPr>
          <p:cNvSpPr txBox="1">
            <a:spLocks/>
          </p:cNvSpPr>
          <p:nvPr/>
        </p:nvSpPr>
        <p:spPr>
          <a:xfrm>
            <a:off x="8418653" y="1197429"/>
            <a:ext cx="3518704" cy="10149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Poppins" pitchFamily="2" charset="77"/>
                <a:ea typeface="+mj-ea"/>
                <a:cs typeface="Poppins" pitchFamily="2" charset="77"/>
                <a:sym typeface="Arial"/>
              </a:rPr>
              <a:t>As a higher education institution, we can...</a:t>
            </a:r>
          </a:p>
        </p:txBody>
      </p:sp>
      <p:sp>
        <p:nvSpPr>
          <p:cNvPr id="40" name="Content Placeholder 2">
            <a:extLst>
              <a:ext uri="{FF2B5EF4-FFF2-40B4-BE49-F238E27FC236}">
                <a16:creationId xmlns:a16="http://schemas.microsoft.com/office/drawing/2014/main" id="{BA0CB41A-2155-8B44-9AAF-B0BFD1586DE8}"/>
              </a:ext>
            </a:extLst>
          </p:cNvPr>
          <p:cNvSpPr txBox="1">
            <a:spLocks/>
          </p:cNvSpPr>
          <p:nvPr/>
        </p:nvSpPr>
        <p:spPr>
          <a:xfrm>
            <a:off x="8418653" y="2242267"/>
            <a:ext cx="3518704" cy="3934695"/>
          </a:xfrm>
          <a:prstGeom prst="rect">
            <a:avLst/>
          </a:prstGeom>
        </p:spPr>
        <p:txBody>
          <a:bodyPr vert="horz" lIns="0" tIns="0" rIns="0" bIns="0" rtlCol="0" anchor="t" anchorCtr="0">
            <a:noAutofit/>
          </a:bodyPr>
          <a:lstStyle>
            <a:lvl1pPr marL="179388"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1pPr>
            <a:lvl2pPr marL="536575" indent="-177800"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2pPr>
            <a:lvl3pPr marL="898525" indent="-180975"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3pPr>
            <a:lvl4pPr marL="1255713"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4pPr>
            <a:lvl5pPr marL="1614488"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Achieve a wider and more diverse learning base regardless of regional boundaries</a:t>
            </a:r>
            <a:br>
              <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br>
            <a:endPar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Improve our operations </a:t>
            </a:r>
            <a:r>
              <a:rPr lang="en-GB" sz="1400" dirty="0">
                <a:solidFill>
                  <a:prstClr val="black"/>
                </a:solidFill>
                <a:latin typeface="Poppins" pitchFamily="2" charset="77"/>
                <a:cs typeface="Poppins" pitchFamily="2" charset="77"/>
              </a:rPr>
              <a:t>based on</a:t>
            </a:r>
            <a:r>
              <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 the data collected by the service</a:t>
            </a:r>
            <a:br>
              <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br>
            <a:endPar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GB" sz="1400" dirty="0">
                <a:solidFill>
                  <a:prstClr val="black"/>
                </a:solidFill>
                <a:latin typeface="Poppins" pitchFamily="2" charset="77"/>
                <a:cs typeface="Poppins" pitchFamily="2" charset="77"/>
              </a:rPr>
              <a:t>D</a:t>
            </a:r>
            <a:r>
              <a:rPr kumimoji="0" lang="en-GB" sz="1400" b="0" i="0" u="none" strike="noStrike" kern="1200" cap="none" spc="0" normalizeH="0" baseline="0" noProof="0" dirty="0" err="1">
                <a:ln>
                  <a:noFill/>
                </a:ln>
                <a:solidFill>
                  <a:prstClr val="black"/>
                </a:solidFill>
                <a:effectLst/>
                <a:uLnTx/>
                <a:uFillTx/>
                <a:latin typeface="Poppins" pitchFamily="2" charset="77"/>
                <a:ea typeface="+mn-ea"/>
                <a:cs typeface="Poppins" pitchFamily="2" charset="77"/>
                <a:sym typeface="Arial"/>
              </a:rPr>
              <a:t>evelop</a:t>
            </a:r>
            <a:r>
              <a:rPr kumimoji="0" lang="en-GB"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 a more versatile offering that can respond to the different motivations and interests of continuous learners</a:t>
            </a:r>
          </a:p>
        </p:txBody>
      </p:sp>
    </p:spTree>
    <p:extLst>
      <p:ext uri="{BB962C8B-B14F-4D97-AF65-F5344CB8AC3E}">
        <p14:creationId xmlns:p14="http://schemas.microsoft.com/office/powerpoint/2010/main" val="4288024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8AC4-71C1-A744-8150-59E17B977943}"/>
              </a:ext>
            </a:extLst>
          </p:cNvPr>
          <p:cNvSpPr>
            <a:spLocks noGrp="1"/>
          </p:cNvSpPr>
          <p:nvPr>
            <p:ph type="title"/>
          </p:nvPr>
        </p:nvSpPr>
        <p:spPr>
          <a:xfrm>
            <a:off x="778477" y="386844"/>
            <a:ext cx="10090421" cy="938719"/>
          </a:xfrm>
        </p:spPr>
        <p:txBody>
          <a:bodyPr>
            <a:normAutofit/>
          </a:bodyPr>
          <a:lstStyle/>
          <a:p>
            <a:r>
              <a:rPr lang="en-GB" sz="2800" dirty="0">
                <a:latin typeface="Poppins" pitchFamily="2" charset="77"/>
                <a:cs typeface="Poppins" pitchFamily="2" charset="77"/>
              </a:rPr>
              <a:t>Technical capabilities developed</a:t>
            </a:r>
          </a:p>
        </p:txBody>
      </p:sp>
      <p:sp>
        <p:nvSpPr>
          <p:cNvPr id="4" name="Rectangle 3">
            <a:extLst>
              <a:ext uri="{FF2B5EF4-FFF2-40B4-BE49-F238E27FC236}">
                <a16:creationId xmlns:a16="http://schemas.microsoft.com/office/drawing/2014/main" id="{7F880129-5BA8-514D-806A-02787755BCDC}"/>
              </a:ext>
            </a:extLst>
          </p:cNvPr>
          <p:cNvSpPr/>
          <p:nvPr/>
        </p:nvSpPr>
        <p:spPr>
          <a:xfrm>
            <a:off x="910153" y="5348997"/>
            <a:ext cx="9386080" cy="6514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The joint data platform</a:t>
            </a:r>
            <a:r>
              <a:rPr kumimoji="0" lang="en-GB" sz="105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 collects the data required by the continuous and flexible learning tray from source systems and returns updated information to them. Data stored on the platform can also be used by other actors and software.</a:t>
            </a:r>
          </a:p>
        </p:txBody>
      </p:sp>
      <p:sp>
        <p:nvSpPr>
          <p:cNvPr id="5" name="Rectangle 4">
            <a:extLst>
              <a:ext uri="{FF2B5EF4-FFF2-40B4-BE49-F238E27FC236}">
                <a16:creationId xmlns:a16="http://schemas.microsoft.com/office/drawing/2014/main" id="{288F35B5-C245-1542-BFE9-E481397A31CB}"/>
              </a:ext>
            </a:extLst>
          </p:cNvPr>
          <p:cNvSpPr/>
          <p:nvPr/>
        </p:nvSpPr>
        <p:spPr>
          <a:xfrm>
            <a:off x="778478" y="1088529"/>
            <a:ext cx="9517754" cy="1694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000000"/>
                </a:solidFill>
                <a:effectLst/>
                <a:uLnTx/>
                <a:uFillTx/>
                <a:latin typeface="Poppins" pitchFamily="2" charset="77"/>
                <a:cs typeface="Poppins" pitchFamily="2" charset="77"/>
                <a:sym typeface="Arial"/>
              </a:rPr>
              <a:t>The continuous and flexible learning tray </a:t>
            </a:r>
            <a:r>
              <a:rPr kumimoji="0" lang="en-GB" sz="1050" b="0" i="0" u="none" strike="noStrike" kern="0" cap="none" spc="0" normalizeH="0" baseline="0" noProof="0">
                <a:ln>
                  <a:noFill/>
                </a:ln>
                <a:solidFill>
                  <a:srgbClr val="000000"/>
                </a:solidFill>
                <a:effectLst/>
                <a:uLnTx/>
                <a:uFillTx/>
                <a:latin typeface="Poppins" pitchFamily="2" charset="77"/>
                <a:cs typeface="Poppins" pitchFamily="2" charset="77"/>
                <a:sym typeface="Arial"/>
              </a:rPr>
              <a:t>retrieves and presents the educational offering from the data platform, enables comparison and selection, and displays the transaction to the learner.</a:t>
            </a:r>
          </a:p>
        </p:txBody>
      </p:sp>
      <p:sp>
        <p:nvSpPr>
          <p:cNvPr id="6" name="Rectangle 5">
            <a:extLst>
              <a:ext uri="{FF2B5EF4-FFF2-40B4-BE49-F238E27FC236}">
                <a16:creationId xmlns:a16="http://schemas.microsoft.com/office/drawing/2014/main" id="{D33F33FF-6C68-EB46-A192-29C110221BEF}"/>
              </a:ext>
            </a:extLst>
          </p:cNvPr>
          <p:cNvSpPr/>
          <p:nvPr/>
        </p:nvSpPr>
        <p:spPr>
          <a:xfrm>
            <a:off x="2852963" y="3064475"/>
            <a:ext cx="1768470" cy="17902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50" b="1" i="0" u="none" strike="noStrike" kern="1200" cap="none" spc="0" normalizeH="0" baseline="0" noProof="0" dirty="0">
              <a:ln>
                <a:noFill/>
              </a:ln>
              <a:solidFill>
                <a:srgbClr val="000000"/>
              </a:solidFill>
              <a:effectLst/>
              <a:uLnTx/>
              <a:uFillTx/>
              <a:latin typeface="Poppins" pitchFamily="2" charset="77"/>
              <a:cs typeface="Poppins" pitchFamily="2" charset="77"/>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Identity management </a:t>
            </a:r>
            <a:r>
              <a:rPr kumimoji="0" lang="en-GB" sz="105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enables authentication via the learner’s national, user-centric identity.</a:t>
            </a:r>
          </a:p>
        </p:txBody>
      </p:sp>
      <p:sp>
        <p:nvSpPr>
          <p:cNvPr id="7" name="Rectangle 6">
            <a:extLst>
              <a:ext uri="{FF2B5EF4-FFF2-40B4-BE49-F238E27FC236}">
                <a16:creationId xmlns:a16="http://schemas.microsoft.com/office/drawing/2014/main" id="{ACD6CFAC-97A7-4945-9E17-806E5FB6BD5A}"/>
              </a:ext>
            </a:extLst>
          </p:cNvPr>
          <p:cNvSpPr/>
          <p:nvPr/>
        </p:nvSpPr>
        <p:spPr>
          <a:xfrm>
            <a:off x="4720289" y="2227607"/>
            <a:ext cx="1768470" cy="2627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50" b="1" i="0" u="none" strike="noStrike" kern="1200" cap="none" spc="0" normalizeH="0" baseline="0" noProof="0" dirty="0">
              <a:ln>
                <a:noFill/>
              </a:ln>
              <a:solidFill>
                <a:srgbClr val="000000"/>
              </a:solidFill>
              <a:effectLst/>
              <a:uLnTx/>
              <a:uFillTx/>
              <a:latin typeface="Poppins" pitchFamily="2" charset="77"/>
              <a:cs typeface="Poppins" pitchFamily="2" charset="77"/>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My Data </a:t>
            </a:r>
            <a:r>
              <a:rPr kumimoji="0" lang="en-GB" sz="105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enables a personalized service experience and transparent transactions by tapping into </a:t>
            </a:r>
            <a:br>
              <a:rPr kumimoji="0" lang="en-GB" sz="105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br>
            <a:r>
              <a:rPr kumimoji="0" lang="en-GB" sz="105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the existing data  and supplementing it in the process.</a:t>
            </a:r>
          </a:p>
        </p:txBody>
      </p:sp>
      <p:sp>
        <p:nvSpPr>
          <p:cNvPr id="8" name="Rectangle 7">
            <a:extLst>
              <a:ext uri="{FF2B5EF4-FFF2-40B4-BE49-F238E27FC236}">
                <a16:creationId xmlns:a16="http://schemas.microsoft.com/office/drawing/2014/main" id="{66281D5C-2F72-9940-875F-E98988DFF3C7}"/>
              </a:ext>
            </a:extLst>
          </p:cNvPr>
          <p:cNvSpPr/>
          <p:nvPr/>
        </p:nvSpPr>
        <p:spPr>
          <a:xfrm>
            <a:off x="8440590" y="2232131"/>
            <a:ext cx="1768470" cy="2627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50" b="1" i="0" u="none" strike="noStrike" kern="1200" cap="none" spc="0" normalizeH="0" baseline="0" noProof="0" dirty="0">
              <a:ln>
                <a:noFill/>
              </a:ln>
              <a:solidFill>
                <a:srgbClr val="000000"/>
              </a:solidFill>
              <a:effectLst/>
              <a:uLnTx/>
              <a:uFillTx/>
              <a:latin typeface="Poppins" pitchFamily="2" charset="77"/>
              <a:cs typeface="Poppins" pitchFamily="2" charset="77"/>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Joint enrolment and admission services </a:t>
            </a:r>
            <a:r>
              <a:rPr kumimoji="0" lang="en-GB" sz="105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improve the implementation of conversions: unified process for registration and payment for the learner, attaching oneself to an institution or cross-institutional studies.</a:t>
            </a:r>
          </a:p>
        </p:txBody>
      </p:sp>
      <p:sp>
        <p:nvSpPr>
          <p:cNvPr id="9" name="Rectangle 8">
            <a:extLst>
              <a:ext uri="{FF2B5EF4-FFF2-40B4-BE49-F238E27FC236}">
                <a16:creationId xmlns:a16="http://schemas.microsoft.com/office/drawing/2014/main" id="{51936A57-A77A-B943-BD85-50DEFF3FAC5A}"/>
              </a:ext>
            </a:extLst>
          </p:cNvPr>
          <p:cNvSpPr/>
          <p:nvPr/>
        </p:nvSpPr>
        <p:spPr>
          <a:xfrm>
            <a:off x="6584950" y="2227607"/>
            <a:ext cx="1768470" cy="2627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50" b="1" i="0" u="none" strike="noStrike" kern="1200" cap="none" spc="0" normalizeH="0" baseline="0" noProof="0" dirty="0">
              <a:ln>
                <a:noFill/>
              </a:ln>
              <a:solidFill>
                <a:srgbClr val="000000"/>
              </a:solidFill>
              <a:effectLst/>
              <a:uLnTx/>
              <a:uFillTx/>
              <a:latin typeface="Poppins" pitchFamily="2" charset="77"/>
              <a:cs typeface="Poppins" pitchFamily="2" charset="77"/>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AI-based guidance services </a:t>
            </a:r>
            <a:r>
              <a:rPr kumimoji="0" lang="en-GB" sz="105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form the tray’s recommendation engine to promote the alignment of supply and demand.</a:t>
            </a:r>
          </a:p>
        </p:txBody>
      </p:sp>
      <p:cxnSp>
        <p:nvCxnSpPr>
          <p:cNvPr id="12" name="Straight Arrow Connector 11">
            <a:extLst>
              <a:ext uri="{FF2B5EF4-FFF2-40B4-BE49-F238E27FC236}">
                <a16:creationId xmlns:a16="http://schemas.microsoft.com/office/drawing/2014/main" id="{C63E0416-B270-9D4C-A977-4BE692977A92}"/>
              </a:ext>
            </a:extLst>
          </p:cNvPr>
          <p:cNvCxnSpPr>
            <a:cxnSpLocks/>
          </p:cNvCxnSpPr>
          <p:nvPr/>
        </p:nvCxnSpPr>
        <p:spPr>
          <a:xfrm flipV="1">
            <a:off x="2570205" y="4863775"/>
            <a:ext cx="0" cy="480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1106F3D-FC46-3640-A90B-0D5724FB0BD7}"/>
              </a:ext>
            </a:extLst>
          </p:cNvPr>
          <p:cNvCxnSpPr>
            <a:cxnSpLocks/>
          </p:cNvCxnSpPr>
          <p:nvPr/>
        </p:nvCxnSpPr>
        <p:spPr>
          <a:xfrm flipV="1">
            <a:off x="4489622" y="4421836"/>
            <a:ext cx="53957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319F7F9-ECF5-E947-81A3-E6BC62F3C230}"/>
              </a:ext>
            </a:extLst>
          </p:cNvPr>
          <p:cNvCxnSpPr>
            <a:cxnSpLocks/>
          </p:cNvCxnSpPr>
          <p:nvPr/>
        </p:nvCxnSpPr>
        <p:spPr>
          <a:xfrm flipV="1">
            <a:off x="5642919" y="4854726"/>
            <a:ext cx="0" cy="489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55F9ABE-E8AF-3A44-922F-13E8014C42E4}"/>
              </a:ext>
            </a:extLst>
          </p:cNvPr>
          <p:cNvCxnSpPr>
            <a:cxnSpLocks/>
          </p:cNvCxnSpPr>
          <p:nvPr/>
        </p:nvCxnSpPr>
        <p:spPr>
          <a:xfrm flipV="1">
            <a:off x="7463481" y="4854726"/>
            <a:ext cx="0" cy="489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1FE0EFC-C293-2F49-A1BF-05561F3352D1}"/>
              </a:ext>
            </a:extLst>
          </p:cNvPr>
          <p:cNvCxnSpPr>
            <a:cxnSpLocks/>
          </p:cNvCxnSpPr>
          <p:nvPr/>
        </p:nvCxnSpPr>
        <p:spPr>
          <a:xfrm flipV="1">
            <a:off x="9292281" y="4854726"/>
            <a:ext cx="0" cy="489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9AC5CC2-2029-2D4D-B2A8-868D2102F136}"/>
              </a:ext>
            </a:extLst>
          </p:cNvPr>
          <p:cNvCxnSpPr>
            <a:cxnSpLocks/>
          </p:cNvCxnSpPr>
          <p:nvPr/>
        </p:nvCxnSpPr>
        <p:spPr>
          <a:xfrm>
            <a:off x="9580605" y="4854726"/>
            <a:ext cx="0" cy="489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5DABEF3-690E-DD47-BB0C-BEA724754277}"/>
              </a:ext>
            </a:extLst>
          </p:cNvPr>
          <p:cNvCxnSpPr>
            <a:cxnSpLocks/>
          </p:cNvCxnSpPr>
          <p:nvPr/>
        </p:nvCxnSpPr>
        <p:spPr>
          <a:xfrm>
            <a:off x="5852983" y="4854726"/>
            <a:ext cx="0" cy="489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9B8E325-72E3-F14B-9445-8B36CF06B345}"/>
              </a:ext>
            </a:extLst>
          </p:cNvPr>
          <p:cNvSpPr txBox="1"/>
          <p:nvPr/>
        </p:nvSpPr>
        <p:spPr>
          <a:xfrm>
            <a:off x="10433617" y="1034118"/>
            <a:ext cx="152194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000000"/>
                </a:solidFill>
                <a:effectLst/>
                <a:uLnTx/>
                <a:uFillTx/>
                <a:latin typeface="Poppins" pitchFamily="2" charset="77"/>
                <a:ea typeface="+mn-ea"/>
                <a:cs typeface="Poppins" pitchFamily="2" charset="77"/>
                <a:sym typeface="Arial"/>
              </a:rPr>
              <a:t>A user interface that brings the </a:t>
            </a:r>
            <a:r>
              <a:rPr lang="en-GB" sz="1100" i="1" dirty="0">
                <a:latin typeface="Poppins" pitchFamily="2" charset="77"/>
                <a:ea typeface="+mn-ea"/>
                <a:cs typeface="Poppins" pitchFamily="2" charset="77"/>
              </a:rPr>
              <a:t>features</a:t>
            </a:r>
            <a:r>
              <a:rPr kumimoji="0" lang="en-GB" sz="1100" b="0" i="1" u="none" strike="noStrike" kern="0" cap="none" spc="0" normalizeH="0" baseline="0" noProof="0" dirty="0">
                <a:ln>
                  <a:noFill/>
                </a:ln>
                <a:solidFill>
                  <a:srgbClr val="000000"/>
                </a:solidFill>
                <a:effectLst/>
                <a:uLnTx/>
                <a:uFillTx/>
                <a:latin typeface="Poppins" pitchFamily="2" charset="77"/>
                <a:ea typeface="+mn-ea"/>
                <a:cs typeface="Poppins" pitchFamily="2" charset="77"/>
                <a:sym typeface="Arial"/>
              </a:rPr>
              <a:t> together in one place and displays the offering</a:t>
            </a:r>
          </a:p>
        </p:txBody>
      </p:sp>
      <p:sp>
        <p:nvSpPr>
          <p:cNvPr id="36" name="TextBox 35">
            <a:extLst>
              <a:ext uri="{FF2B5EF4-FFF2-40B4-BE49-F238E27FC236}">
                <a16:creationId xmlns:a16="http://schemas.microsoft.com/office/drawing/2014/main" id="{0C59F1D4-7232-A64A-B297-0B5DCCC41829}"/>
              </a:ext>
            </a:extLst>
          </p:cNvPr>
          <p:cNvSpPr txBox="1"/>
          <p:nvPr/>
        </p:nvSpPr>
        <p:spPr>
          <a:xfrm>
            <a:off x="10433617" y="2783282"/>
            <a:ext cx="165421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000000"/>
                </a:solidFill>
                <a:effectLst/>
                <a:uLnTx/>
                <a:uFillTx/>
                <a:latin typeface="Poppins" pitchFamily="2" charset="77"/>
                <a:ea typeface="+mn-ea"/>
                <a:cs typeface="Poppins" pitchFamily="2" charset="77"/>
                <a:sym typeface="Arial"/>
              </a:rPr>
              <a:t>Key technical capabilities: identification, personalization, guidance and enrolment</a:t>
            </a:r>
          </a:p>
        </p:txBody>
      </p:sp>
      <p:sp>
        <p:nvSpPr>
          <p:cNvPr id="37" name="TextBox 36">
            <a:extLst>
              <a:ext uri="{FF2B5EF4-FFF2-40B4-BE49-F238E27FC236}">
                <a16:creationId xmlns:a16="http://schemas.microsoft.com/office/drawing/2014/main" id="{2F30A9C3-1955-6D44-8FE2-75B569DFE35E}"/>
              </a:ext>
            </a:extLst>
          </p:cNvPr>
          <p:cNvSpPr txBox="1"/>
          <p:nvPr/>
        </p:nvSpPr>
        <p:spPr>
          <a:xfrm>
            <a:off x="10443850" y="5277157"/>
            <a:ext cx="165421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000000"/>
                </a:solidFill>
                <a:effectLst/>
                <a:uLnTx/>
                <a:uFillTx/>
                <a:latin typeface="Poppins" pitchFamily="2" charset="77"/>
                <a:ea typeface="+mn-ea"/>
                <a:cs typeface="Poppins" pitchFamily="2" charset="77"/>
                <a:sym typeface="Arial"/>
              </a:rPr>
              <a:t>The joint data platform retrieves data from source information systems, stores transactions, and returns or redirects </a:t>
            </a:r>
            <a:r>
              <a:rPr lang="en-GB" sz="1100" i="1" dirty="0">
                <a:latin typeface="Poppins" pitchFamily="2" charset="77"/>
                <a:ea typeface="+mn-ea"/>
                <a:cs typeface="Poppins" pitchFamily="2" charset="77"/>
              </a:rPr>
              <a:t>data for</a:t>
            </a:r>
            <a:r>
              <a:rPr kumimoji="0" lang="en-GB" sz="1100" b="0" i="1" u="none" strike="noStrike" kern="0" cap="none" spc="0" normalizeH="0" baseline="0" noProof="0" dirty="0">
                <a:ln>
                  <a:noFill/>
                </a:ln>
                <a:solidFill>
                  <a:srgbClr val="000000"/>
                </a:solidFill>
                <a:effectLst/>
                <a:uLnTx/>
                <a:uFillTx/>
                <a:latin typeface="Poppins" pitchFamily="2" charset="77"/>
                <a:ea typeface="+mn-ea"/>
                <a:cs typeface="Poppins" pitchFamily="2" charset="77"/>
                <a:sym typeface="Arial"/>
              </a:rPr>
              <a:t> different use cases.</a:t>
            </a:r>
          </a:p>
        </p:txBody>
      </p:sp>
      <p:sp>
        <p:nvSpPr>
          <p:cNvPr id="25" name="Rectangle 24">
            <a:extLst>
              <a:ext uri="{FF2B5EF4-FFF2-40B4-BE49-F238E27FC236}">
                <a16:creationId xmlns:a16="http://schemas.microsoft.com/office/drawing/2014/main" id="{6EDB0059-CF78-6B42-92AC-DB4DF77B0C0F}"/>
              </a:ext>
            </a:extLst>
          </p:cNvPr>
          <p:cNvSpPr/>
          <p:nvPr/>
        </p:nvSpPr>
        <p:spPr>
          <a:xfrm>
            <a:off x="910152" y="2232131"/>
            <a:ext cx="1768470" cy="2627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50" b="1" i="0" u="none" strike="noStrike" kern="1200" cap="none" spc="0" normalizeH="0" baseline="0" noProof="0" dirty="0">
              <a:ln>
                <a:noFill/>
              </a:ln>
              <a:solidFill>
                <a:srgbClr val="000000"/>
              </a:solidFill>
              <a:effectLst/>
              <a:uLnTx/>
              <a:uFillTx/>
              <a:latin typeface="Poppins" pitchFamily="2" charset="77"/>
              <a:cs typeface="Poppins" pitchFamily="2" charset="77"/>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000000"/>
                </a:solidFill>
                <a:effectLst/>
                <a:uLnTx/>
                <a:uFillTx/>
                <a:latin typeface="Poppins" pitchFamily="2" charset="77"/>
                <a:cs typeface="Poppins" pitchFamily="2" charset="77"/>
                <a:sym typeface="Arial"/>
              </a:rPr>
              <a:t>Educational offering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000000"/>
                </a:solidFill>
                <a:effectLst/>
                <a:uLnTx/>
                <a:uFillTx/>
                <a:latin typeface="Poppins" pitchFamily="2" charset="77"/>
                <a:cs typeface="Poppins" pitchFamily="2" charset="77"/>
                <a:sym typeface="Arial"/>
              </a:rPr>
              <a:t>enables the presentation and comparison of the offering</a:t>
            </a:r>
          </a:p>
        </p:txBody>
      </p:sp>
      <p:sp>
        <p:nvSpPr>
          <p:cNvPr id="26" name="Rectangle 25">
            <a:extLst>
              <a:ext uri="{FF2B5EF4-FFF2-40B4-BE49-F238E27FC236}">
                <a16:creationId xmlns:a16="http://schemas.microsoft.com/office/drawing/2014/main" id="{EC06DA5A-1414-B746-9B0C-039E90D3B41C}"/>
              </a:ext>
            </a:extLst>
          </p:cNvPr>
          <p:cNvSpPr/>
          <p:nvPr/>
        </p:nvSpPr>
        <p:spPr>
          <a:xfrm>
            <a:off x="910153" y="6164461"/>
            <a:ext cx="9386080" cy="562304"/>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Source systems</a:t>
            </a:r>
            <a:r>
              <a:rPr kumimoji="0" lang="en-GB" sz="105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 describe the offering and store the master data</a:t>
            </a:r>
          </a:p>
        </p:txBody>
      </p:sp>
      <p:cxnSp>
        <p:nvCxnSpPr>
          <p:cNvPr id="28" name="Straight Arrow Connector 27">
            <a:extLst>
              <a:ext uri="{FF2B5EF4-FFF2-40B4-BE49-F238E27FC236}">
                <a16:creationId xmlns:a16="http://schemas.microsoft.com/office/drawing/2014/main" id="{557F50FF-F7FE-384D-89D3-32990DEE51EE}"/>
              </a:ext>
            </a:extLst>
          </p:cNvPr>
          <p:cNvCxnSpPr>
            <a:cxnSpLocks/>
          </p:cNvCxnSpPr>
          <p:nvPr/>
        </p:nvCxnSpPr>
        <p:spPr>
          <a:xfrm flipV="1">
            <a:off x="7603524" y="5793007"/>
            <a:ext cx="0" cy="489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697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body" idx="1"/>
          </p:nvPr>
        </p:nvSpPr>
        <p:spPr>
          <a:xfrm>
            <a:off x="6579900" y="1521747"/>
            <a:ext cx="5179200" cy="47160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GB" b="1"/>
              <a:t>Finland thrives on its diverse expertise</a:t>
            </a:r>
          </a:p>
          <a:p>
            <a:pPr marL="0" lvl="0" indent="0" algn="l" rtl="0">
              <a:lnSpc>
                <a:spcPct val="110000"/>
              </a:lnSpc>
              <a:spcBef>
                <a:spcPts val="0"/>
              </a:spcBef>
              <a:spcAft>
                <a:spcPts val="0"/>
              </a:spcAft>
              <a:buNone/>
            </a:pPr>
            <a:endParaRPr lang="fi-FI" b="1" dirty="0"/>
          </a:p>
          <a:p>
            <a:pPr marL="0" lvl="0" indent="0" algn="l" rtl="0">
              <a:lnSpc>
                <a:spcPct val="110000"/>
              </a:lnSpc>
              <a:spcBef>
                <a:spcPts val="0"/>
              </a:spcBef>
              <a:spcAft>
                <a:spcPts val="0"/>
              </a:spcAft>
              <a:buNone/>
            </a:pPr>
            <a:r>
              <a:rPr lang="en-GB"/>
              <a:t>As the world changes, learning and expertise will take forms that we are not yet able to imagine. But, we still understand that we will need more and more experts in the future. </a:t>
            </a:r>
          </a:p>
          <a:p>
            <a:pPr marL="0" lvl="0" indent="0" algn="l" rtl="0">
              <a:lnSpc>
                <a:spcPct val="110000"/>
              </a:lnSpc>
              <a:spcBef>
                <a:spcPts val="0"/>
              </a:spcBef>
              <a:spcAft>
                <a:spcPts val="0"/>
              </a:spcAft>
              <a:buNone/>
            </a:pPr>
            <a:endParaRPr dirty="0"/>
          </a:p>
          <a:p>
            <a:pPr marL="0" lvl="0" indent="0" algn="l" rtl="0">
              <a:lnSpc>
                <a:spcPct val="110000"/>
              </a:lnSpc>
              <a:spcBef>
                <a:spcPts val="0"/>
              </a:spcBef>
              <a:spcAft>
                <a:spcPts val="0"/>
              </a:spcAft>
              <a:buNone/>
            </a:pPr>
            <a:r>
              <a:rPr lang="en-GB"/>
              <a:t>We can't just stand on the sideline, looking on, </a:t>
            </a:r>
          </a:p>
          <a:p>
            <a:pPr marL="0" lvl="0" indent="0" algn="l" rtl="0">
              <a:lnSpc>
                <a:spcPct val="110000"/>
              </a:lnSpc>
              <a:spcBef>
                <a:spcPts val="0"/>
              </a:spcBef>
              <a:spcAft>
                <a:spcPts val="0"/>
              </a:spcAft>
              <a:buNone/>
            </a:pPr>
            <a:r>
              <a:rPr lang="en-GB"/>
              <a:t>while others show the way - </a:t>
            </a:r>
          </a:p>
          <a:p>
            <a:pPr marL="0" lvl="0" indent="0" algn="l" rtl="0">
              <a:lnSpc>
                <a:spcPct val="110000"/>
              </a:lnSpc>
              <a:spcBef>
                <a:spcPts val="0"/>
              </a:spcBef>
              <a:spcAft>
                <a:spcPts val="0"/>
              </a:spcAft>
              <a:buNone/>
            </a:pPr>
            <a:r>
              <a:rPr lang="en-GB"/>
              <a:t>We’ve got to have the courage to build the future ourselves.</a:t>
            </a:r>
          </a:p>
        </p:txBody>
      </p:sp>
      <p:pic>
        <p:nvPicPr>
          <p:cNvPr id="7" name="Picture Placeholder 6">
            <a:extLst>
              <a:ext uri="{FF2B5EF4-FFF2-40B4-BE49-F238E27FC236}">
                <a16:creationId xmlns:a16="http://schemas.microsoft.com/office/drawing/2014/main" id="{07A79542-4B37-354E-AC55-F7D15690B6C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1"/>
            <a:ext cx="6096000" cy="6858001"/>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156C566-B8B6-894F-98BB-393F29B378D6}"/>
              </a:ext>
            </a:extLst>
          </p:cNvPr>
          <p:cNvSpPr/>
          <p:nvPr/>
        </p:nvSpPr>
        <p:spPr>
          <a:xfrm>
            <a:off x="0" y="-13322"/>
            <a:ext cx="4064000" cy="6871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oppins" pitchFamily="2" charset="77"/>
              <a:ea typeface="+mn-ea"/>
              <a:cs typeface="Poppins" pitchFamily="2" charset="77"/>
              <a:sym typeface="Arial"/>
            </a:endParaRPr>
          </a:p>
        </p:txBody>
      </p:sp>
      <p:sp>
        <p:nvSpPr>
          <p:cNvPr id="30" name="Rectangle 29">
            <a:extLst>
              <a:ext uri="{FF2B5EF4-FFF2-40B4-BE49-F238E27FC236}">
                <a16:creationId xmlns:a16="http://schemas.microsoft.com/office/drawing/2014/main" id="{32DFEDF0-E08B-3E4D-8B3A-D6997FA6E337}"/>
              </a:ext>
            </a:extLst>
          </p:cNvPr>
          <p:cNvSpPr/>
          <p:nvPr/>
        </p:nvSpPr>
        <p:spPr>
          <a:xfrm>
            <a:off x="4027990" y="-13322"/>
            <a:ext cx="4064000" cy="68713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Poppins" pitchFamily="2" charset="77"/>
              <a:ea typeface="+mn-ea"/>
              <a:cs typeface="Poppins" pitchFamily="2" charset="77"/>
              <a:sym typeface="Arial"/>
            </a:endParaRPr>
          </a:p>
        </p:txBody>
      </p:sp>
      <p:sp>
        <p:nvSpPr>
          <p:cNvPr id="2" name="Title 1">
            <a:extLst>
              <a:ext uri="{FF2B5EF4-FFF2-40B4-BE49-F238E27FC236}">
                <a16:creationId xmlns:a16="http://schemas.microsoft.com/office/drawing/2014/main" id="{089D8852-13E9-E241-B451-8B14F3401E29}"/>
              </a:ext>
            </a:extLst>
          </p:cNvPr>
          <p:cNvSpPr>
            <a:spLocks noGrp="1"/>
          </p:cNvSpPr>
          <p:nvPr>
            <p:ph type="title"/>
          </p:nvPr>
        </p:nvSpPr>
        <p:spPr>
          <a:xfrm>
            <a:off x="254643" y="950978"/>
            <a:ext cx="3518704" cy="454156"/>
          </a:xfrm>
        </p:spPr>
        <p:txBody>
          <a:bodyPr/>
          <a:lstStyle/>
          <a:p>
            <a:pPr algn="ctr"/>
            <a:r>
              <a:rPr lang="en-GB" sz="2000" dirty="0">
                <a:latin typeface="Poppins" pitchFamily="2" charset="77"/>
                <a:cs typeface="Poppins" pitchFamily="2" charset="77"/>
              </a:rPr>
              <a:t>For learners</a:t>
            </a:r>
          </a:p>
        </p:txBody>
      </p:sp>
      <p:sp>
        <p:nvSpPr>
          <p:cNvPr id="3" name="Content Placeholder 2">
            <a:extLst>
              <a:ext uri="{FF2B5EF4-FFF2-40B4-BE49-F238E27FC236}">
                <a16:creationId xmlns:a16="http://schemas.microsoft.com/office/drawing/2014/main" id="{3A5B6499-1B14-D249-AB59-BA0E08EB2AA6}"/>
              </a:ext>
            </a:extLst>
          </p:cNvPr>
          <p:cNvSpPr>
            <a:spLocks noGrp="1"/>
          </p:cNvSpPr>
          <p:nvPr>
            <p:ph idx="1"/>
          </p:nvPr>
        </p:nvSpPr>
        <p:spPr>
          <a:xfrm>
            <a:off x="254643" y="1636211"/>
            <a:ext cx="3518704" cy="3594454"/>
          </a:xfrm>
        </p:spPr>
        <p:txBody>
          <a:bodyPr/>
          <a:lstStyle/>
          <a:p>
            <a:r>
              <a:rPr lang="en-GB" sz="1300" dirty="0">
                <a:latin typeface="Poppins" pitchFamily="2" charset="77"/>
                <a:cs typeface="Poppins" pitchFamily="2" charset="77"/>
              </a:rPr>
              <a:t>Different contents in a manner that is flexible and suitable for the learner</a:t>
            </a:r>
          </a:p>
          <a:p>
            <a:endParaRPr lang="fi-FI" sz="1300" dirty="0">
              <a:latin typeface="Poppins" pitchFamily="2" charset="77"/>
              <a:cs typeface="Poppins" pitchFamily="2" charset="77"/>
            </a:endParaRPr>
          </a:p>
          <a:p>
            <a:r>
              <a:rPr lang="en-GB" sz="1300" dirty="0">
                <a:latin typeface="Poppins" pitchFamily="2" charset="77"/>
                <a:cs typeface="Poppins" pitchFamily="2" charset="77"/>
              </a:rPr>
              <a:t>Access to learning-related information for life and services based on one’s own profile </a:t>
            </a:r>
          </a:p>
          <a:p>
            <a:endParaRPr lang="fi-FI" sz="1300" dirty="0">
              <a:latin typeface="Poppins" pitchFamily="2" charset="77"/>
              <a:cs typeface="Poppins" pitchFamily="2" charset="77"/>
            </a:endParaRPr>
          </a:p>
          <a:p>
            <a:r>
              <a:rPr lang="en-GB" sz="1300" dirty="0">
                <a:latin typeface="Poppins" pitchFamily="2" charset="77"/>
                <a:cs typeface="Poppins" pitchFamily="2" charset="77"/>
              </a:rPr>
              <a:t>Search and recommendation functions help to identify competence needs and guide students towards suitable studies and also their next steps</a:t>
            </a:r>
          </a:p>
          <a:p>
            <a:endParaRPr lang="fi-FI" sz="1300" dirty="0">
              <a:latin typeface="Poppins" pitchFamily="2" charset="77"/>
              <a:cs typeface="Poppins" pitchFamily="2" charset="77"/>
            </a:endParaRPr>
          </a:p>
          <a:p>
            <a:r>
              <a:rPr lang="en-GB" sz="1300" dirty="0">
                <a:latin typeface="Poppins" pitchFamily="2" charset="77"/>
                <a:cs typeface="Poppins" pitchFamily="2" charset="77"/>
              </a:rPr>
              <a:t>Learning both in everyday life and as broader entities</a:t>
            </a:r>
          </a:p>
          <a:p>
            <a:endParaRPr lang="fi-FI" sz="1300" dirty="0">
              <a:latin typeface="Poppins" pitchFamily="2" charset="77"/>
              <a:cs typeface="Poppins" pitchFamily="2" charset="77"/>
            </a:endParaRPr>
          </a:p>
          <a:p>
            <a:r>
              <a:rPr lang="en-GB" sz="1300" dirty="0">
                <a:latin typeface="Poppins" pitchFamily="2" charset="77"/>
                <a:cs typeface="Poppins" pitchFamily="2" charset="77"/>
              </a:rPr>
              <a:t>Beginning studies is easy and encouraging</a:t>
            </a:r>
          </a:p>
          <a:p>
            <a:endParaRPr lang="fi-FI" sz="1300" dirty="0">
              <a:latin typeface="Poppins" pitchFamily="2" charset="77"/>
              <a:cs typeface="Poppins" pitchFamily="2" charset="77"/>
            </a:endParaRPr>
          </a:p>
          <a:p>
            <a:r>
              <a:rPr lang="en-GB" sz="1300" dirty="0">
                <a:latin typeface="Poppins" pitchFamily="2" charset="77"/>
                <a:cs typeface="Poppins" pitchFamily="2" charset="77"/>
              </a:rPr>
              <a:t>Guidance and support in a manner that suits one's needs and capabilities and is automated when appropriate</a:t>
            </a:r>
          </a:p>
          <a:p>
            <a:endParaRPr lang="fi-FI" sz="1400" dirty="0">
              <a:latin typeface="Poppins" pitchFamily="2" charset="77"/>
              <a:cs typeface="Poppins" pitchFamily="2" charset="77"/>
            </a:endParaRPr>
          </a:p>
          <a:p>
            <a:pPr marL="0" indent="0">
              <a:buNone/>
            </a:pPr>
            <a:endParaRPr lang="fi-FI" sz="1400" dirty="0">
              <a:latin typeface="Poppins" pitchFamily="2" charset="77"/>
              <a:cs typeface="Poppins" pitchFamily="2" charset="77"/>
            </a:endParaRPr>
          </a:p>
          <a:p>
            <a:endParaRPr lang="fi-FI" sz="1400" dirty="0">
              <a:latin typeface="Poppins" pitchFamily="2" charset="77"/>
              <a:cs typeface="Poppins" pitchFamily="2" charset="77"/>
            </a:endParaRPr>
          </a:p>
          <a:p>
            <a:endParaRPr lang="fi-FI" sz="1400" dirty="0">
              <a:latin typeface="Poppins" pitchFamily="2" charset="77"/>
              <a:cs typeface="Poppins" pitchFamily="2" charset="77"/>
            </a:endParaRPr>
          </a:p>
          <a:p>
            <a:endParaRPr lang="fi-FI" sz="1400" dirty="0">
              <a:latin typeface="Poppins" pitchFamily="2" charset="77"/>
              <a:cs typeface="Poppins" pitchFamily="2" charset="77"/>
            </a:endParaRPr>
          </a:p>
          <a:p>
            <a:endParaRPr lang="fi-FI" sz="1400" dirty="0">
              <a:latin typeface="Poppins" pitchFamily="2" charset="77"/>
              <a:cs typeface="Poppins" pitchFamily="2" charset="77"/>
            </a:endParaRPr>
          </a:p>
          <a:p>
            <a:endParaRPr lang="fi-FI" sz="1400" dirty="0">
              <a:latin typeface="Poppins" pitchFamily="2" charset="77"/>
              <a:cs typeface="Poppins" pitchFamily="2" charset="77"/>
            </a:endParaRPr>
          </a:p>
          <a:p>
            <a:endParaRPr lang="fi-FI" sz="1400" dirty="0">
              <a:latin typeface="Poppins" pitchFamily="2" charset="77"/>
              <a:cs typeface="Poppins" pitchFamily="2" charset="77"/>
            </a:endParaRPr>
          </a:p>
          <a:p>
            <a:endParaRPr lang="fi-FI" sz="1400" dirty="0">
              <a:latin typeface="Poppins" pitchFamily="2" charset="77"/>
              <a:cs typeface="Poppins" pitchFamily="2" charset="77"/>
            </a:endParaRPr>
          </a:p>
        </p:txBody>
      </p:sp>
      <p:sp>
        <p:nvSpPr>
          <p:cNvPr id="35" name="Title 1">
            <a:extLst>
              <a:ext uri="{FF2B5EF4-FFF2-40B4-BE49-F238E27FC236}">
                <a16:creationId xmlns:a16="http://schemas.microsoft.com/office/drawing/2014/main" id="{6243190D-4EED-6D4C-9C55-A1773D64A7AF}"/>
              </a:ext>
            </a:extLst>
          </p:cNvPr>
          <p:cNvSpPr txBox="1">
            <a:spLocks/>
          </p:cNvSpPr>
          <p:nvPr/>
        </p:nvSpPr>
        <p:spPr>
          <a:xfrm>
            <a:off x="4327646" y="950978"/>
            <a:ext cx="3518704" cy="3644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Poppins" pitchFamily="2" charset="77"/>
                <a:ea typeface="+mj-ea"/>
                <a:cs typeface="Poppins" pitchFamily="2" charset="77"/>
                <a:sym typeface="Arial"/>
              </a:rPr>
              <a:t>For teachers and support services  </a:t>
            </a:r>
          </a:p>
        </p:txBody>
      </p:sp>
      <p:sp>
        <p:nvSpPr>
          <p:cNvPr id="36" name="Content Placeholder 2">
            <a:extLst>
              <a:ext uri="{FF2B5EF4-FFF2-40B4-BE49-F238E27FC236}">
                <a16:creationId xmlns:a16="http://schemas.microsoft.com/office/drawing/2014/main" id="{5B4A2A67-99C1-D945-BCE0-782D4F3FC36C}"/>
              </a:ext>
            </a:extLst>
          </p:cNvPr>
          <p:cNvSpPr txBox="1">
            <a:spLocks/>
          </p:cNvSpPr>
          <p:nvPr/>
        </p:nvSpPr>
        <p:spPr>
          <a:xfrm>
            <a:off x="4354653" y="1636211"/>
            <a:ext cx="3518704" cy="3934695"/>
          </a:xfrm>
          <a:prstGeom prst="rect">
            <a:avLst/>
          </a:prstGeom>
        </p:spPr>
        <p:txBody>
          <a:bodyPr vert="horz" lIns="0" tIns="0" rIns="0" bIns="0" rtlCol="0" anchor="t" anchorCtr="0">
            <a:noAutofit/>
          </a:bodyPr>
          <a:lstStyle>
            <a:lvl1pPr marL="179388"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1pPr>
            <a:lvl2pPr marL="536575" indent="-177800"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2pPr>
            <a:lvl3pPr marL="898525" indent="-180975"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3pPr>
            <a:lvl4pPr marL="1255713"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4pPr>
            <a:lvl5pPr marL="1614488"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i-FI"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p:txBody>
      </p:sp>
      <p:sp>
        <p:nvSpPr>
          <p:cNvPr id="39" name="Title 1">
            <a:extLst>
              <a:ext uri="{FF2B5EF4-FFF2-40B4-BE49-F238E27FC236}">
                <a16:creationId xmlns:a16="http://schemas.microsoft.com/office/drawing/2014/main" id="{3BE06702-0A3F-2C44-BC7D-4E734DB9D0E0}"/>
              </a:ext>
            </a:extLst>
          </p:cNvPr>
          <p:cNvSpPr txBox="1">
            <a:spLocks/>
          </p:cNvSpPr>
          <p:nvPr/>
        </p:nvSpPr>
        <p:spPr>
          <a:xfrm>
            <a:off x="8418653" y="950979"/>
            <a:ext cx="3518704" cy="85641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Poppins" pitchFamily="2" charset="77"/>
                <a:ea typeface="+mj-ea"/>
                <a:cs typeface="Poppins" pitchFamily="2" charset="77"/>
                <a:sym typeface="Arial"/>
              </a:rPr>
              <a:t>For higher education institutions </a:t>
            </a:r>
          </a:p>
        </p:txBody>
      </p:sp>
      <p:sp>
        <p:nvSpPr>
          <p:cNvPr id="40" name="Content Placeholder 2">
            <a:extLst>
              <a:ext uri="{FF2B5EF4-FFF2-40B4-BE49-F238E27FC236}">
                <a16:creationId xmlns:a16="http://schemas.microsoft.com/office/drawing/2014/main" id="{BA0CB41A-2155-8B44-9AAF-B0BFD1586DE8}"/>
              </a:ext>
            </a:extLst>
          </p:cNvPr>
          <p:cNvSpPr txBox="1">
            <a:spLocks/>
          </p:cNvSpPr>
          <p:nvPr/>
        </p:nvSpPr>
        <p:spPr>
          <a:xfrm>
            <a:off x="8418653" y="1636211"/>
            <a:ext cx="3518704" cy="3934695"/>
          </a:xfrm>
          <a:prstGeom prst="rect">
            <a:avLst/>
          </a:prstGeom>
        </p:spPr>
        <p:txBody>
          <a:bodyPr vert="horz" lIns="0" tIns="0" rIns="0" bIns="0" rtlCol="0" anchor="t" anchorCtr="0">
            <a:noAutofit/>
          </a:bodyPr>
          <a:lstStyle>
            <a:lvl1pPr marL="179388"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1pPr>
            <a:lvl2pPr marL="536575" indent="-177800"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2pPr>
            <a:lvl3pPr marL="898525" indent="-180975"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3pPr>
            <a:lvl4pPr marL="1255713"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4pPr>
            <a:lvl5pPr marL="1614488"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Broader and more versatile set of learners, unrestricted by regional boundaries. Provision of advice and guidance.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fi-FI"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Making operations more efficient using data collected by the service, increasing data capabilities </a:t>
            </a:r>
            <a:b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br>
            <a:endPar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Increased amount of cooperation between higher education institutions, common rules and operating models</a:t>
            </a: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i-FI"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Being profiled on the tray based on their own strengths</a:t>
            </a:r>
            <a:b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br>
            <a:endPar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National digital services save resources, not everything needs to be done alone </a:t>
            </a: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i-FI"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i-FI"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i-FI" sz="14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p:txBody>
      </p:sp>
      <p:sp>
        <p:nvSpPr>
          <p:cNvPr id="10" name="Content Placeholder 2">
            <a:extLst>
              <a:ext uri="{FF2B5EF4-FFF2-40B4-BE49-F238E27FC236}">
                <a16:creationId xmlns:a16="http://schemas.microsoft.com/office/drawing/2014/main" id="{02E0867D-B6AB-472A-8225-EC5911F56422}"/>
              </a:ext>
            </a:extLst>
          </p:cNvPr>
          <p:cNvSpPr txBox="1">
            <a:spLocks/>
          </p:cNvSpPr>
          <p:nvPr/>
        </p:nvSpPr>
        <p:spPr>
          <a:xfrm>
            <a:off x="4300638" y="1719943"/>
            <a:ext cx="3518704" cy="3510722"/>
          </a:xfrm>
          <a:prstGeom prst="rect">
            <a:avLst/>
          </a:prstGeom>
        </p:spPr>
        <p:txBody>
          <a:bodyPr vert="horz" lIns="0" tIns="0" rIns="0" bIns="0" rtlCol="0" anchor="t" anchorCtr="0">
            <a:noAutofit/>
          </a:bodyPr>
          <a:lstStyle>
            <a:lvl1pPr marL="179388"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1pPr>
            <a:lvl2pPr marL="536575" indent="-177800"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2pPr>
            <a:lvl3pPr marL="898525" indent="-180975"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3pPr>
            <a:lvl4pPr marL="1255713"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4pPr>
            <a:lvl5pPr marL="1614488" indent="-179388" algn="l" defTabSz="914400" rtl="0" eaLnBrk="1" latinLnBrk="0" hangingPunct="1">
              <a:lnSpc>
                <a:spcPct val="11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Less manual work, more time for guidance and encounters </a:t>
            </a: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i-FI"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Emphasis on creating learning content and learning experiences in their work</a:t>
            </a: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i-FI"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Team-based approach and strengthening cooperation in the planning and implementation of studies</a:t>
            </a: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i-FI"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Common operating models and quality criteria to support work also across the boundaries of higher education institutions </a:t>
            </a: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fi-FI"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Methods and technologies of interaction are developed and researched, the best practices will be scaled</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fi-FI"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179388" marR="0" lvl="0" indent="-17938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rPr>
              <a:t>Developing pedagogical competence is an encouraging part of their work</a:t>
            </a:r>
            <a:endParaRPr kumimoji="0" lang="fi-FI"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fi-FI" sz="1300" b="0" i="0" u="none" strike="noStrike" kern="1200" cap="none" spc="0" normalizeH="0" baseline="0" noProof="0" dirty="0">
              <a:ln>
                <a:noFill/>
              </a:ln>
              <a:solidFill>
                <a:prstClr val="black"/>
              </a:solidFill>
              <a:effectLst/>
              <a:uLnTx/>
              <a:uFillTx/>
              <a:latin typeface="Poppins" pitchFamily="2" charset="77"/>
              <a:ea typeface="+mn-ea"/>
              <a:cs typeface="Poppins" pitchFamily="2" charset="77"/>
              <a:sym typeface="Arial"/>
            </a:endParaRPr>
          </a:p>
        </p:txBody>
      </p:sp>
    </p:spTree>
    <p:extLst>
      <p:ext uri="{BB962C8B-B14F-4D97-AF65-F5344CB8AC3E}">
        <p14:creationId xmlns:p14="http://schemas.microsoft.com/office/powerpoint/2010/main" val="2140695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9D0D5F5D-4FAE-3AC9-5DFA-B66AF312BE67}"/>
            </a:ext>
          </a:extLst>
        </p:cNvPr>
        <p:cNvGrpSpPr/>
        <p:nvPr/>
      </p:nvGrpSpPr>
      <p:grpSpPr>
        <a:xfrm>
          <a:off x="0" y="0"/>
          <a:ext cx="0" cy="0"/>
          <a:chOff x="0" y="0"/>
          <a:chExt cx="0" cy="0"/>
        </a:xfrm>
      </p:grpSpPr>
      <p:pic>
        <p:nvPicPr>
          <p:cNvPr id="5" name="Kuva 4" descr="Kuva, joka sisältää kohteen henkilö, seinä, sisä, vaatetus&#10;&#10;Kuvaus luotu automaattisesti">
            <a:extLst>
              <a:ext uri="{FF2B5EF4-FFF2-40B4-BE49-F238E27FC236}">
                <a16:creationId xmlns:a16="http://schemas.microsoft.com/office/drawing/2014/main" id="{A707883C-4599-F6A9-1C91-1F2006AEE7F6}"/>
              </a:ext>
            </a:extLst>
          </p:cNvPr>
          <p:cNvPicPr>
            <a:picLocks noChangeAspect="1"/>
          </p:cNvPicPr>
          <p:nvPr/>
        </p:nvPicPr>
        <p:blipFill rotWithShape="1">
          <a:blip r:embed="rId3"/>
          <a:srcRect l="30" t="5627" r="36884" b="2301"/>
          <a:stretch/>
        </p:blipFill>
        <p:spPr>
          <a:xfrm>
            <a:off x="5143500" y="-1"/>
            <a:ext cx="7048500" cy="6858000"/>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7B40D4BB-F1D8-1D27-30A2-8EEC181E29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76431" y="637483"/>
            <a:ext cx="6858002" cy="5583038"/>
          </a:xfrm>
          <a:prstGeom prst="rect">
            <a:avLst/>
          </a:prstGeom>
        </p:spPr>
      </p:pic>
      <p:sp>
        <p:nvSpPr>
          <p:cNvPr id="7" name="Title 1">
            <a:extLst>
              <a:ext uri="{FF2B5EF4-FFF2-40B4-BE49-F238E27FC236}">
                <a16:creationId xmlns:a16="http://schemas.microsoft.com/office/drawing/2014/main" id="{C19DE7EB-A26F-252C-43B8-A491CDA63A01}"/>
              </a:ext>
            </a:extLst>
          </p:cNvPr>
          <p:cNvSpPr txBox="1">
            <a:spLocks/>
          </p:cNvSpPr>
          <p:nvPr/>
        </p:nvSpPr>
        <p:spPr>
          <a:xfrm>
            <a:off x="658813" y="2683193"/>
            <a:ext cx="5984875" cy="252884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oppins"/>
              <a:buNone/>
              <a:defRPr sz="5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5000"/>
              <a:buFont typeface="Poppins"/>
              <a:buNone/>
              <a:tabLst/>
              <a:defRPr/>
            </a:pPr>
            <a:r>
              <a:rPr kumimoji="0" lang="fi-FI" sz="3600" b="1" i="0" u="none" strike="noStrike" kern="0" cap="none" spc="0" normalizeH="0" baseline="0" noProof="0" dirty="0" err="1">
                <a:ln>
                  <a:noFill/>
                </a:ln>
                <a:solidFill>
                  <a:srgbClr val="000000"/>
                </a:solidFill>
                <a:effectLst/>
                <a:uLnTx/>
                <a:uFillTx/>
                <a:latin typeface="Poppins"/>
                <a:cs typeface="Poppins"/>
                <a:sym typeface="Poppins"/>
              </a:rPr>
              <a:t>High</a:t>
            </a:r>
            <a:r>
              <a:rPr kumimoji="0" lang="fi-FI" sz="3600" b="1" i="0" u="none" strike="noStrike" kern="0" cap="none" spc="0" normalizeH="0" baseline="0" noProof="0" dirty="0">
                <a:ln>
                  <a:noFill/>
                </a:ln>
                <a:solidFill>
                  <a:srgbClr val="000000"/>
                </a:solidFill>
                <a:effectLst/>
                <a:uLnTx/>
                <a:uFillTx/>
                <a:latin typeface="Poppins"/>
                <a:cs typeface="Poppins"/>
                <a:sym typeface="Poppins"/>
              </a:rPr>
              <a:t> </a:t>
            </a:r>
            <a:r>
              <a:rPr kumimoji="0" lang="fi-FI" sz="3600" b="1" i="0" u="none" strike="noStrike" kern="0" cap="none" spc="0" normalizeH="0" baseline="0" noProof="0" dirty="0" err="1">
                <a:ln>
                  <a:noFill/>
                </a:ln>
                <a:solidFill>
                  <a:srgbClr val="000000"/>
                </a:solidFill>
                <a:effectLst/>
                <a:uLnTx/>
                <a:uFillTx/>
                <a:latin typeface="Poppins"/>
                <a:cs typeface="Poppins"/>
                <a:sym typeface="Poppins"/>
              </a:rPr>
              <a:t>quality</a:t>
            </a:r>
            <a:r>
              <a:rPr kumimoji="0" lang="fi-FI" sz="3600" b="1" i="0" u="none" strike="noStrike" kern="0" cap="none" spc="0" normalizeH="0" baseline="0" noProof="0" dirty="0">
                <a:ln>
                  <a:noFill/>
                </a:ln>
                <a:solidFill>
                  <a:srgbClr val="000000"/>
                </a:solidFill>
                <a:effectLst/>
                <a:uLnTx/>
                <a:uFillTx/>
                <a:latin typeface="Poppins"/>
                <a:cs typeface="Poppins"/>
                <a:sym typeface="Poppins"/>
              </a:rPr>
              <a:t> </a:t>
            </a:r>
            <a:r>
              <a:rPr kumimoji="0" lang="fi-FI" sz="3600" b="1" i="0" u="none" strike="noStrike" kern="0" cap="none" spc="0" normalizeH="0" baseline="0" noProof="0" dirty="0" err="1">
                <a:ln>
                  <a:noFill/>
                </a:ln>
                <a:solidFill>
                  <a:srgbClr val="000000"/>
                </a:solidFill>
                <a:effectLst/>
                <a:uLnTx/>
                <a:uFillTx/>
                <a:latin typeface="Poppins"/>
                <a:cs typeface="Poppins"/>
                <a:sym typeface="Poppins"/>
              </a:rPr>
              <a:t>pedagogy</a:t>
            </a:r>
            <a:r>
              <a:rPr kumimoji="0" lang="fi-FI" sz="3600" b="1" i="0" u="none" strike="noStrike" kern="0" cap="none" spc="0" normalizeH="0" baseline="0" noProof="0" dirty="0">
                <a:ln>
                  <a:noFill/>
                </a:ln>
                <a:solidFill>
                  <a:srgbClr val="000000"/>
                </a:solidFill>
                <a:effectLst/>
                <a:uLnTx/>
                <a:uFillTx/>
                <a:latin typeface="Poppins"/>
                <a:cs typeface="Poppins"/>
                <a:sym typeface="Poppins"/>
              </a:rPr>
              <a:t> </a:t>
            </a:r>
          </a:p>
          <a:p>
            <a:pPr marL="0" marR="0" lvl="0" indent="0" algn="l" defTabSz="914400" rtl="0" eaLnBrk="1" fontAlgn="auto" latinLnBrk="0" hangingPunct="1">
              <a:lnSpc>
                <a:spcPct val="90000"/>
              </a:lnSpc>
              <a:spcBef>
                <a:spcPts val="0"/>
              </a:spcBef>
              <a:spcAft>
                <a:spcPts val="0"/>
              </a:spcAft>
              <a:buClr>
                <a:srgbClr val="000000"/>
              </a:buClr>
              <a:buSzPts val="5000"/>
              <a:buFont typeface="Poppins"/>
              <a:buNone/>
              <a:tabLst/>
              <a:defRPr/>
            </a:pPr>
            <a:r>
              <a:rPr kumimoji="0" lang="fi-FI" sz="3600" b="1" i="0" u="none" strike="noStrike" kern="0" cap="none" spc="0" normalizeH="0" baseline="0" noProof="0" dirty="0" err="1">
                <a:ln>
                  <a:noFill/>
                </a:ln>
                <a:solidFill>
                  <a:srgbClr val="000000"/>
                </a:solidFill>
                <a:effectLst/>
                <a:uLnTx/>
                <a:uFillTx/>
                <a:latin typeface="Poppins"/>
                <a:cs typeface="Poppins"/>
                <a:sym typeface="Poppins"/>
              </a:rPr>
              <a:t>has</a:t>
            </a:r>
            <a:r>
              <a:rPr kumimoji="0" lang="fi-FI" sz="3600" b="1" i="0" u="none" strike="noStrike" kern="0" cap="none" spc="0" normalizeH="0" baseline="0" noProof="0" dirty="0">
                <a:ln>
                  <a:noFill/>
                </a:ln>
                <a:solidFill>
                  <a:srgbClr val="000000"/>
                </a:solidFill>
                <a:effectLst/>
                <a:uLnTx/>
                <a:uFillTx/>
                <a:latin typeface="Poppins"/>
                <a:cs typeface="Poppins"/>
                <a:sym typeface="Poppins"/>
              </a:rPr>
              <a:t> a </a:t>
            </a:r>
            <a:r>
              <a:rPr kumimoji="0" lang="fi-FI" sz="3600" b="1" i="0" u="none" strike="noStrike" kern="0" cap="none" spc="0" normalizeH="0" baseline="0" noProof="0" dirty="0" err="1">
                <a:ln>
                  <a:noFill/>
                </a:ln>
                <a:solidFill>
                  <a:srgbClr val="000000"/>
                </a:solidFill>
                <a:effectLst/>
                <a:uLnTx/>
                <a:uFillTx/>
                <a:latin typeface="Poppins"/>
                <a:cs typeface="Poppins"/>
                <a:sym typeface="Poppins"/>
              </a:rPr>
              <a:t>key</a:t>
            </a:r>
            <a:r>
              <a:rPr kumimoji="0" lang="fi-FI" sz="3600" b="1" i="0" u="none" strike="noStrike" kern="0" cap="none" spc="0" normalizeH="0" baseline="0" noProof="0" dirty="0">
                <a:ln>
                  <a:noFill/>
                </a:ln>
                <a:solidFill>
                  <a:srgbClr val="000000"/>
                </a:solidFill>
                <a:effectLst/>
                <a:uLnTx/>
                <a:uFillTx/>
                <a:latin typeface="Poppins"/>
                <a:cs typeface="Poppins"/>
                <a:sym typeface="Poppins"/>
              </a:rPr>
              <a:t> </a:t>
            </a:r>
            <a:r>
              <a:rPr kumimoji="0" lang="fi-FI" sz="3600" b="1" i="0" u="none" strike="noStrike" kern="0" cap="none" spc="0" normalizeH="0" baseline="0" noProof="0" dirty="0" err="1">
                <a:ln>
                  <a:noFill/>
                </a:ln>
                <a:solidFill>
                  <a:srgbClr val="000000"/>
                </a:solidFill>
                <a:effectLst/>
                <a:uLnTx/>
                <a:uFillTx/>
                <a:latin typeface="Poppins"/>
                <a:cs typeface="Poppins"/>
                <a:sym typeface="Poppins"/>
              </a:rPr>
              <a:t>role</a:t>
            </a:r>
            <a:r>
              <a:rPr kumimoji="0" lang="fi-FI" sz="3600" b="1" i="0" u="none" strike="noStrike" kern="0" cap="none" spc="0" normalizeH="0" baseline="0" noProof="0" dirty="0">
                <a:ln>
                  <a:noFill/>
                </a:ln>
                <a:solidFill>
                  <a:srgbClr val="000000"/>
                </a:solidFill>
                <a:effectLst/>
                <a:uLnTx/>
                <a:uFillTx/>
                <a:latin typeface="Poppins"/>
                <a:cs typeface="Poppins"/>
                <a:sym typeface="Poppins"/>
              </a:rPr>
              <a:t> in </a:t>
            </a:r>
          </a:p>
          <a:p>
            <a:pPr marL="0" marR="0" lvl="0" indent="0" algn="l" defTabSz="914400" rtl="0" eaLnBrk="1" fontAlgn="auto" latinLnBrk="0" hangingPunct="1">
              <a:lnSpc>
                <a:spcPct val="90000"/>
              </a:lnSpc>
              <a:spcBef>
                <a:spcPts val="0"/>
              </a:spcBef>
              <a:spcAft>
                <a:spcPts val="0"/>
              </a:spcAft>
              <a:buClr>
                <a:srgbClr val="000000"/>
              </a:buClr>
              <a:buSzPts val="5000"/>
              <a:buFont typeface="Poppins"/>
              <a:buNone/>
              <a:tabLst/>
              <a:defRPr/>
            </a:pPr>
            <a:r>
              <a:rPr kumimoji="0" lang="fi-FI" sz="3600" b="1" i="0" u="none" strike="noStrike" kern="0" cap="none" spc="0" normalizeH="0" baseline="0" noProof="0" dirty="0">
                <a:ln>
                  <a:noFill/>
                </a:ln>
                <a:solidFill>
                  <a:srgbClr val="000000"/>
                </a:solidFill>
                <a:effectLst/>
                <a:uLnTx/>
                <a:uFillTx/>
                <a:latin typeface="Poppins"/>
                <a:cs typeface="Poppins"/>
                <a:sym typeface="Poppins"/>
              </a:rPr>
              <a:t>Digivisio 2030</a:t>
            </a:r>
            <a:endParaRPr kumimoji="0" lang="en-FI" sz="3600" b="1" i="0" u="none" strike="noStrike" kern="0" cap="none" spc="0" normalizeH="0" baseline="0" noProof="0" dirty="0">
              <a:ln>
                <a:noFill/>
              </a:ln>
              <a:solidFill>
                <a:srgbClr val="000000"/>
              </a:solidFill>
              <a:effectLst/>
              <a:uLnTx/>
              <a:uFillTx/>
              <a:latin typeface="Poppins"/>
              <a:cs typeface="Poppins"/>
              <a:sym typeface="Poppins"/>
            </a:endParaRPr>
          </a:p>
        </p:txBody>
      </p:sp>
      <p:pic>
        <p:nvPicPr>
          <p:cNvPr id="8" name="Google Shape;16;p1">
            <a:extLst>
              <a:ext uri="{FF2B5EF4-FFF2-40B4-BE49-F238E27FC236}">
                <a16:creationId xmlns:a16="http://schemas.microsoft.com/office/drawing/2014/main" id="{4D277E3D-9A61-80DA-038B-C740C930CF2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extLst>
      <p:ext uri="{BB962C8B-B14F-4D97-AF65-F5344CB8AC3E}">
        <p14:creationId xmlns:p14="http://schemas.microsoft.com/office/powerpoint/2010/main" val="140215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uora yhdysviiva 1">
            <a:extLst>
              <a:ext uri="{FF2B5EF4-FFF2-40B4-BE49-F238E27FC236}">
                <a16:creationId xmlns:a16="http://schemas.microsoft.com/office/drawing/2014/main" id="{28DF56E4-2818-D080-F109-950030A09C7D}"/>
              </a:ext>
            </a:extLst>
          </p:cNvPr>
          <p:cNvCxnSpPr>
            <a:cxnSpLocks/>
          </p:cNvCxnSpPr>
          <p:nvPr/>
        </p:nvCxnSpPr>
        <p:spPr>
          <a:xfrm>
            <a:off x="6096000" y="1334530"/>
            <a:ext cx="0" cy="4992129"/>
          </a:xfrm>
          <a:prstGeom prst="lin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cxnSp>
      <p:cxnSp>
        <p:nvCxnSpPr>
          <p:cNvPr id="3" name="Suora yhdysviiva 2">
            <a:extLst>
              <a:ext uri="{FF2B5EF4-FFF2-40B4-BE49-F238E27FC236}">
                <a16:creationId xmlns:a16="http://schemas.microsoft.com/office/drawing/2014/main" id="{B650B309-A767-38AA-E0E2-52CDA2B88500}"/>
              </a:ext>
            </a:extLst>
          </p:cNvPr>
          <p:cNvCxnSpPr>
            <a:cxnSpLocks/>
          </p:cNvCxnSpPr>
          <p:nvPr/>
        </p:nvCxnSpPr>
        <p:spPr>
          <a:xfrm flipH="1">
            <a:off x="642223" y="3841225"/>
            <a:ext cx="10898988" cy="0"/>
          </a:xfrm>
          <a:prstGeom prst="lin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cxnSp>
      <p:sp>
        <p:nvSpPr>
          <p:cNvPr id="8" name="Tekstin paikkamerkki 6">
            <a:extLst>
              <a:ext uri="{FF2B5EF4-FFF2-40B4-BE49-F238E27FC236}">
                <a16:creationId xmlns:a16="http://schemas.microsoft.com/office/drawing/2014/main" id="{3E300A7C-B0FE-0C39-E26E-A136C53EE446}"/>
              </a:ext>
            </a:extLst>
          </p:cNvPr>
          <p:cNvSpPr txBox="1">
            <a:spLocks/>
          </p:cNvSpPr>
          <p:nvPr/>
        </p:nvSpPr>
        <p:spPr>
          <a:xfrm>
            <a:off x="914400" y="1543744"/>
            <a:ext cx="4768202" cy="1575875"/>
          </a:xfrm>
          <a:prstGeom prst="rect">
            <a:avLst/>
          </a:prstGeom>
        </p:spPr>
        <p:txBody>
          <a:bodyPr anchor="t">
            <a:noAutofit/>
          </a:bodyPr>
          <a:lstStyle>
            <a:lvl1pPr marL="179387"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1pPr>
            <a:lvl2pPr marL="536575" marR="0" indent="-1778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2pPr>
            <a:lvl3pPr marL="898525" marR="0" indent="-180975"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3pPr>
            <a:lvl4pPr marL="1255712"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4pPr>
            <a:lvl5pPr marL="1614487"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5pPr>
            <a:lvl6pPr marL="25146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6pPr>
            <a:lvl7pPr marL="29718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7pPr>
            <a:lvl8pPr marL="34290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8pPr>
            <a:lvl9pPr marL="38862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9pPr>
          </a:lstStyle>
          <a:p>
            <a:pPr marL="0" marR="0" lvl="0" indent="0" algn="l" defTabSz="822959" rtl="0" eaLnBrk="1" fontAlgn="auto" latinLnBrk="0" hangingPunct="1">
              <a:lnSpc>
                <a:spcPct val="110000"/>
              </a:lnSpc>
              <a:spcBef>
                <a:spcPts val="0"/>
              </a:spcBef>
              <a:spcAft>
                <a:spcPts val="0"/>
              </a:spcAft>
              <a:buClrTx/>
              <a:buSzTx/>
              <a:buFont typeface="Arial"/>
              <a:buNone/>
              <a:tabLst/>
              <a:defRPr sz="1350" b="1"/>
            </a:pPr>
            <a:r>
              <a:rPr kumimoji="0" lang="en-GB" sz="1400" b="1" i="0" u="none" strike="noStrike" kern="0" cap="none" spc="0" normalizeH="0" baseline="0" noProof="0" dirty="0">
                <a:ln>
                  <a:noFill/>
                </a:ln>
                <a:solidFill>
                  <a:srgbClr val="000000"/>
                </a:solidFill>
                <a:effectLst/>
                <a:uLnTx/>
                <a:uFillTx/>
                <a:latin typeface="Poppins"/>
                <a:cs typeface="Poppins"/>
                <a:sym typeface="Poppins"/>
              </a:rPr>
              <a:t>Evolves with time</a:t>
            </a:r>
            <a:br>
              <a:rPr kumimoji="0" lang="en-GB" sz="1400" b="1" i="0" u="none" strike="noStrike" kern="0" cap="none" spc="0" normalizeH="0" baseline="0" noProof="0" dirty="0">
                <a:ln>
                  <a:noFill/>
                </a:ln>
                <a:solidFill>
                  <a:srgbClr val="FF0000"/>
                </a:solidFill>
                <a:effectLst/>
                <a:uLnTx/>
                <a:uFillTx/>
                <a:latin typeface="Poppins"/>
                <a:ea typeface="+mn-lt"/>
                <a:cs typeface="Poppins"/>
                <a:sym typeface="Poppins"/>
              </a:rPr>
            </a:br>
            <a:endParaRPr kumimoji="0" lang="en-GB" sz="1400" b="1" i="0" u="none" strike="noStrike" kern="0" cap="none" spc="0" normalizeH="0" baseline="0" noProof="0" dirty="0">
              <a:ln>
                <a:noFill/>
              </a:ln>
              <a:solidFill>
                <a:srgbClr val="000000"/>
              </a:solidFill>
              <a:effectLst/>
              <a:uLnTx/>
              <a:uFillTx/>
              <a:latin typeface="Poppins"/>
              <a:cs typeface="Poppins"/>
              <a:sym typeface="Poppins"/>
            </a:endParaRPr>
          </a:p>
          <a:p>
            <a:pPr marL="161449" marR="0" lvl="0" indent="-161449" algn="l" defTabSz="822959" rtl="0" eaLnBrk="1" fontAlgn="auto" latinLnBrk="0" hangingPunct="1">
              <a:lnSpc>
                <a:spcPct val="110000"/>
              </a:lnSpc>
              <a:spcBef>
                <a:spcPts val="0"/>
              </a:spcBef>
              <a:spcAft>
                <a:spcPts val="0"/>
              </a:spcAft>
              <a:buClrTx/>
              <a:buSzPct val="100000"/>
              <a:buFont typeface="Arial"/>
              <a:buChar char="•"/>
              <a:tabLst/>
              <a:defRPr sz="1350"/>
            </a:pPr>
            <a:r>
              <a:rPr kumimoji="0" lang="en-GB" sz="1400" b="0" i="0" u="none" strike="noStrike" kern="0" cap="none" spc="0" normalizeH="0" baseline="0" noProof="0" dirty="0">
                <a:ln>
                  <a:noFill/>
                </a:ln>
                <a:solidFill>
                  <a:srgbClr val="000000"/>
                </a:solidFill>
                <a:effectLst/>
                <a:uLnTx/>
                <a:uFillTx/>
                <a:latin typeface="Poppins"/>
                <a:cs typeface="Poppins"/>
                <a:sym typeface="Poppins"/>
              </a:rPr>
              <a:t>pedagogy relevant to learners and the world of work evolves as the world changes</a:t>
            </a:r>
          </a:p>
          <a:p>
            <a:pPr marL="161449" marR="0" lvl="0" indent="-161449" algn="l" defTabSz="822959" rtl="0" eaLnBrk="1" fontAlgn="auto" latinLnBrk="0" hangingPunct="1">
              <a:lnSpc>
                <a:spcPct val="110000"/>
              </a:lnSpc>
              <a:spcBef>
                <a:spcPts val="0"/>
              </a:spcBef>
              <a:spcAft>
                <a:spcPts val="0"/>
              </a:spcAft>
              <a:buClrTx/>
              <a:buSzPct val="100000"/>
              <a:buFont typeface="Arial"/>
              <a:buChar char="•"/>
              <a:tabLst/>
              <a:defRPr sz="1350"/>
            </a:pPr>
            <a:r>
              <a:rPr kumimoji="0" lang="en-GB" sz="1400" b="0" i="0" u="none" strike="noStrike" kern="0" cap="none" spc="0" normalizeH="0" baseline="0" noProof="0" dirty="0">
                <a:ln>
                  <a:noFill/>
                </a:ln>
                <a:solidFill>
                  <a:srgbClr val="000000"/>
                </a:solidFill>
                <a:effectLst/>
                <a:uLnTx/>
                <a:uFillTx/>
                <a:latin typeface="Poppins"/>
                <a:cs typeface="Poppins"/>
                <a:sym typeface="Poppins"/>
              </a:rPr>
              <a:t>E-learning is an integral part of pedagogy</a:t>
            </a:r>
          </a:p>
          <a:p>
            <a:pPr marL="161449" marR="0" lvl="0" indent="-161449" algn="l" defTabSz="822959" rtl="0" eaLnBrk="1" fontAlgn="auto" latinLnBrk="0" hangingPunct="1">
              <a:lnSpc>
                <a:spcPct val="110000"/>
              </a:lnSpc>
              <a:spcBef>
                <a:spcPts val="0"/>
              </a:spcBef>
              <a:spcAft>
                <a:spcPts val="0"/>
              </a:spcAft>
              <a:buClrTx/>
              <a:buSzPct val="100000"/>
              <a:buFont typeface="Arial"/>
              <a:buChar char="•"/>
              <a:tabLst/>
              <a:defRPr sz="1350"/>
            </a:pPr>
            <a:r>
              <a:rPr kumimoji="0" lang="en-GB" sz="1400" b="0" i="0" u="none" strike="noStrike" kern="0" cap="none" spc="0" normalizeH="0" baseline="0" noProof="0" dirty="0">
                <a:ln>
                  <a:noFill/>
                </a:ln>
                <a:solidFill>
                  <a:srgbClr val="000000"/>
                </a:solidFill>
                <a:effectLst/>
                <a:uLnTx/>
                <a:uFillTx/>
                <a:latin typeface="Poppins"/>
                <a:cs typeface="Poppins"/>
                <a:sym typeface="Poppins"/>
              </a:rPr>
              <a:t>instead of a static operating model, the change aims for flexibility and adaptability</a:t>
            </a:r>
          </a:p>
        </p:txBody>
      </p:sp>
      <p:sp>
        <p:nvSpPr>
          <p:cNvPr id="9" name="Tekstin paikkamerkki 6">
            <a:extLst>
              <a:ext uri="{FF2B5EF4-FFF2-40B4-BE49-F238E27FC236}">
                <a16:creationId xmlns:a16="http://schemas.microsoft.com/office/drawing/2014/main" id="{FB510DDE-C3E9-7303-6C54-E158792F051E}"/>
              </a:ext>
            </a:extLst>
          </p:cNvPr>
          <p:cNvSpPr txBox="1">
            <a:spLocks/>
          </p:cNvSpPr>
          <p:nvPr/>
        </p:nvSpPr>
        <p:spPr>
          <a:xfrm>
            <a:off x="6417475" y="1555384"/>
            <a:ext cx="4982043" cy="1564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marL="179387"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1pPr>
            <a:lvl2pPr marL="536575" marR="0" indent="-1778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2pPr>
            <a:lvl3pPr marL="898525" marR="0" indent="-180975"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3pPr>
            <a:lvl4pPr marL="1255712"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4pPr>
            <a:lvl5pPr marL="1614487"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5pPr>
            <a:lvl6pPr marL="25146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6pPr>
            <a:lvl7pPr marL="29718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7pPr>
            <a:lvl8pPr marL="34290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8pPr>
            <a:lvl9pPr marL="38862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9pPr>
          </a:lstStyle>
          <a:p>
            <a:pPr marL="0" marR="0" lvl="0" indent="0" algn="l" defTabSz="822959" rtl="0" eaLnBrk="1" fontAlgn="auto" latinLnBrk="0" hangingPunct="0">
              <a:lnSpc>
                <a:spcPct val="110000"/>
              </a:lnSpc>
              <a:spcBef>
                <a:spcPts val="0"/>
              </a:spcBef>
              <a:spcAft>
                <a:spcPts val="0"/>
              </a:spcAft>
              <a:buClrTx/>
              <a:buSzTx/>
              <a:buFont typeface="Arial"/>
              <a:buNone/>
              <a:tabLst/>
              <a:defRPr sz="1350" b="1"/>
            </a:pPr>
            <a:r>
              <a:rPr kumimoji="0" lang="en-GB" sz="1400" b="1" i="0" u="none" strike="noStrike" kern="0" cap="none" spc="0" normalizeH="0" baseline="0" noProof="0" dirty="0">
                <a:ln>
                  <a:noFill/>
                </a:ln>
                <a:solidFill>
                  <a:srgbClr val="000000"/>
                </a:solidFill>
                <a:effectLst/>
                <a:uLnTx/>
                <a:uFillTx/>
                <a:latin typeface="Poppins"/>
                <a:cs typeface="Poppins"/>
                <a:sym typeface="Poppins"/>
              </a:rPr>
              <a:t>Builds on everyday life</a:t>
            </a:r>
            <a:br>
              <a:rPr kumimoji="0" lang="en-GB" sz="1400" b="1" i="0" u="none" strike="noStrike" kern="0" cap="none" spc="0" normalizeH="0" baseline="0" noProof="0" dirty="0">
                <a:ln>
                  <a:noFill/>
                </a:ln>
                <a:solidFill>
                  <a:srgbClr val="FF0000"/>
                </a:solidFill>
                <a:effectLst/>
                <a:uLnTx/>
                <a:uFillTx/>
                <a:latin typeface="Poppins"/>
                <a:ea typeface="+mn-lt"/>
                <a:cs typeface="Poppins"/>
                <a:sym typeface="Poppins"/>
              </a:rPr>
            </a:br>
            <a:endParaRPr kumimoji="0" lang="en-GB" sz="1400" b="1" i="0" u="none" strike="noStrike" kern="0" cap="none" spc="0" normalizeH="0" baseline="0" noProof="0" dirty="0">
              <a:ln>
                <a:noFill/>
              </a:ln>
              <a:solidFill>
                <a:srgbClr val="000000"/>
              </a:solidFill>
              <a:effectLst/>
              <a:uLnTx/>
              <a:uFillTx/>
              <a:latin typeface="Poppins"/>
              <a:cs typeface="Poppins"/>
              <a:sym typeface="Poppins"/>
            </a:endParaRPr>
          </a:p>
          <a:p>
            <a:pPr marL="161449" marR="0" lvl="0" indent="-161449" algn="l" defTabSz="822959" rtl="0" eaLnBrk="1" fontAlgn="auto" latinLnBrk="0" hangingPunct="0">
              <a:lnSpc>
                <a:spcPct val="110000"/>
              </a:lnSpc>
              <a:spcBef>
                <a:spcPts val="0"/>
              </a:spcBef>
              <a:spcAft>
                <a:spcPts val="0"/>
              </a:spcAft>
              <a:buClrTx/>
              <a:buSzPct val="100000"/>
              <a:buFont typeface="Arial"/>
              <a:buChar char="•"/>
              <a:tabLst/>
              <a:defRPr sz="1350"/>
            </a:pPr>
            <a:r>
              <a:rPr kumimoji="0" lang="en-GB" sz="1300" b="0" i="0" u="none" strike="noStrike" kern="0" cap="none" spc="0" normalizeH="0" baseline="0" noProof="0" dirty="0">
                <a:ln>
                  <a:noFill/>
                </a:ln>
                <a:solidFill>
                  <a:srgbClr val="000000"/>
                </a:solidFill>
                <a:effectLst/>
                <a:uLnTx/>
                <a:uFillTx/>
                <a:latin typeface="Poppins"/>
                <a:cs typeface="Poppins"/>
                <a:sym typeface="Poppins"/>
              </a:rPr>
              <a:t>a change is underway and higher education institutions are already doing something at their own pace – they will be encouraged to continue like this in the future</a:t>
            </a:r>
          </a:p>
          <a:p>
            <a:pPr marL="161449" marR="0" lvl="0" indent="-161449" algn="l" defTabSz="822959" rtl="0" eaLnBrk="1" fontAlgn="auto" latinLnBrk="0" hangingPunct="0">
              <a:lnSpc>
                <a:spcPct val="110000"/>
              </a:lnSpc>
              <a:spcBef>
                <a:spcPts val="0"/>
              </a:spcBef>
              <a:spcAft>
                <a:spcPts val="0"/>
              </a:spcAft>
              <a:buClrTx/>
              <a:buSzPct val="100000"/>
              <a:buFont typeface="Arial"/>
              <a:buChar char="•"/>
              <a:tabLst/>
              <a:defRPr sz="1350"/>
            </a:pPr>
            <a:r>
              <a:rPr kumimoji="0" lang="en-GB" sz="1300" b="0" i="0" u="none" strike="noStrike" kern="0" cap="none" spc="0" normalizeH="0" baseline="0" noProof="0" dirty="0">
                <a:ln>
                  <a:noFill/>
                </a:ln>
                <a:solidFill>
                  <a:srgbClr val="000000"/>
                </a:solidFill>
                <a:effectLst/>
                <a:uLnTx/>
                <a:uFillTx/>
                <a:latin typeface="Poppins"/>
                <a:cs typeface="Poppins"/>
                <a:sym typeface="Poppins"/>
              </a:rPr>
              <a:t>teachers’ success is central to both learners and higher education institutions</a:t>
            </a:r>
          </a:p>
          <a:p>
            <a:pPr marL="161449" marR="0" lvl="0" indent="-161449" algn="l" defTabSz="822959" rtl="0" eaLnBrk="1" fontAlgn="auto" latinLnBrk="0" hangingPunct="0">
              <a:lnSpc>
                <a:spcPct val="110000"/>
              </a:lnSpc>
              <a:spcBef>
                <a:spcPts val="0"/>
              </a:spcBef>
              <a:spcAft>
                <a:spcPts val="0"/>
              </a:spcAft>
              <a:buClrTx/>
              <a:buSzPct val="100000"/>
              <a:buFont typeface="Arial"/>
              <a:buChar char="•"/>
              <a:tabLst/>
              <a:defRPr sz="1350"/>
            </a:pPr>
            <a:r>
              <a:rPr kumimoji="0" lang="en-GB" sz="1300" b="0" i="0" u="none" strike="noStrike" kern="0" cap="none" spc="0" normalizeH="0" baseline="0" noProof="0" dirty="0">
                <a:ln>
                  <a:noFill/>
                </a:ln>
                <a:solidFill>
                  <a:srgbClr val="000000"/>
                </a:solidFill>
                <a:effectLst/>
                <a:uLnTx/>
                <a:uFillTx/>
                <a:latin typeface="Poppins"/>
                <a:cs typeface="Poppins"/>
                <a:sym typeface="Poppins"/>
              </a:rPr>
              <a:t>learners and teachers need more extensive support in their everyday lives</a:t>
            </a:r>
          </a:p>
        </p:txBody>
      </p:sp>
      <p:sp>
        <p:nvSpPr>
          <p:cNvPr id="10" name="Tekstin paikkamerkki 6">
            <a:extLst>
              <a:ext uri="{FF2B5EF4-FFF2-40B4-BE49-F238E27FC236}">
                <a16:creationId xmlns:a16="http://schemas.microsoft.com/office/drawing/2014/main" id="{CF6DA295-3962-4002-E2D0-EF28A6782E59}"/>
              </a:ext>
            </a:extLst>
          </p:cNvPr>
          <p:cNvSpPr txBox="1">
            <a:spLocks/>
          </p:cNvSpPr>
          <p:nvPr/>
        </p:nvSpPr>
        <p:spPr>
          <a:xfrm>
            <a:off x="957551" y="4277310"/>
            <a:ext cx="4725047" cy="1410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marL="179387"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1pPr>
            <a:lvl2pPr marL="536575" marR="0" indent="-1778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2pPr>
            <a:lvl3pPr marL="898525" marR="0" indent="-180975"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3pPr>
            <a:lvl4pPr marL="1255712"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4pPr>
            <a:lvl5pPr marL="1614487"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5pPr>
            <a:lvl6pPr marL="25146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6pPr>
            <a:lvl7pPr marL="29718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7pPr>
            <a:lvl8pPr marL="34290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8pPr>
            <a:lvl9pPr marL="38862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9pPr>
          </a:lstStyle>
          <a:p>
            <a:pPr marL="0" marR="0" lvl="0" indent="0" algn="l" defTabSz="822959" rtl="0" eaLnBrk="1" fontAlgn="auto" latinLnBrk="0" hangingPunct="0">
              <a:lnSpc>
                <a:spcPct val="110000"/>
              </a:lnSpc>
              <a:spcBef>
                <a:spcPts val="0"/>
              </a:spcBef>
              <a:spcAft>
                <a:spcPts val="0"/>
              </a:spcAft>
              <a:buClrTx/>
              <a:buSzTx/>
              <a:buFont typeface="Arial"/>
              <a:buNone/>
              <a:tabLst/>
              <a:defRPr sz="1350" b="1"/>
            </a:pPr>
            <a:r>
              <a:rPr kumimoji="0" lang="en-GB" sz="1400" b="1" i="0" u="none" strike="noStrike" kern="0" cap="none" spc="0" normalizeH="0" baseline="0" noProof="0" dirty="0">
                <a:ln>
                  <a:noFill/>
                </a:ln>
                <a:solidFill>
                  <a:srgbClr val="000000"/>
                </a:solidFill>
                <a:effectLst/>
                <a:uLnTx/>
                <a:uFillTx/>
                <a:latin typeface="Poppins"/>
                <a:cs typeface="Poppins"/>
                <a:sym typeface="Poppins"/>
              </a:rPr>
              <a:t>Meets the needs of different learners</a:t>
            </a:r>
            <a:br>
              <a:rPr kumimoji="0" lang="en-GB" sz="1400" b="1" i="0" u="none" strike="noStrike" kern="0" cap="none" spc="0" normalizeH="0" baseline="0" noProof="0" dirty="0">
                <a:ln>
                  <a:noFill/>
                </a:ln>
                <a:solidFill>
                  <a:srgbClr val="000000"/>
                </a:solidFill>
                <a:effectLst/>
                <a:uLnTx/>
                <a:uFillTx/>
                <a:latin typeface="Poppins"/>
                <a:cs typeface="Poppins"/>
                <a:sym typeface="Poppins"/>
              </a:rPr>
            </a:br>
            <a:endParaRPr kumimoji="0" lang="en-GB" sz="1400" b="1" i="0" u="none" strike="noStrike" kern="0" cap="none" spc="0" normalizeH="0" baseline="0" noProof="0" dirty="0">
              <a:ln>
                <a:noFill/>
              </a:ln>
              <a:solidFill>
                <a:srgbClr val="000000"/>
              </a:solidFill>
              <a:effectLst/>
              <a:uLnTx/>
              <a:uFillTx/>
              <a:latin typeface="Poppins"/>
              <a:cs typeface="Poppins"/>
              <a:sym typeface="Poppins"/>
            </a:endParaRPr>
          </a:p>
          <a:p>
            <a:pPr marL="161290" marR="0" lvl="0" indent="-161290" algn="l" defTabSz="822959" rtl="0" eaLnBrk="1" fontAlgn="auto" latinLnBrk="0" hangingPunct="0">
              <a:lnSpc>
                <a:spcPct val="110000"/>
              </a:lnSpc>
              <a:spcBef>
                <a:spcPts val="0"/>
              </a:spcBef>
              <a:spcAft>
                <a:spcPts val="0"/>
              </a:spcAft>
              <a:buClrTx/>
              <a:buSzPct val="100000"/>
              <a:buFont typeface="Arial"/>
              <a:buChar char="•"/>
              <a:tabLst/>
              <a:defRPr sz="1350"/>
            </a:pPr>
            <a:r>
              <a:rPr kumimoji="0" lang="en-GB" sz="1400" b="0" i="0" u="none" strike="noStrike" kern="0" cap="none" spc="0" normalizeH="0" baseline="0" noProof="0" dirty="0">
                <a:ln>
                  <a:noFill/>
                </a:ln>
                <a:solidFill>
                  <a:srgbClr val="000000"/>
                </a:solidFill>
                <a:effectLst/>
                <a:uLnTx/>
                <a:uFillTx/>
                <a:latin typeface="Poppins"/>
                <a:cs typeface="Poppins"/>
                <a:sym typeface="Poppins"/>
              </a:rPr>
              <a:t>enables a study-driven lifestyle </a:t>
            </a:r>
            <a:endParaRPr kumimoji="0" lang="en-GB" sz="1400" b="0" i="0" u="none" strike="noStrike" kern="0" cap="none" spc="0" normalizeH="0" baseline="0" noProof="0" dirty="0">
              <a:ln>
                <a:noFill/>
              </a:ln>
              <a:solidFill>
                <a:srgbClr val="FF0000"/>
              </a:solidFill>
              <a:effectLst/>
              <a:uLnTx/>
              <a:uFillTx/>
              <a:latin typeface="Poppins"/>
              <a:cs typeface="Poppins"/>
              <a:sym typeface="Poppins"/>
            </a:endParaRPr>
          </a:p>
          <a:p>
            <a:pPr marL="161290" marR="0" lvl="0" indent="-161290" algn="l" defTabSz="822959" rtl="0" eaLnBrk="1" fontAlgn="auto" latinLnBrk="0" hangingPunct="0">
              <a:lnSpc>
                <a:spcPct val="110000"/>
              </a:lnSpc>
              <a:spcBef>
                <a:spcPts val="0"/>
              </a:spcBef>
              <a:spcAft>
                <a:spcPts val="0"/>
              </a:spcAft>
              <a:buClrTx/>
              <a:buSzPct val="100000"/>
              <a:buFont typeface="Arial"/>
              <a:buChar char="•"/>
              <a:tabLst/>
              <a:defRPr sz="1350"/>
            </a:pPr>
            <a:r>
              <a:rPr kumimoji="0" lang="en-GB" sz="1400" b="0" i="0" u="none" strike="noStrike" kern="0" cap="none" spc="0" normalizeH="0" baseline="0" noProof="0" dirty="0">
                <a:ln>
                  <a:noFill/>
                </a:ln>
                <a:solidFill>
                  <a:srgbClr val="000000"/>
                </a:solidFill>
                <a:effectLst/>
                <a:uLnTx/>
                <a:uFillTx/>
                <a:latin typeface="Poppins"/>
                <a:cs typeface="Poppins"/>
                <a:sym typeface="Poppins"/>
              </a:rPr>
              <a:t>removes obstacles from the learning path</a:t>
            </a:r>
          </a:p>
          <a:p>
            <a:pPr marL="161290" marR="0" lvl="0" indent="-161290" algn="l" defTabSz="822959" rtl="0" eaLnBrk="1" fontAlgn="auto" latinLnBrk="0" hangingPunct="0">
              <a:lnSpc>
                <a:spcPct val="110000"/>
              </a:lnSpc>
              <a:spcBef>
                <a:spcPts val="0"/>
              </a:spcBef>
              <a:spcAft>
                <a:spcPts val="0"/>
              </a:spcAft>
              <a:buClrTx/>
              <a:buSzPct val="100000"/>
              <a:buFont typeface="Arial"/>
              <a:buChar char="•"/>
              <a:tabLst/>
              <a:defRPr sz="1350"/>
            </a:pPr>
            <a:r>
              <a:rPr kumimoji="0" lang="en-GB" sz="1400" b="0" i="0" u="none" strike="noStrike" kern="0" cap="none" spc="0" normalizeH="0" baseline="0" noProof="0" dirty="0">
                <a:ln>
                  <a:noFill/>
                </a:ln>
                <a:solidFill>
                  <a:srgbClr val="000000"/>
                </a:solidFill>
                <a:effectLst/>
                <a:uLnTx/>
                <a:uFillTx/>
                <a:latin typeface="Poppins"/>
                <a:cs typeface="Poppins"/>
                <a:sym typeface="Poppins"/>
              </a:rPr>
              <a:t>information sharing between higher education institutions and their cooperation creates world-class offerings</a:t>
            </a:r>
          </a:p>
        </p:txBody>
      </p:sp>
      <p:sp>
        <p:nvSpPr>
          <p:cNvPr id="11" name="Tekstin paikkamerkki 6">
            <a:extLst>
              <a:ext uri="{FF2B5EF4-FFF2-40B4-BE49-F238E27FC236}">
                <a16:creationId xmlns:a16="http://schemas.microsoft.com/office/drawing/2014/main" id="{8F59EED0-C68A-A53E-10E6-F760676997FA}"/>
              </a:ext>
            </a:extLst>
          </p:cNvPr>
          <p:cNvSpPr txBox="1">
            <a:spLocks/>
          </p:cNvSpPr>
          <p:nvPr/>
        </p:nvSpPr>
        <p:spPr>
          <a:xfrm>
            <a:off x="6417475" y="4263905"/>
            <a:ext cx="4982041" cy="1560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179387"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1pPr>
            <a:lvl2pPr marL="536575" marR="0" indent="-1778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2pPr>
            <a:lvl3pPr marL="898525" marR="0" indent="-180975"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3pPr>
            <a:lvl4pPr marL="1255712"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4pPr>
            <a:lvl5pPr marL="1614487" marR="0" indent="-179387"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5pPr>
            <a:lvl6pPr marL="25146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6pPr>
            <a:lvl7pPr marL="29718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7pPr>
            <a:lvl8pPr marL="34290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8pPr>
            <a:lvl9pPr marL="3886200" marR="0" indent="-228600" algn="l" defTabSz="914400" rtl="0" latinLnBrk="0">
              <a:lnSpc>
                <a:spcPct val="110000"/>
              </a:lnSpc>
              <a:spcBef>
                <a:spcPts val="0"/>
              </a:spcBef>
              <a:spcAft>
                <a:spcPts val="0"/>
              </a:spcAft>
              <a:buClrTx/>
              <a:buSzPct val="100000"/>
              <a:buFont typeface="Arial"/>
              <a:buChar char="•"/>
              <a:tabLst/>
              <a:defRPr sz="1800" b="0" i="0" u="none" strike="noStrike" cap="none" spc="0" baseline="0">
                <a:solidFill>
                  <a:srgbClr val="000000"/>
                </a:solidFill>
                <a:uFillTx/>
                <a:latin typeface="+mn-lt"/>
                <a:ea typeface="+mn-ea"/>
                <a:cs typeface="+mn-cs"/>
                <a:sym typeface="Poppins"/>
              </a:defRPr>
            </a:lvl9pPr>
          </a:lstStyle>
          <a:p>
            <a:pPr marL="0" marR="0" lvl="0" indent="0" algn="l" defTabSz="822959" rtl="0" eaLnBrk="1" fontAlgn="auto" latinLnBrk="0" hangingPunct="0">
              <a:lnSpc>
                <a:spcPct val="110000"/>
              </a:lnSpc>
              <a:spcBef>
                <a:spcPts val="0"/>
              </a:spcBef>
              <a:spcAft>
                <a:spcPts val="0"/>
              </a:spcAft>
              <a:buClrTx/>
              <a:buSzTx/>
              <a:buFont typeface="Arial"/>
              <a:buNone/>
              <a:tabLst/>
              <a:defRPr sz="1350"/>
            </a:pPr>
            <a:r>
              <a:rPr kumimoji="0" lang="en-GB" sz="1400" b="1" i="0" u="none" strike="noStrike" kern="0" cap="none" spc="0" normalizeH="0" baseline="0" noProof="0" dirty="0">
                <a:ln>
                  <a:noFill/>
                </a:ln>
                <a:solidFill>
                  <a:srgbClr val="000000"/>
                </a:solidFill>
                <a:effectLst/>
                <a:uLnTx/>
                <a:uFillTx/>
                <a:latin typeface="Poppins"/>
                <a:cs typeface="Poppins"/>
                <a:sym typeface="Poppins"/>
              </a:rPr>
              <a:t>Develops in interaction within the higher education community</a:t>
            </a:r>
            <a:br>
              <a:rPr kumimoji="0" lang="en-GB" sz="1400" b="1" i="0" u="none" strike="noStrike" kern="0" cap="none" spc="0" normalizeH="0" baseline="0" noProof="0" dirty="0">
                <a:ln>
                  <a:noFill/>
                </a:ln>
                <a:solidFill>
                  <a:srgbClr val="000000"/>
                </a:solidFill>
                <a:effectLst/>
                <a:uLnTx/>
                <a:uFillTx/>
                <a:latin typeface="Poppins"/>
                <a:cs typeface="Poppins"/>
                <a:sym typeface="Poppins"/>
              </a:rPr>
            </a:br>
            <a:endParaRPr kumimoji="0" lang="en-GB" sz="1400" b="1" i="0" u="none" strike="noStrike" kern="0" cap="none" spc="0" normalizeH="0" baseline="0" noProof="0" dirty="0">
              <a:ln>
                <a:noFill/>
              </a:ln>
              <a:solidFill>
                <a:srgbClr val="000000"/>
              </a:solidFill>
              <a:effectLst/>
              <a:uLnTx/>
              <a:uFillTx/>
              <a:latin typeface="Poppins"/>
              <a:cs typeface="Poppins"/>
              <a:sym typeface="Poppins"/>
            </a:endParaRPr>
          </a:p>
          <a:p>
            <a:pPr marL="161449" marR="0" lvl="0" indent="-161449" algn="l" defTabSz="822959" rtl="0" eaLnBrk="1" fontAlgn="auto" latinLnBrk="0" hangingPunct="0">
              <a:lnSpc>
                <a:spcPct val="110000"/>
              </a:lnSpc>
              <a:spcBef>
                <a:spcPts val="0"/>
              </a:spcBef>
              <a:spcAft>
                <a:spcPts val="0"/>
              </a:spcAft>
              <a:buClrTx/>
              <a:buSzPct val="100000"/>
              <a:buFont typeface="Arial"/>
              <a:buChar char="•"/>
              <a:tabLst/>
              <a:defRPr sz="1350"/>
            </a:pPr>
            <a:r>
              <a:rPr kumimoji="0" lang="en-GB" sz="1400" b="0" i="0" u="none" strike="noStrike" kern="0" cap="none" spc="0" normalizeH="0" baseline="0" noProof="0" dirty="0">
                <a:ln>
                  <a:noFill/>
                </a:ln>
                <a:solidFill>
                  <a:srgbClr val="000000"/>
                </a:solidFill>
                <a:effectLst/>
                <a:uLnTx/>
                <a:uFillTx/>
                <a:latin typeface="Poppins"/>
                <a:cs typeface="Poppins"/>
                <a:sym typeface="Poppins"/>
              </a:rPr>
              <a:t>it is in the learner’s interest that higher education institutions and teaching staff work in close cooperation, share information and coach each other</a:t>
            </a:r>
          </a:p>
          <a:p>
            <a:pPr marL="161449" marR="0" lvl="0" indent="-161449" algn="l" defTabSz="822959" rtl="0" eaLnBrk="1" fontAlgn="auto" latinLnBrk="0" hangingPunct="0">
              <a:lnSpc>
                <a:spcPct val="110000"/>
              </a:lnSpc>
              <a:spcBef>
                <a:spcPts val="0"/>
              </a:spcBef>
              <a:spcAft>
                <a:spcPts val="0"/>
              </a:spcAft>
              <a:buClrTx/>
              <a:buSzPct val="100000"/>
              <a:buFont typeface="Arial"/>
              <a:buChar char="•"/>
              <a:tabLst/>
              <a:defRPr sz="1350"/>
            </a:pPr>
            <a:r>
              <a:rPr kumimoji="0" lang="en-GB" sz="1400" b="0" i="0" u="none" strike="noStrike" kern="0" cap="none" spc="0" normalizeH="0" baseline="0" noProof="0" dirty="0">
                <a:ln>
                  <a:noFill/>
                </a:ln>
                <a:solidFill>
                  <a:srgbClr val="000000"/>
                </a:solidFill>
                <a:effectLst/>
                <a:uLnTx/>
                <a:uFillTx/>
                <a:latin typeface="Poppins"/>
                <a:cs typeface="Poppins"/>
                <a:sym typeface="Poppins"/>
              </a:rPr>
              <a:t>the world's best pedagogy develops when pedagogical experts meet each other</a:t>
            </a:r>
          </a:p>
          <a:p>
            <a:pPr marL="0" marR="0" lvl="0" indent="0" algn="l" defTabSz="914400" rtl="0" eaLnBrk="1" fontAlgn="auto" latinLnBrk="0" hangingPunct="1">
              <a:lnSpc>
                <a:spcPct val="110000"/>
              </a:lnSpc>
              <a:spcBef>
                <a:spcPts val="0"/>
              </a:spcBef>
              <a:spcAft>
                <a:spcPts val="0"/>
              </a:spcAft>
              <a:buClrTx/>
              <a:buSzPct val="100000"/>
              <a:buFont typeface="Arial"/>
              <a:buNone/>
              <a:tabLst/>
              <a:defRPr/>
            </a:pPr>
            <a:endParaRPr kumimoji="0" lang="fi-FI" sz="1800" b="0" i="0" u="none" strike="noStrike" kern="0" cap="none" spc="0" normalizeH="0" baseline="0" noProof="0" dirty="0">
              <a:ln>
                <a:noFill/>
              </a:ln>
              <a:solidFill>
                <a:srgbClr val="000000"/>
              </a:solidFill>
              <a:effectLst/>
              <a:uLnTx/>
              <a:uFillTx/>
              <a:latin typeface="Poppins"/>
              <a:cs typeface="Poppins"/>
              <a:sym typeface="Poppins"/>
            </a:endParaRPr>
          </a:p>
        </p:txBody>
      </p:sp>
      <p:sp>
        <p:nvSpPr>
          <p:cNvPr id="12" name="Otsikko 1">
            <a:extLst>
              <a:ext uri="{FF2B5EF4-FFF2-40B4-BE49-F238E27FC236}">
                <a16:creationId xmlns:a16="http://schemas.microsoft.com/office/drawing/2014/main" id="{71B4E7EB-1295-D9AE-7C1F-B0F932FCE8F7}"/>
              </a:ext>
            </a:extLst>
          </p:cNvPr>
          <p:cNvSpPr txBox="1">
            <a:spLocks/>
          </p:cNvSpPr>
          <p:nvPr/>
        </p:nvSpPr>
        <p:spPr>
          <a:xfrm>
            <a:off x="994558" y="481986"/>
            <a:ext cx="10859680" cy="1104012"/>
          </a:xfrm>
          <a:prstGeom prst="rect">
            <a:avLst/>
          </a:prstGeom>
          <a:ln>
            <a:solidFill>
              <a:schemeClr val="bg1"/>
            </a:solidFill>
          </a:ln>
        </p:spPr>
        <p:txBody>
          <a:bodyPr>
            <a:normAutofit fontScale="97500"/>
          </a:bodyPr>
          <a:lstStyle>
            <a:lvl1pPr marL="0" marR="0" indent="0" algn="l" defTabSz="914400" rtl="0" latinLnBrk="0">
              <a:lnSpc>
                <a:spcPct val="9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Poppins"/>
              </a:defRPr>
            </a:lvl1pPr>
            <a:lvl2pPr marL="0" marR="0" indent="0" algn="l" defTabSz="914400" rtl="0" latinLnBrk="0">
              <a:lnSpc>
                <a:spcPct val="9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Poppins"/>
              </a:defRPr>
            </a:lvl2pPr>
            <a:lvl3pPr marL="0" marR="0" indent="0" algn="l" defTabSz="914400" rtl="0" latinLnBrk="0">
              <a:lnSpc>
                <a:spcPct val="9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Poppins"/>
              </a:defRPr>
            </a:lvl3pPr>
            <a:lvl4pPr marL="0" marR="0" indent="0" algn="l" defTabSz="914400" rtl="0" latinLnBrk="0">
              <a:lnSpc>
                <a:spcPct val="9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Poppins"/>
              </a:defRPr>
            </a:lvl4pPr>
            <a:lvl5pPr marL="0" marR="0" indent="0" algn="l" defTabSz="914400" rtl="0" latinLnBrk="0">
              <a:lnSpc>
                <a:spcPct val="9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Poppins"/>
              </a:defRPr>
            </a:lvl5pPr>
            <a:lvl6pPr marL="0" marR="0" indent="0" algn="l" defTabSz="914400" rtl="0" latinLnBrk="0">
              <a:lnSpc>
                <a:spcPct val="9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Poppins"/>
              </a:defRPr>
            </a:lvl6pPr>
            <a:lvl7pPr marL="0" marR="0" indent="0" algn="l" defTabSz="914400" rtl="0" latinLnBrk="0">
              <a:lnSpc>
                <a:spcPct val="9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Poppins"/>
              </a:defRPr>
            </a:lvl7pPr>
            <a:lvl8pPr marL="0" marR="0" indent="0" algn="l" defTabSz="914400" rtl="0" latinLnBrk="0">
              <a:lnSpc>
                <a:spcPct val="9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Poppins"/>
              </a:defRPr>
            </a:lvl8pPr>
            <a:lvl9pPr marL="0" marR="0" indent="0" algn="l" defTabSz="914400" rtl="0" latinLnBrk="0">
              <a:lnSpc>
                <a:spcPct val="90000"/>
              </a:lnSpc>
              <a:spcBef>
                <a:spcPts val="0"/>
              </a:spcBef>
              <a:spcAft>
                <a:spcPts val="0"/>
              </a:spcAft>
              <a:buClrTx/>
              <a:buSzTx/>
              <a:buFontTx/>
              <a:buNone/>
              <a:tabLst/>
              <a:defRPr sz="3000" b="1" i="0" u="none" strike="noStrike" cap="none" spc="0" baseline="0">
                <a:solidFill>
                  <a:srgbClr val="000000"/>
                </a:solidFill>
                <a:uFillTx/>
                <a:latin typeface="+mn-lt"/>
                <a:ea typeface="+mn-ea"/>
                <a:cs typeface="+mn-cs"/>
                <a:sym typeface="Poppins"/>
              </a:defRPr>
            </a:lvl9pPr>
          </a:lstStyle>
          <a:p>
            <a:pPr marL="0" marR="0" lvl="0" indent="0" algn="l" defTabSz="594359" rtl="0" eaLnBrk="1" fontAlgn="auto" latinLnBrk="0" hangingPunct="1">
              <a:lnSpc>
                <a:spcPct val="90000"/>
              </a:lnSpc>
              <a:spcBef>
                <a:spcPts val="0"/>
              </a:spcBef>
              <a:spcAft>
                <a:spcPts val="0"/>
              </a:spcAft>
              <a:buClrTx/>
              <a:buSzTx/>
              <a:buFontTx/>
              <a:buNone/>
              <a:tabLst/>
              <a:defRPr sz="1950"/>
            </a:pPr>
            <a:r>
              <a:rPr kumimoji="0" lang="en-GB" sz="2400" b="1" i="0" u="none" strike="noStrike" kern="0" cap="none" spc="0" normalizeH="0" baseline="0" noProof="0" dirty="0">
                <a:ln>
                  <a:noFill/>
                </a:ln>
                <a:solidFill>
                  <a:srgbClr val="000000"/>
                </a:solidFill>
                <a:effectLst/>
                <a:uLnTx/>
                <a:uFillTx/>
                <a:latin typeface="Poppins"/>
                <a:cs typeface="Poppins"/>
                <a:sym typeface="Poppins"/>
              </a:rPr>
              <a:t>The world's best higher education pedagogy</a:t>
            </a:r>
            <a:br>
              <a:rPr kumimoji="0" lang="en-GB" sz="2000" b="1" i="0" u="none" strike="noStrike" kern="0" cap="none" spc="0" normalizeH="0" baseline="0" noProof="0" dirty="0">
                <a:ln>
                  <a:noFill/>
                </a:ln>
                <a:solidFill>
                  <a:srgbClr val="000000"/>
                </a:solidFill>
                <a:effectLst/>
                <a:uLnTx/>
                <a:uFillTx/>
                <a:latin typeface="Poppins"/>
                <a:cs typeface="Poppins"/>
                <a:sym typeface="Poppins"/>
              </a:rPr>
            </a:br>
            <a:endParaRPr kumimoji="0" lang="en-GB" sz="2000" b="1" i="0" u="none" strike="noStrike" kern="0" cap="none" spc="0" normalizeH="0" baseline="0" noProof="0" dirty="0">
              <a:ln>
                <a:noFill/>
              </a:ln>
              <a:solidFill>
                <a:srgbClr val="000000"/>
              </a:solidFill>
              <a:effectLst/>
              <a:uLnTx/>
              <a:uFillTx/>
              <a:latin typeface="Poppins"/>
              <a:cs typeface="Poppins"/>
              <a:sym typeface="Poppins"/>
            </a:endParaRPr>
          </a:p>
        </p:txBody>
      </p:sp>
    </p:spTree>
    <p:extLst>
      <p:ext uri="{BB962C8B-B14F-4D97-AF65-F5344CB8AC3E}">
        <p14:creationId xmlns:p14="http://schemas.microsoft.com/office/powerpoint/2010/main" val="343101909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Kuva 4" descr="Kuva, joka sisältää kohteen henkilö, seinä, sisä, vaatetus&#10;&#10;Kuvaus luotu automaattisesti">
            <a:extLst>
              <a:ext uri="{FF2B5EF4-FFF2-40B4-BE49-F238E27FC236}">
                <a16:creationId xmlns:a16="http://schemas.microsoft.com/office/drawing/2014/main" id="{FA82DA59-D37B-A84D-B466-0E3EE8ED8BC7}"/>
              </a:ext>
            </a:extLst>
          </p:cNvPr>
          <p:cNvPicPr>
            <a:picLocks noChangeAspect="1"/>
          </p:cNvPicPr>
          <p:nvPr/>
        </p:nvPicPr>
        <p:blipFill rotWithShape="1">
          <a:blip r:embed="rId3"/>
          <a:srcRect l="30" t="5627" r="36884" b="2301"/>
          <a:stretch/>
        </p:blipFill>
        <p:spPr>
          <a:xfrm>
            <a:off x="5143500" y="-1"/>
            <a:ext cx="7048500" cy="6858000"/>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76431" y="637483"/>
            <a:ext cx="6858002" cy="5583038"/>
          </a:xfrm>
          <a:prstGeom prst="rect">
            <a:avLst/>
          </a:prstGeom>
        </p:spPr>
      </p:pic>
      <p:sp>
        <p:nvSpPr>
          <p:cNvPr id="7" name="Title 1">
            <a:extLst>
              <a:ext uri="{FF2B5EF4-FFF2-40B4-BE49-F238E27FC236}">
                <a16:creationId xmlns:a16="http://schemas.microsoft.com/office/drawing/2014/main" id="{EB3F74F1-E004-264B-A286-9DDAD8019173}"/>
              </a:ext>
            </a:extLst>
          </p:cNvPr>
          <p:cNvSpPr txBox="1">
            <a:spLocks/>
          </p:cNvSpPr>
          <p:nvPr/>
        </p:nvSpPr>
        <p:spPr>
          <a:xfrm>
            <a:off x="613093" y="1551623"/>
            <a:ext cx="5984875" cy="252884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oppins"/>
              <a:buNone/>
              <a:defRPr sz="5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5000"/>
              <a:buFont typeface="Poppins"/>
              <a:buNone/>
              <a:tabLst/>
              <a:defRPr/>
            </a:pPr>
            <a:r>
              <a:rPr kumimoji="0" lang="en-AU" sz="3600" b="1" i="0" u="none" strike="noStrike" kern="0" cap="none" spc="0" normalizeH="0" baseline="0" noProof="0" dirty="0">
                <a:ln>
                  <a:noFill/>
                </a:ln>
                <a:solidFill>
                  <a:srgbClr val="000000"/>
                </a:solidFill>
                <a:effectLst/>
                <a:uLnTx/>
                <a:uFillTx/>
                <a:latin typeface="Poppins"/>
                <a:cs typeface="Poppins"/>
                <a:sym typeface="Poppins"/>
              </a:rPr>
              <a:t>Programme to </a:t>
            </a:r>
          </a:p>
          <a:p>
            <a:pPr marL="0" marR="0" lvl="0" indent="0" algn="l" defTabSz="914400" rtl="0" eaLnBrk="1" fontAlgn="auto" latinLnBrk="0" hangingPunct="1">
              <a:lnSpc>
                <a:spcPct val="90000"/>
              </a:lnSpc>
              <a:spcBef>
                <a:spcPts val="0"/>
              </a:spcBef>
              <a:spcAft>
                <a:spcPts val="0"/>
              </a:spcAft>
              <a:buClr>
                <a:srgbClr val="000000"/>
              </a:buClr>
              <a:buSzPts val="5000"/>
              <a:buFont typeface="Poppins"/>
              <a:buNone/>
              <a:tabLst/>
              <a:defRPr/>
            </a:pPr>
            <a:r>
              <a:rPr kumimoji="0" lang="en-AU" sz="3600" b="1" i="0" u="none" strike="noStrike" kern="0" cap="none" spc="0" normalizeH="0" baseline="0" noProof="0" dirty="0">
                <a:ln>
                  <a:noFill/>
                </a:ln>
                <a:solidFill>
                  <a:srgbClr val="000000"/>
                </a:solidFill>
                <a:effectLst/>
                <a:uLnTx/>
                <a:uFillTx/>
                <a:latin typeface="Poppins"/>
                <a:cs typeface="Poppins"/>
                <a:sym typeface="Poppins"/>
              </a:rPr>
              <a:t>support higher education institutions in successfully identifying and facilitating changes brought about by </a:t>
            </a:r>
            <a:r>
              <a:rPr kumimoji="0" lang="en-AU" sz="3600" b="1" i="0" u="none" strike="noStrike" kern="0" cap="none" spc="0" normalizeH="0" baseline="0" noProof="0" dirty="0" err="1">
                <a:ln>
                  <a:noFill/>
                </a:ln>
                <a:solidFill>
                  <a:srgbClr val="000000"/>
                </a:solidFill>
                <a:effectLst/>
                <a:uLnTx/>
                <a:uFillTx/>
                <a:latin typeface="Poppins"/>
                <a:cs typeface="Poppins"/>
                <a:sym typeface="Poppins"/>
              </a:rPr>
              <a:t>Digivisio</a:t>
            </a:r>
            <a:r>
              <a:rPr kumimoji="0" lang="en-AU" sz="3600" b="1" i="0" u="none" strike="noStrike" kern="0" cap="none" spc="0" normalizeH="0" baseline="0" noProof="0" dirty="0">
                <a:ln>
                  <a:noFill/>
                </a:ln>
                <a:solidFill>
                  <a:srgbClr val="000000"/>
                </a:solidFill>
                <a:effectLst/>
                <a:uLnTx/>
                <a:uFillTx/>
                <a:latin typeface="Poppins"/>
                <a:cs typeface="Poppins"/>
                <a:sym typeface="Poppins"/>
              </a:rPr>
              <a:t> in their communities</a:t>
            </a:r>
          </a:p>
        </p:txBody>
      </p:sp>
      <p:pic>
        <p:nvPicPr>
          <p:cNvPr id="8" name="Google Shape;16;p1">
            <a:extLst>
              <a:ext uri="{FF2B5EF4-FFF2-40B4-BE49-F238E27FC236}">
                <a16:creationId xmlns:a16="http://schemas.microsoft.com/office/drawing/2014/main" id="{EB1F7251-BA12-DF40-B98A-5283452B631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extLst>
      <p:ext uri="{BB962C8B-B14F-4D97-AF65-F5344CB8AC3E}">
        <p14:creationId xmlns:p14="http://schemas.microsoft.com/office/powerpoint/2010/main" val="307854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body" idx="1"/>
          </p:nvPr>
        </p:nvSpPr>
        <p:spPr>
          <a:xfrm>
            <a:off x="6490449" y="988681"/>
            <a:ext cx="5179200" cy="5696325"/>
          </a:xfrm>
          <a:prstGeom prst="rect">
            <a:avLst/>
          </a:prstGeom>
          <a:noFill/>
          <a:ln>
            <a:noFill/>
          </a:ln>
        </p:spPr>
        <p:txBody>
          <a:bodyPr spcFirstLastPara="1" wrap="square" lIns="0" tIns="0" rIns="0" bIns="0" anchor="t" anchorCtr="0">
            <a:noAutofit/>
          </a:bodyPr>
          <a:lstStyle/>
          <a:p>
            <a:pPr marL="0" lvl="0" indent="0">
              <a:buNone/>
            </a:pPr>
            <a:r>
              <a:rPr lang="en-AU" sz="2400" b="1" dirty="0"/>
              <a:t>Programme to support change management</a:t>
            </a:r>
            <a:br>
              <a:rPr lang="en-AU" sz="2400" b="1" dirty="0"/>
            </a:br>
            <a:endParaRPr lang="en-AU" sz="1600" b="1" dirty="0"/>
          </a:p>
          <a:p>
            <a:r>
              <a:rPr lang="en-AU" sz="1600" dirty="0"/>
              <a:t>Identifying the change impacts of the project </a:t>
            </a:r>
            <a:r>
              <a:rPr lang="en-AU" sz="1600" dirty="0">
                <a:sym typeface="Wingdings" pitchFamily="2" charset="2"/>
              </a:rPr>
              <a:t></a:t>
            </a:r>
            <a:r>
              <a:rPr lang="en-AU" sz="1600" dirty="0"/>
              <a:t> higher education institutions make their own change management plan based on their own strategy and decisions</a:t>
            </a:r>
            <a:r>
              <a:rPr lang="en-AU" sz="1600" i="1" dirty="0"/>
              <a:t> (deadline on December 2022)</a:t>
            </a:r>
            <a:br>
              <a:rPr lang="en-AU" sz="1600" dirty="0"/>
            </a:br>
            <a:endParaRPr lang="en-AU" sz="1600" dirty="0"/>
          </a:p>
          <a:p>
            <a:r>
              <a:rPr lang="en-AU" sz="1600" dirty="0"/>
              <a:t>Supporting in deploying solutions </a:t>
            </a:r>
            <a:r>
              <a:rPr lang="en-AU" sz="1600" dirty="0">
                <a:sym typeface="Wingdings" pitchFamily="2" charset="2"/>
              </a:rPr>
              <a:t> </a:t>
            </a:r>
            <a:r>
              <a:rPr lang="en-AU" sz="1600" dirty="0"/>
              <a:t>higher education institutions get the most out of the project</a:t>
            </a:r>
            <a:br>
              <a:rPr lang="en-AU" sz="1600" dirty="0"/>
            </a:br>
            <a:endParaRPr lang="en-AU" sz="1600" dirty="0"/>
          </a:p>
          <a:p>
            <a:r>
              <a:rPr lang="en-AU" sz="1600" dirty="0"/>
              <a:t>Providing support for networking </a:t>
            </a:r>
            <a:r>
              <a:rPr lang="en-AU" sz="1600" dirty="0">
                <a:sym typeface="Wingdings" pitchFamily="2" charset="2"/>
              </a:rPr>
              <a:t> </a:t>
            </a:r>
            <a:r>
              <a:rPr lang="en-AU" sz="1600" dirty="0"/>
              <a:t>networking and cooperation of higher education institutions</a:t>
            </a:r>
            <a:br>
              <a:rPr lang="en-AU" sz="1600" dirty="0"/>
            </a:br>
            <a:endParaRPr lang="en-AU" sz="1600" dirty="0"/>
          </a:p>
          <a:p>
            <a:r>
              <a:rPr lang="en-AU" sz="1600" dirty="0"/>
              <a:t>Producing information on the impact and outcome</a:t>
            </a:r>
          </a:p>
          <a:p>
            <a:pPr marL="571500" lvl="1" indent="0">
              <a:buNone/>
            </a:pPr>
            <a:endParaRPr lang="en-AU" sz="1600" dirty="0"/>
          </a:p>
        </p:txBody>
      </p:sp>
      <p:pic>
        <p:nvPicPr>
          <p:cNvPr id="7" name="Picture Placeholder 6">
            <a:extLst>
              <a:ext uri="{FF2B5EF4-FFF2-40B4-BE49-F238E27FC236}">
                <a16:creationId xmlns:a16="http://schemas.microsoft.com/office/drawing/2014/main" id="{07A79542-4B37-354E-AC55-F7D15690B6C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1"/>
            <a:ext cx="6096000" cy="6858001"/>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C273-0BD2-494F-9FA2-0292AEB1214E}"/>
              </a:ext>
            </a:extLst>
          </p:cNvPr>
          <p:cNvSpPr>
            <a:spLocks noGrp="1"/>
          </p:cNvSpPr>
          <p:nvPr>
            <p:ph type="title"/>
          </p:nvPr>
        </p:nvSpPr>
        <p:spPr>
          <a:xfrm>
            <a:off x="6899148" y="1153886"/>
            <a:ext cx="4860036" cy="1342997"/>
          </a:xfrm>
        </p:spPr>
        <p:txBody>
          <a:bodyPr/>
          <a:lstStyle/>
          <a:p>
            <a:r>
              <a:rPr lang="en-AU" sz="2400" dirty="0"/>
              <a:t>Objectives in piloting</a:t>
            </a:r>
          </a:p>
        </p:txBody>
      </p:sp>
      <p:sp>
        <p:nvSpPr>
          <p:cNvPr id="3" name="Content Placeholder 2">
            <a:extLst>
              <a:ext uri="{FF2B5EF4-FFF2-40B4-BE49-F238E27FC236}">
                <a16:creationId xmlns:a16="http://schemas.microsoft.com/office/drawing/2014/main" id="{5DA974A6-62A1-4689-AF86-0D58C88214B4}"/>
              </a:ext>
            </a:extLst>
          </p:cNvPr>
          <p:cNvSpPr>
            <a:spLocks noGrp="1"/>
          </p:cNvSpPr>
          <p:nvPr>
            <p:ph idx="1"/>
          </p:nvPr>
        </p:nvSpPr>
        <p:spPr>
          <a:xfrm>
            <a:off x="6899148" y="1861457"/>
            <a:ext cx="4860036" cy="4539025"/>
          </a:xfrm>
        </p:spPr>
        <p:txBody>
          <a:bodyPr/>
          <a:lstStyle/>
          <a:p>
            <a:r>
              <a:rPr lang="en-AU" dirty="0"/>
              <a:t>Experimenting with different plans, processes and functionality of solutions.</a:t>
            </a:r>
            <a:br>
              <a:rPr lang="en-AU" dirty="0"/>
            </a:br>
            <a:endParaRPr lang="en-AU" dirty="0"/>
          </a:p>
          <a:p>
            <a:r>
              <a:rPr lang="en-AU" dirty="0"/>
              <a:t>The aim is to reduce uncertainty</a:t>
            </a:r>
          </a:p>
          <a:p>
            <a:pPr lvl="1"/>
            <a:r>
              <a:rPr lang="en-AU" dirty="0"/>
              <a:t>before the implementation of plans, processes or solutions </a:t>
            </a:r>
          </a:p>
          <a:p>
            <a:pPr lvl="1"/>
            <a:r>
              <a:rPr lang="en-AU" dirty="0"/>
              <a:t>before wider adoption of </a:t>
            </a:r>
            <a:br>
              <a:rPr lang="en-AU" dirty="0"/>
            </a:br>
            <a:r>
              <a:rPr lang="en-AU" dirty="0"/>
              <a:t>solutions. </a:t>
            </a:r>
          </a:p>
          <a:p>
            <a:endParaRPr lang="en-AU" dirty="0"/>
          </a:p>
          <a:p>
            <a:r>
              <a:rPr lang="en-AU" dirty="0"/>
              <a:t>Ensuring the desired change or impact achievement.</a:t>
            </a:r>
          </a:p>
          <a:p>
            <a:endParaRPr lang="en-AU" dirty="0"/>
          </a:p>
        </p:txBody>
      </p:sp>
      <p:sp>
        <p:nvSpPr>
          <p:cNvPr id="5" name="Picture Placeholder 4">
            <a:extLst>
              <a:ext uri="{FF2B5EF4-FFF2-40B4-BE49-F238E27FC236}">
                <a16:creationId xmlns:a16="http://schemas.microsoft.com/office/drawing/2014/main" id="{9EE8004D-2285-EC9C-6204-FB0176929CC2}"/>
              </a:ext>
            </a:extLst>
          </p:cNvPr>
          <p:cNvSpPr>
            <a:spLocks noGrp="1"/>
          </p:cNvSpPr>
          <p:nvPr>
            <p:ph type="pic" idx="13"/>
          </p:nvPr>
        </p:nvSpPr>
        <p:spPr/>
        <p:txBody>
          <a:bodyPr/>
          <a:lstStyle/>
          <a:p>
            <a:endParaRPr lang="fi-FI"/>
          </a:p>
        </p:txBody>
      </p:sp>
      <p:pic>
        <p:nvPicPr>
          <p:cNvPr id="9" name="Picture Placeholder 4">
            <a:extLst>
              <a:ext uri="{FF2B5EF4-FFF2-40B4-BE49-F238E27FC236}">
                <a16:creationId xmlns:a16="http://schemas.microsoft.com/office/drawing/2014/main" id="{C2E1A7AF-0394-ECB7-5127-BD8D3562D3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109631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694B0E-F0C1-4EED-BAF7-82C931C4FFE9}"/>
              </a:ext>
            </a:extLst>
          </p:cNvPr>
          <p:cNvSpPr>
            <a:spLocks noGrp="1"/>
          </p:cNvSpPr>
          <p:nvPr>
            <p:ph type="title"/>
          </p:nvPr>
        </p:nvSpPr>
        <p:spPr/>
        <p:txBody>
          <a:bodyPr/>
          <a:lstStyle/>
          <a:p>
            <a:r>
              <a:rPr lang="en-US" sz="3200"/>
              <a:t>Piloting with higher education institutions</a:t>
            </a:r>
            <a:endParaRPr lang="en-US"/>
          </a:p>
        </p:txBody>
      </p:sp>
      <p:sp>
        <p:nvSpPr>
          <p:cNvPr id="6" name="Content Placeholder 5">
            <a:extLst>
              <a:ext uri="{FF2B5EF4-FFF2-40B4-BE49-F238E27FC236}">
                <a16:creationId xmlns:a16="http://schemas.microsoft.com/office/drawing/2014/main" id="{69ADAA9B-286A-409C-8E23-F055A2194E1E}"/>
              </a:ext>
            </a:extLst>
          </p:cNvPr>
          <p:cNvSpPr>
            <a:spLocks noGrp="1"/>
          </p:cNvSpPr>
          <p:nvPr>
            <p:ph idx="1"/>
          </p:nvPr>
        </p:nvSpPr>
        <p:spPr>
          <a:xfrm>
            <a:off x="1164866" y="2526747"/>
            <a:ext cx="9874841" cy="3934695"/>
          </a:xfrm>
        </p:spPr>
        <p:txBody>
          <a:bodyPr/>
          <a:lstStyle/>
          <a:p>
            <a:r>
              <a:rPr lang="en-US" sz="2000" dirty="0"/>
              <a:t>The project will produce a number of technical releases. </a:t>
            </a:r>
            <a:br>
              <a:rPr lang="en-US" sz="2000" dirty="0"/>
            </a:br>
            <a:endParaRPr lang="en-US" sz="2000" dirty="0"/>
          </a:p>
          <a:p>
            <a:r>
              <a:rPr lang="en-US" sz="2000" dirty="0"/>
              <a:t>Co-creation with end-users and higher education institutions is key in the design and implementation of the technical releases. One form of co-creation is piloting.</a:t>
            </a:r>
            <a:br>
              <a:rPr lang="en-US" sz="2000" dirty="0"/>
            </a:br>
            <a:endParaRPr lang="en-US" sz="2000" dirty="0"/>
          </a:p>
          <a:p>
            <a:r>
              <a:rPr lang="en-US" sz="2000" dirty="0"/>
              <a:t>Higher education institutions can apply to become a pilot institution. </a:t>
            </a:r>
            <a:br>
              <a:rPr lang="en-US" sz="2000" dirty="0"/>
            </a:br>
            <a:endParaRPr lang="en-US" sz="2000" dirty="0"/>
          </a:p>
        </p:txBody>
      </p:sp>
    </p:spTree>
    <p:extLst>
      <p:ext uri="{BB962C8B-B14F-4D97-AF65-F5344CB8AC3E}">
        <p14:creationId xmlns:p14="http://schemas.microsoft.com/office/powerpoint/2010/main" val="2021508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CBA1-1506-5042-A382-355F0F0D0C90}"/>
              </a:ext>
            </a:extLst>
          </p:cNvPr>
          <p:cNvSpPr>
            <a:spLocks noGrp="1"/>
          </p:cNvSpPr>
          <p:nvPr>
            <p:ph type="title"/>
          </p:nvPr>
        </p:nvSpPr>
        <p:spPr>
          <a:xfrm>
            <a:off x="6705599" y="1110343"/>
            <a:ext cx="4538581" cy="664530"/>
          </a:xfrm>
        </p:spPr>
        <p:txBody>
          <a:bodyPr/>
          <a:lstStyle/>
          <a:p>
            <a:r>
              <a:rPr lang="en-AU" sz="2400" dirty="0"/>
              <a:t>International collaboration</a:t>
            </a:r>
            <a:endParaRPr lang="en-FI" sz="2400" dirty="0"/>
          </a:p>
        </p:txBody>
      </p:sp>
      <p:sp>
        <p:nvSpPr>
          <p:cNvPr id="3" name="Content Placeholder 2">
            <a:extLst>
              <a:ext uri="{FF2B5EF4-FFF2-40B4-BE49-F238E27FC236}">
                <a16:creationId xmlns:a16="http://schemas.microsoft.com/office/drawing/2014/main" id="{433AA941-C321-5C45-93C3-924323AD4907}"/>
              </a:ext>
            </a:extLst>
          </p:cNvPr>
          <p:cNvSpPr>
            <a:spLocks noGrp="1"/>
          </p:cNvSpPr>
          <p:nvPr>
            <p:ph idx="1"/>
          </p:nvPr>
        </p:nvSpPr>
        <p:spPr>
          <a:xfrm>
            <a:off x="6300065" y="1500809"/>
            <a:ext cx="5807855" cy="5236322"/>
          </a:xfrm>
        </p:spPr>
        <p:txBody>
          <a:bodyPr/>
          <a:lstStyle/>
          <a:p>
            <a:endParaRPr lang="fi-FI" sz="1400" dirty="0"/>
          </a:p>
          <a:p>
            <a:r>
              <a:rPr lang="fi-FI" dirty="0"/>
              <a:t>International </a:t>
            </a:r>
            <a:r>
              <a:rPr lang="fi-FI" dirty="0" err="1"/>
              <a:t>students</a:t>
            </a:r>
            <a:r>
              <a:rPr lang="fi-FI" dirty="0"/>
              <a:t>/ </a:t>
            </a:r>
            <a:r>
              <a:rPr lang="fi-FI" dirty="0" err="1"/>
              <a:t>learners</a:t>
            </a:r>
            <a:r>
              <a:rPr lang="fi-FI" dirty="0"/>
              <a:t> </a:t>
            </a:r>
            <a:r>
              <a:rPr lang="fi-FI" dirty="0" err="1"/>
              <a:t>can</a:t>
            </a:r>
            <a:r>
              <a:rPr lang="fi-FI" dirty="0"/>
              <a:t> </a:t>
            </a:r>
            <a:r>
              <a:rPr lang="fi-FI" dirty="0" err="1"/>
              <a:t>take</a:t>
            </a:r>
            <a:r>
              <a:rPr lang="fi-FI" dirty="0"/>
              <a:t> </a:t>
            </a:r>
            <a:r>
              <a:rPr lang="fi-FI" dirty="0" err="1"/>
              <a:t>advantage</a:t>
            </a:r>
            <a:r>
              <a:rPr lang="fi-FI" dirty="0"/>
              <a:t> of </a:t>
            </a:r>
            <a:r>
              <a:rPr lang="fi-FI" dirty="0" err="1"/>
              <a:t>the</a:t>
            </a:r>
            <a:r>
              <a:rPr lang="fi-FI" dirty="0"/>
              <a:t> </a:t>
            </a:r>
            <a:r>
              <a:rPr lang="fi-FI" dirty="0" err="1"/>
              <a:t>learning</a:t>
            </a:r>
            <a:r>
              <a:rPr lang="fi-FI" dirty="0"/>
              <a:t> </a:t>
            </a:r>
            <a:r>
              <a:rPr lang="fi-FI" dirty="0" err="1"/>
              <a:t>ecosystem</a:t>
            </a:r>
            <a:endParaRPr lang="fi-FI" dirty="0"/>
          </a:p>
          <a:p>
            <a:endParaRPr lang="fi-FI" dirty="0"/>
          </a:p>
          <a:p>
            <a:r>
              <a:rPr lang="fi-FI" dirty="0"/>
              <a:t>Technical </a:t>
            </a:r>
            <a:r>
              <a:rPr lang="fi-FI" dirty="0" err="1"/>
              <a:t>solutions</a:t>
            </a:r>
            <a:r>
              <a:rPr lang="fi-FI" dirty="0"/>
              <a:t> </a:t>
            </a:r>
            <a:r>
              <a:rPr lang="fi-FI" dirty="0" err="1"/>
              <a:t>will</a:t>
            </a:r>
            <a:r>
              <a:rPr lang="fi-FI" dirty="0"/>
              <a:t> </a:t>
            </a:r>
            <a:r>
              <a:rPr lang="fi-FI" dirty="0" err="1"/>
              <a:t>be</a:t>
            </a:r>
            <a:r>
              <a:rPr lang="fi-FI" dirty="0"/>
              <a:t> </a:t>
            </a:r>
            <a:r>
              <a:rPr lang="fi-FI" dirty="0" err="1"/>
              <a:t>based</a:t>
            </a:r>
            <a:r>
              <a:rPr lang="fi-FI" dirty="0"/>
              <a:t> on open </a:t>
            </a:r>
            <a:r>
              <a:rPr lang="fi-FI" dirty="0" err="1"/>
              <a:t>APIs</a:t>
            </a:r>
            <a:r>
              <a:rPr lang="fi-FI" dirty="0"/>
              <a:t> and </a:t>
            </a:r>
            <a:r>
              <a:rPr lang="fi-FI" dirty="0" err="1"/>
              <a:t>interoperability</a:t>
            </a:r>
            <a:r>
              <a:rPr lang="fi-FI" dirty="0"/>
              <a:t> is </a:t>
            </a:r>
            <a:r>
              <a:rPr lang="fi-FI" dirty="0" err="1"/>
              <a:t>considered</a:t>
            </a:r>
            <a:r>
              <a:rPr lang="fi-FI" dirty="0"/>
              <a:t>  in </a:t>
            </a:r>
            <a:r>
              <a:rPr lang="fi-FI" dirty="0" err="1"/>
              <a:t>the</a:t>
            </a:r>
            <a:r>
              <a:rPr lang="fi-FI" dirty="0"/>
              <a:t> </a:t>
            </a:r>
            <a:r>
              <a:rPr lang="fi-FI" dirty="0" err="1"/>
              <a:t>development</a:t>
            </a:r>
            <a:endParaRPr lang="fi-FI" dirty="0"/>
          </a:p>
          <a:p>
            <a:endParaRPr lang="fi-FI" dirty="0"/>
          </a:p>
          <a:p>
            <a:r>
              <a:rPr lang="fi-FI" dirty="0" err="1"/>
              <a:t>Several</a:t>
            </a:r>
            <a:r>
              <a:rPr lang="fi-FI" dirty="0"/>
              <a:t> </a:t>
            </a:r>
            <a:r>
              <a:rPr lang="fi-FI" dirty="0" err="1"/>
              <a:t>HEIs</a:t>
            </a:r>
            <a:r>
              <a:rPr lang="fi-FI" dirty="0"/>
              <a:t> in Finland </a:t>
            </a:r>
            <a:r>
              <a:rPr lang="fi-FI" dirty="0" err="1"/>
              <a:t>are</a:t>
            </a:r>
            <a:r>
              <a:rPr lang="fi-FI" dirty="0"/>
              <a:t> </a:t>
            </a:r>
            <a:r>
              <a:rPr lang="fi-FI" dirty="0" err="1"/>
              <a:t>part</a:t>
            </a:r>
            <a:r>
              <a:rPr lang="fi-FI" dirty="0"/>
              <a:t> of European University </a:t>
            </a:r>
            <a:r>
              <a:rPr lang="fi-FI" dirty="0" err="1"/>
              <a:t>Alliances</a:t>
            </a:r>
            <a:r>
              <a:rPr lang="fi-FI" dirty="0"/>
              <a:t> and </a:t>
            </a:r>
            <a:r>
              <a:rPr lang="fi-FI" dirty="0" err="1"/>
              <a:t>proceeding</a:t>
            </a:r>
            <a:r>
              <a:rPr lang="fi-FI" dirty="0"/>
              <a:t> of </a:t>
            </a:r>
            <a:r>
              <a:rPr lang="fi-FI" dirty="0" err="1"/>
              <a:t>these</a:t>
            </a:r>
            <a:r>
              <a:rPr lang="fi-FI" dirty="0"/>
              <a:t> </a:t>
            </a:r>
            <a:r>
              <a:rPr lang="fi-FI" dirty="0" err="1"/>
              <a:t>initiatives</a:t>
            </a:r>
            <a:r>
              <a:rPr lang="fi-FI" dirty="0"/>
              <a:t> and </a:t>
            </a:r>
            <a:r>
              <a:rPr lang="fi-FI" dirty="0" err="1"/>
              <a:t>the</a:t>
            </a:r>
            <a:r>
              <a:rPr lang="fi-FI" dirty="0"/>
              <a:t> </a:t>
            </a:r>
            <a:r>
              <a:rPr lang="fi-FI" dirty="0" err="1"/>
              <a:t>solutions</a:t>
            </a:r>
            <a:r>
              <a:rPr lang="fi-FI" dirty="0"/>
              <a:t> </a:t>
            </a:r>
            <a:r>
              <a:rPr lang="fi-FI" dirty="0" err="1"/>
              <a:t>developed</a:t>
            </a:r>
            <a:r>
              <a:rPr lang="fi-FI" dirty="0"/>
              <a:t> in </a:t>
            </a:r>
            <a:r>
              <a:rPr lang="fi-FI" dirty="0" err="1"/>
              <a:t>those</a:t>
            </a:r>
            <a:r>
              <a:rPr lang="fi-FI" dirty="0"/>
              <a:t> </a:t>
            </a:r>
            <a:r>
              <a:rPr lang="fi-FI" dirty="0" err="1"/>
              <a:t>initiatives</a:t>
            </a:r>
            <a:r>
              <a:rPr lang="fi-FI" dirty="0"/>
              <a:t> </a:t>
            </a:r>
            <a:r>
              <a:rPr lang="fi-FI" dirty="0" err="1"/>
              <a:t>are</a:t>
            </a:r>
            <a:r>
              <a:rPr lang="fi-FI" dirty="0"/>
              <a:t> </a:t>
            </a:r>
            <a:r>
              <a:rPr lang="fi-FI" dirty="0" err="1"/>
              <a:t>being</a:t>
            </a:r>
            <a:r>
              <a:rPr lang="fi-FI" dirty="0"/>
              <a:t> </a:t>
            </a:r>
            <a:r>
              <a:rPr lang="fi-FI" dirty="0" err="1"/>
              <a:t>examined</a:t>
            </a:r>
            <a:endParaRPr lang="fi-FI" dirty="0"/>
          </a:p>
          <a:p>
            <a:endParaRPr lang="fi-FI" dirty="0"/>
          </a:p>
          <a:p>
            <a:r>
              <a:rPr lang="fi-FI" dirty="0" err="1"/>
              <a:t>Interest</a:t>
            </a:r>
            <a:r>
              <a:rPr lang="fi-FI" dirty="0"/>
              <a:t> in European </a:t>
            </a:r>
            <a:r>
              <a:rPr lang="fi-FI" dirty="0" err="1"/>
              <a:t>collaboration</a:t>
            </a:r>
            <a:br>
              <a:rPr lang="fi-FI" dirty="0"/>
            </a:br>
            <a:endParaRPr lang="fi-FI" dirty="0"/>
          </a:p>
        </p:txBody>
      </p:sp>
      <p:pic>
        <p:nvPicPr>
          <p:cNvPr id="6" name="Picture Placeholder 5">
            <a:extLst>
              <a:ext uri="{FF2B5EF4-FFF2-40B4-BE49-F238E27FC236}">
                <a16:creationId xmlns:a16="http://schemas.microsoft.com/office/drawing/2014/main" id="{E1106591-2D0F-3745-8921-E5B9048A65C1}"/>
              </a:ext>
            </a:extLst>
          </p:cNvPr>
          <p:cNvPicPr>
            <a:picLocks noGrp="1" noChangeAspect="1"/>
          </p:cNvPicPr>
          <p:nvPr>
            <p:ph type="pic" idx="13"/>
          </p:nvPr>
        </p:nvPicPr>
        <p:blipFill>
          <a:blip r:embed="rId2"/>
          <a:srcRect l="20370" r="20370"/>
          <a:stretch>
            <a:fillRect/>
          </a:stretch>
        </p:blipFill>
        <p:spPr/>
      </p:pic>
    </p:spTree>
    <p:extLst>
      <p:ext uri="{BB962C8B-B14F-4D97-AF65-F5344CB8AC3E}">
        <p14:creationId xmlns:p14="http://schemas.microsoft.com/office/powerpoint/2010/main" val="3324692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2E15AC05-3353-53F3-2644-C87B294A3CED}"/>
              </a:ext>
            </a:extLst>
          </p:cNvPr>
          <p:cNvCxnSpPr>
            <a:cxnSpLocks/>
          </p:cNvCxnSpPr>
          <p:nvPr/>
        </p:nvCxnSpPr>
        <p:spPr>
          <a:xfrm>
            <a:off x="7486834" y="3557666"/>
            <a:ext cx="0" cy="792492"/>
          </a:xfrm>
          <a:prstGeom prst="line">
            <a:avLst/>
          </a:prstGeom>
          <a:ln w="127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C5EEFC00-3BE0-D82B-98E5-CD4148D99F91}"/>
              </a:ext>
            </a:extLst>
          </p:cNvPr>
          <p:cNvCxnSpPr>
            <a:cxnSpLocks/>
          </p:cNvCxnSpPr>
          <p:nvPr/>
        </p:nvCxnSpPr>
        <p:spPr>
          <a:xfrm>
            <a:off x="5259730" y="3633239"/>
            <a:ext cx="6809" cy="476650"/>
          </a:xfrm>
          <a:prstGeom prst="line">
            <a:avLst/>
          </a:prstGeom>
          <a:ln w="127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7ABA528-9EF2-E35D-DA3B-E94254FBB11E}"/>
              </a:ext>
            </a:extLst>
          </p:cNvPr>
          <p:cNvCxnSpPr>
            <a:cxnSpLocks/>
          </p:cNvCxnSpPr>
          <p:nvPr/>
        </p:nvCxnSpPr>
        <p:spPr>
          <a:xfrm>
            <a:off x="1031774" y="3532987"/>
            <a:ext cx="0" cy="671903"/>
          </a:xfrm>
          <a:prstGeom prst="line">
            <a:avLst/>
          </a:prstGeom>
          <a:ln w="127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6CCC6114-7CE6-4739-F613-DD6639677E8D}"/>
              </a:ext>
            </a:extLst>
          </p:cNvPr>
          <p:cNvSpPr/>
          <p:nvPr/>
        </p:nvSpPr>
        <p:spPr>
          <a:xfrm>
            <a:off x="10134074" y="145043"/>
            <a:ext cx="1891863" cy="5044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0D6E04-EAE8-6243-AA65-E92B6A97666D}"/>
              </a:ext>
            </a:extLst>
          </p:cNvPr>
          <p:cNvSpPr>
            <a:spLocks noGrp="1"/>
          </p:cNvSpPr>
          <p:nvPr>
            <p:ph type="title"/>
          </p:nvPr>
        </p:nvSpPr>
        <p:spPr>
          <a:xfrm>
            <a:off x="358801" y="267237"/>
            <a:ext cx="12191999" cy="510482"/>
          </a:xfrm>
        </p:spPr>
        <p:txBody>
          <a:bodyPr>
            <a:noAutofit/>
          </a:bodyPr>
          <a:lstStyle/>
          <a:p>
            <a:r>
              <a:rPr lang="en-GB" sz="2800"/>
              <a:t>ROADMAP 2021–2026</a:t>
            </a:r>
          </a:p>
        </p:txBody>
      </p:sp>
      <p:sp>
        <p:nvSpPr>
          <p:cNvPr id="3" name="Rechteck 26">
            <a:extLst>
              <a:ext uri="{FF2B5EF4-FFF2-40B4-BE49-F238E27FC236}">
                <a16:creationId xmlns:a16="http://schemas.microsoft.com/office/drawing/2014/main" id="{2DA78877-0A9A-724F-BA13-CB565BA5DF3A}"/>
              </a:ext>
            </a:extLst>
          </p:cNvPr>
          <p:cNvSpPr/>
          <p:nvPr/>
        </p:nvSpPr>
        <p:spPr bwMode="gray">
          <a:xfrm>
            <a:off x="1933563" y="1057780"/>
            <a:ext cx="3960298" cy="2098780"/>
          </a:xfrm>
          <a:prstGeom prst="rect">
            <a:avLst/>
          </a:prstGeom>
          <a:noFill/>
        </p:spPr>
        <p:txBody>
          <a:bodyPr wrap="square" lIns="0" tIns="0" bIns="0" anchor="ctr">
            <a:spAutoFit/>
          </a:bodyPr>
          <a:lstStyle/>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Close participation of learners</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Target architecture described and conceptual model drafted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Implementation of Digivisio 2030 services launched and key integrations defined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Identity management MVP prototype completed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Policies and decisions related to continuous services have been made </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Service deployment model defined </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Ecosystem model described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Digital pedagogy cooperation: vision for the future of digital pedagogy 2030 defined, closer cooperation between developer networks, training launched, rules for joint offering defined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Promoting the need to amend legislation and common interpretations</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Change management programme launched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Select elements of key project work have been included in the project</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Consortium working and decision-making model established </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Stakeholder forum activities established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Quality management integrated in all project activities</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Tools required for project work in use </a:t>
            </a:r>
          </a:p>
        </p:txBody>
      </p:sp>
      <p:sp>
        <p:nvSpPr>
          <p:cNvPr id="4" name="Rechteck 26">
            <a:extLst>
              <a:ext uri="{FF2B5EF4-FFF2-40B4-BE49-F238E27FC236}">
                <a16:creationId xmlns:a16="http://schemas.microsoft.com/office/drawing/2014/main" id="{93D0900A-6B7A-4845-A868-B1A7FDA1CE2D}"/>
              </a:ext>
            </a:extLst>
          </p:cNvPr>
          <p:cNvSpPr/>
          <p:nvPr/>
        </p:nvSpPr>
        <p:spPr bwMode="gray">
          <a:xfrm>
            <a:off x="3520758" y="4774295"/>
            <a:ext cx="4633165" cy="1893852"/>
          </a:xfrm>
          <a:prstGeom prst="rect">
            <a:avLst/>
          </a:prstGeom>
          <a:solidFill>
            <a:schemeClr val="bg1"/>
          </a:solidFill>
        </p:spPr>
        <p:txBody>
          <a:bodyPr wrap="square" lIns="0" tIns="0" bIns="0" anchor="ctr">
            <a:spAutoFit/>
          </a:bodyPr>
          <a:lstStyle/>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The first production versions of the Digivisio 2030 services launched, and continuous services operate at the service level defined by higher education institutions</a:t>
            </a:r>
          </a:p>
          <a:p>
            <a:pPr marL="537845" marR="0" lvl="1" indent="-17907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Minimum implementation of identity management piloted in pilot higher education institutions (2023)</a:t>
            </a:r>
          </a:p>
          <a:p>
            <a:pPr marL="537845" marR="0" lvl="1" indent="-17907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Release component 1.0 of the Opin.fi service (2023) and rules</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The Opin.fi service contains modules produced jointly by higher education institutions </a:t>
            </a:r>
          </a:p>
          <a:p>
            <a:pPr marL="171450" marR="0" lvl="0" indent="-171450" algn="l" defTabSz="822960" rtl="0" eaLnBrk="1" fontAlgn="auto" latinLnBrk="0" hangingPunct="1">
              <a:lnSpc>
                <a:spcPct val="95000"/>
              </a:lnSpc>
              <a:spcBef>
                <a:spcPts val="0"/>
              </a:spcBef>
              <a:spcAft>
                <a:spcPts val="200"/>
              </a:spcAft>
              <a:buClr>
                <a:srgbClr val="09003A"/>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mn-cs"/>
              </a:rPr>
              <a:t>Policies</a:t>
            </a:r>
            <a:r>
              <a:rPr kumimoji="0" lang="en-GB" sz="700" b="0" i="0" u="none" strike="noStrike" kern="1200" cap="none" spc="0" normalizeH="0" baseline="0" noProof="1">
                <a:ln>
                  <a:noFill/>
                </a:ln>
                <a:solidFill>
                  <a:srgbClr val="ECEDED">
                    <a:lumMod val="50000"/>
                  </a:srgbClr>
                </a:solidFill>
                <a:effectLst/>
                <a:uLnTx/>
                <a:uFillTx/>
                <a:latin typeface="Poppins"/>
                <a:ea typeface="+mn-ea"/>
                <a:cs typeface="+mn-cs"/>
              </a:rPr>
              <a:t> on the functions of course offering and applying for education in relation with higher education institutions’ systems have been created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Digital pedagogy rules for joint learning used in the joint offering of higher education institutions</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0">
                <a:ln>
                  <a:noFill/>
                </a:ln>
                <a:solidFill>
                  <a:srgbClr val="ECEDED">
                    <a:lumMod val="50000"/>
                  </a:srgbClr>
                </a:solidFill>
                <a:effectLst/>
                <a:uLnTx/>
                <a:uFillTx/>
                <a:latin typeface="Poppins"/>
                <a:ea typeface="+mn-ea"/>
                <a:cs typeface="+mn-cs"/>
              </a:rPr>
              <a:t>Utilising modularity in course offering appropriately, supporting the learner’s study path.</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The change management programme provides support for the deployment of Digivisio 2030 services and the change work of higher education institutions and offers support to higher education institutions through peer networking</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Policies related to learning platform cooperation have been drafted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The plan for future project funding and for the funding of continuous services is ready </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Organisation of the consortium in the long term has been solved with legal person</a:t>
            </a:r>
          </a:p>
        </p:txBody>
      </p:sp>
      <p:sp>
        <p:nvSpPr>
          <p:cNvPr id="5" name="Rechteck 26">
            <a:extLst>
              <a:ext uri="{FF2B5EF4-FFF2-40B4-BE49-F238E27FC236}">
                <a16:creationId xmlns:a16="http://schemas.microsoft.com/office/drawing/2014/main" id="{C17C947A-1B06-D843-AAF4-4DB1B9D2D02A}"/>
              </a:ext>
            </a:extLst>
          </p:cNvPr>
          <p:cNvSpPr/>
          <p:nvPr/>
        </p:nvSpPr>
        <p:spPr bwMode="gray">
          <a:xfrm>
            <a:off x="224968" y="4870487"/>
            <a:ext cx="2395580" cy="1663532"/>
          </a:xfrm>
          <a:prstGeom prst="rect">
            <a:avLst/>
          </a:prstGeom>
          <a:noFill/>
        </p:spPr>
        <p:txBody>
          <a:bodyPr wrap="square" lIns="0" tIns="0" bIns="0" anchor="t" anchorCtr="0">
            <a:spAutoFit/>
          </a:bodyPr>
          <a:lstStyle/>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Learner's user path described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Target architecture described </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Needs for legislative changes identified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Current projects and systems analysed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Functional specifications of the Digivisio 2030 services completed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First two limited Digivisio 2030 deployments decided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Necessary measures have been outlined based on the legal persons' report</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Higher education institutions and the Ministry of Education and Culture are committed to a shared vision</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Financing, project and resourcing planned</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Wingdings" panose="05000000000000000000" pitchFamily="2" charset="2"/>
              <a:buChar char="ü"/>
              <a:tabLst/>
              <a:defRPr/>
            </a:pPr>
            <a:r>
              <a:rPr kumimoji="0" lang="en-GB" sz="700" b="0" i="0" u="none" strike="noStrike" kern="1200" cap="none" spc="0" normalizeH="0" baseline="0" noProof="1">
                <a:ln>
                  <a:noFill/>
                </a:ln>
                <a:solidFill>
                  <a:srgbClr val="ECEDED">
                    <a:lumMod val="50000"/>
                  </a:srgbClr>
                </a:solidFill>
                <a:effectLst/>
                <a:uLnTx/>
                <a:uFillTx/>
                <a:latin typeface="Poppins" pitchFamily="2" charset="77"/>
                <a:ea typeface="+mn-ea"/>
                <a:cs typeface="Poppins" pitchFamily="2" charset="77"/>
              </a:rPr>
              <a:t>Development and management model attached</a:t>
            </a:r>
          </a:p>
        </p:txBody>
      </p:sp>
      <p:sp>
        <p:nvSpPr>
          <p:cNvPr id="6" name="Rechteck 26">
            <a:extLst>
              <a:ext uri="{FF2B5EF4-FFF2-40B4-BE49-F238E27FC236}">
                <a16:creationId xmlns:a16="http://schemas.microsoft.com/office/drawing/2014/main" id="{05D20090-E043-0B49-965E-3B2784A9930F}"/>
              </a:ext>
            </a:extLst>
          </p:cNvPr>
          <p:cNvSpPr/>
          <p:nvPr/>
        </p:nvSpPr>
        <p:spPr bwMode="gray">
          <a:xfrm>
            <a:off x="9316288" y="4574576"/>
            <a:ext cx="2648157" cy="2032351"/>
          </a:xfrm>
          <a:prstGeom prst="rect">
            <a:avLst/>
          </a:prstGeom>
          <a:noFill/>
        </p:spPr>
        <p:txBody>
          <a:bodyPr wrap="square" lIns="0" tIns="0" bIns="0" anchor="ctr">
            <a:spAutoFit/>
          </a:bodyPr>
          <a:lstStyle/>
          <a:p>
            <a:pPr marL="0" marR="0" lvl="0" indent="0" algn="l" defTabSz="822960" rtl="0" eaLnBrk="1" fontAlgn="auto" latinLnBrk="0" hangingPunct="1">
              <a:lnSpc>
                <a:spcPct val="95000"/>
              </a:lnSpc>
              <a:spcBef>
                <a:spcPts val="0"/>
              </a:spcBef>
              <a:spcAft>
                <a:spcPts val="200"/>
              </a:spcAft>
              <a:buClr>
                <a:srgbClr val="120074">
                  <a:lumMod val="50000"/>
                </a:srgbClr>
              </a:buClr>
              <a:buSzTx/>
              <a:buFontTx/>
              <a:buNone/>
              <a:tabLst/>
              <a:defRPr/>
            </a:pPr>
            <a:r>
              <a:rPr kumimoji="0" lang="en-GB" sz="1100" b="1" i="0" u="none" strike="noStrike" kern="1200" cap="none" spc="0" normalizeH="0" baseline="0" noProof="1">
                <a:ln>
                  <a:noFill/>
                </a:ln>
                <a:solidFill>
                  <a:srgbClr val="000000"/>
                </a:solidFill>
                <a:effectLst/>
                <a:uLnTx/>
                <a:uFillTx/>
                <a:latin typeface="Poppins" pitchFamily="2" charset="77"/>
                <a:ea typeface="+mn-ea"/>
                <a:cs typeface="Poppins" pitchFamily="2" charset="77"/>
              </a:rPr>
              <a:t>2025 – To be specified as part of the clarification of the target scenario</a:t>
            </a: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100" b="0" i="0" u="none" strike="noStrike" kern="1200" cap="none" spc="0" normalizeH="0" baseline="0" noProof="1">
                <a:ln>
                  <a:noFill/>
                </a:ln>
                <a:solidFill>
                  <a:srgbClr val="000000"/>
                </a:solidFill>
                <a:effectLst/>
                <a:uLnTx/>
                <a:uFillTx/>
                <a:latin typeface="Poppins" pitchFamily="2" charset="77"/>
                <a:ea typeface="+mn-ea"/>
                <a:cs typeface="Poppins" pitchFamily="2" charset="77"/>
              </a:rPr>
              <a:t>Study offering and learner information in one place</a:t>
            </a: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100" b="0" i="0" u="none" strike="noStrike" kern="1200" cap="none" spc="0" normalizeH="0" baseline="0" noProof="1">
                <a:ln>
                  <a:noFill/>
                </a:ln>
                <a:solidFill>
                  <a:srgbClr val="000000"/>
                </a:solidFill>
                <a:effectLst/>
                <a:uLnTx/>
                <a:uFillTx/>
                <a:latin typeface="Poppins" pitchFamily="2" charset="77"/>
                <a:ea typeface="+mn-ea"/>
                <a:cs typeface="Poppins" pitchFamily="2" charset="77"/>
              </a:rPr>
              <a:t>Seamless processes and services have been implemented</a:t>
            </a: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100" b="0" i="0" u="none" strike="noStrike" kern="1200" cap="none" spc="0" normalizeH="0" baseline="0" noProof="1">
                <a:ln>
                  <a:noFill/>
                </a:ln>
                <a:solidFill>
                  <a:srgbClr val="000000"/>
                </a:solidFill>
                <a:effectLst/>
                <a:uLnTx/>
                <a:uFillTx/>
                <a:latin typeface="Poppins" pitchFamily="2" charset="77"/>
                <a:ea typeface="+mn-ea"/>
                <a:cs typeface="Poppins" pitchFamily="2" charset="77"/>
              </a:rPr>
              <a:t>Significant added value for learners and higher education institutions through the data in the Opin.fi service</a:t>
            </a: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100" b="0" i="0" u="none" strike="noStrike" kern="1200" cap="none" spc="0" normalizeH="0" baseline="0" noProof="1">
                <a:ln>
                  <a:noFill/>
                </a:ln>
                <a:solidFill>
                  <a:srgbClr val="000000"/>
                </a:solidFill>
                <a:effectLst/>
                <a:uLnTx/>
                <a:uFillTx/>
                <a:latin typeface="Poppins" pitchFamily="2" charset="77"/>
                <a:ea typeface="+mn-ea"/>
                <a:cs typeface="Poppins" pitchFamily="2" charset="77"/>
              </a:rPr>
              <a:t>Gradual inclusion of degree studies in the Opin.fi offering</a:t>
            </a:r>
          </a:p>
        </p:txBody>
      </p:sp>
      <p:sp>
        <p:nvSpPr>
          <p:cNvPr id="8" name="Rechteck 26">
            <a:extLst>
              <a:ext uri="{FF2B5EF4-FFF2-40B4-BE49-F238E27FC236}">
                <a16:creationId xmlns:a16="http://schemas.microsoft.com/office/drawing/2014/main" id="{490E330C-51A4-40E3-B39F-374EC7F11289}"/>
              </a:ext>
            </a:extLst>
          </p:cNvPr>
          <p:cNvSpPr/>
          <p:nvPr/>
        </p:nvSpPr>
        <p:spPr bwMode="gray">
          <a:xfrm>
            <a:off x="6298141" y="397291"/>
            <a:ext cx="5253070" cy="2485809"/>
          </a:xfrm>
          <a:prstGeom prst="rect">
            <a:avLst/>
          </a:prstGeom>
        </p:spPr>
        <p:txBody>
          <a:bodyPr wrap="square" lIns="0" tIns="0" bIns="0" anchor="ctr">
            <a:spAutoFit/>
          </a:bodyPr>
          <a:lstStyle/>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The beta version of Opin.fi has been opened to learners to a limited extent for feedback. First production versions have been launched, and continuous services operate at the service level defined by higher education institutions</a:t>
            </a: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Opin.fi service and first higher education institutions are ready for launch</a:t>
            </a:r>
          </a:p>
          <a:p>
            <a:pPr marL="537845" marR="0" lvl="1" indent="-179070"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Release components 2.0 and 3.0 of the Opin.fi service </a:t>
            </a:r>
          </a:p>
          <a:p>
            <a:pPr marL="537845" marR="0" lvl="1" indent="-179070"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Implementation of identity management in production use </a:t>
            </a: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Themes for the next phase of the project have been specified and further funding has been secured</a:t>
            </a:r>
          </a:p>
          <a:p>
            <a:pPr marL="154305" marR="0" lvl="0" indent="-154305"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Micro-credentials included in the piloting of 3.0</a:t>
            </a:r>
          </a:p>
          <a:p>
            <a:pPr marL="171450" marR="0" lvl="0" indent="-171450"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Digivisio legal person is in operational readiness</a:t>
            </a:r>
          </a:p>
          <a:p>
            <a:pPr marL="628650" marR="0" lvl="1" indent="-171450" algn="l" defTabSz="822960" rtl="0" eaLnBrk="1" fontAlgn="auto" latinLnBrk="0" hangingPunct="1">
              <a:lnSpc>
                <a:spcPct val="95000"/>
              </a:lnSpc>
              <a:spcBef>
                <a:spcPts val="0"/>
              </a:spcBef>
              <a:spcAft>
                <a:spcPts val="200"/>
              </a:spcAft>
              <a:buClr>
                <a:srgbClr val="120074">
                  <a:lumMod val="50000"/>
                </a:srgbClr>
              </a:buClr>
              <a:buSzTx/>
              <a:buFont typeface="Arial" panose="020B0604020202020204" pitchFamily="34" charset="0"/>
              <a:buChar char="•"/>
              <a:tabLst/>
              <a:defRPr/>
            </a:pPr>
            <a:r>
              <a:rPr kumimoji="0" lang="en-GB"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Cooperation and tasks between the company and the consortium have been agreed</a:t>
            </a:r>
          </a:p>
          <a:p>
            <a:pPr marL="171450" marR="0" lvl="0" indent="-171450" algn="l" defTabSz="822960" rtl="0" eaLnBrk="1" fontAlgn="auto" latinLnBrk="0" hangingPunct="1">
              <a:lnSpc>
                <a:spcPct val="95000"/>
              </a:lnSpc>
              <a:spcBef>
                <a:spcPts val="0"/>
              </a:spcBef>
              <a:spcAft>
                <a:spcPts val="200"/>
              </a:spcAft>
              <a:buClr>
                <a:srgbClr val="09003A"/>
              </a:buClr>
              <a:buSzTx/>
              <a:buFont typeface="Arial" panose="020B0604020202020204" pitchFamily="34" charset="0"/>
              <a:buChar char="•"/>
              <a:tabLst/>
              <a:defRPr/>
            </a:pPr>
            <a:r>
              <a:rPr kumimoji="0" lang="en-GB" sz="1200" b="0" i="0" u="none" strike="noStrike" kern="1200" cap="none" spc="0" normalizeH="0" baseline="0" noProof="1">
                <a:ln>
                  <a:noFill/>
                </a:ln>
                <a:solidFill>
                  <a:srgbClr val="000000"/>
                </a:solidFill>
                <a:effectLst/>
                <a:highlight>
                  <a:srgbClr val="FEFEC2"/>
                </a:highlight>
                <a:uLnTx/>
                <a:uFillTx/>
                <a:latin typeface="Poppins" pitchFamily="2" charset="77"/>
                <a:ea typeface="+mn-ea"/>
                <a:cs typeface="Poppins" pitchFamily="2" charset="77"/>
              </a:rPr>
              <a:t>Participation in the Virta survey</a:t>
            </a:r>
          </a:p>
        </p:txBody>
      </p:sp>
      <p:cxnSp>
        <p:nvCxnSpPr>
          <p:cNvPr id="52" name="Straight Connector 51">
            <a:extLst>
              <a:ext uri="{FF2B5EF4-FFF2-40B4-BE49-F238E27FC236}">
                <a16:creationId xmlns:a16="http://schemas.microsoft.com/office/drawing/2014/main" id="{C83E0CD3-1BCF-B463-B5BB-908F03E036E0}"/>
              </a:ext>
            </a:extLst>
          </p:cNvPr>
          <p:cNvCxnSpPr>
            <a:cxnSpLocks/>
          </p:cNvCxnSpPr>
          <p:nvPr/>
        </p:nvCxnSpPr>
        <p:spPr>
          <a:xfrm>
            <a:off x="3203176" y="3749355"/>
            <a:ext cx="0" cy="588726"/>
          </a:xfrm>
          <a:prstGeom prst="line">
            <a:avLst/>
          </a:prstGeom>
          <a:ln w="127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sp>
        <p:nvSpPr>
          <p:cNvPr id="60" name="Freeform: Shape 59">
            <a:extLst>
              <a:ext uri="{FF2B5EF4-FFF2-40B4-BE49-F238E27FC236}">
                <a16:creationId xmlns:a16="http://schemas.microsoft.com/office/drawing/2014/main" id="{7CFED154-F488-5B87-F7BE-97A24DD94CEA}"/>
              </a:ext>
            </a:extLst>
          </p:cNvPr>
          <p:cNvSpPr/>
          <p:nvPr/>
        </p:nvSpPr>
        <p:spPr>
          <a:xfrm>
            <a:off x="383229" y="3436622"/>
            <a:ext cx="11167981" cy="908098"/>
          </a:xfrm>
          <a:custGeom>
            <a:avLst/>
            <a:gdLst>
              <a:gd name="connsiteX0" fmla="*/ 0 w 8109782"/>
              <a:gd name="connsiteY0" fmla="*/ 163961 h 908098"/>
              <a:gd name="connsiteX1" fmla="*/ 737827 w 8109782"/>
              <a:gd name="connsiteY1" fmla="*/ 163961 h 908098"/>
              <a:gd name="connsiteX2" fmla="*/ 2188254 w 8109782"/>
              <a:gd name="connsiteY2" fmla="*/ 908094 h 908098"/>
              <a:gd name="connsiteX3" fmla="*/ 3613457 w 8109782"/>
              <a:gd name="connsiteY3" fmla="*/ 176574 h 908098"/>
              <a:gd name="connsiteX4" fmla="*/ 5063884 w 8109782"/>
              <a:gd name="connsiteY4" fmla="*/ 895481 h 908098"/>
              <a:gd name="connsiteX5" fmla="*/ 6482781 w 8109782"/>
              <a:gd name="connsiteY5" fmla="*/ 176574 h 908098"/>
              <a:gd name="connsiteX6" fmla="*/ 8109782 w 8109782"/>
              <a:gd name="connsiteY6" fmla="*/ 0 h 90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9782" h="908098">
                <a:moveTo>
                  <a:pt x="0" y="163961"/>
                </a:moveTo>
                <a:cubicBezTo>
                  <a:pt x="186559" y="101950"/>
                  <a:pt x="373118" y="39939"/>
                  <a:pt x="737827" y="163961"/>
                </a:cubicBezTo>
                <a:cubicBezTo>
                  <a:pt x="1102536" y="287983"/>
                  <a:pt x="1708982" y="905992"/>
                  <a:pt x="2188254" y="908094"/>
                </a:cubicBezTo>
                <a:cubicBezTo>
                  <a:pt x="2667526" y="910196"/>
                  <a:pt x="3134185" y="178676"/>
                  <a:pt x="3613457" y="176574"/>
                </a:cubicBezTo>
                <a:cubicBezTo>
                  <a:pt x="4092729" y="174472"/>
                  <a:pt x="4585663" y="895481"/>
                  <a:pt x="5063884" y="895481"/>
                </a:cubicBezTo>
                <a:cubicBezTo>
                  <a:pt x="5542105" y="895481"/>
                  <a:pt x="5975131" y="325821"/>
                  <a:pt x="6482781" y="176574"/>
                </a:cubicBezTo>
                <a:cubicBezTo>
                  <a:pt x="6990431" y="27327"/>
                  <a:pt x="7550106" y="13663"/>
                  <a:pt x="8109782" y="0"/>
                </a:cubicBezTo>
              </a:path>
            </a:pathLst>
          </a:custGeom>
          <a:noFill/>
          <a:ln w="19050" cap="rnd">
            <a:solidFill>
              <a:schemeClr val="accent6">
                <a:lumMod val="50000"/>
              </a:schemeClr>
            </a:solidFill>
            <a:miter lim="800000"/>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7" name="Straight Connector 66">
            <a:extLst>
              <a:ext uri="{FF2B5EF4-FFF2-40B4-BE49-F238E27FC236}">
                <a16:creationId xmlns:a16="http://schemas.microsoft.com/office/drawing/2014/main" id="{0D1E82A5-1146-9BFE-C078-4888F1E5C50B}"/>
              </a:ext>
            </a:extLst>
          </p:cNvPr>
          <p:cNvCxnSpPr>
            <a:cxnSpLocks/>
          </p:cNvCxnSpPr>
          <p:nvPr/>
        </p:nvCxnSpPr>
        <p:spPr>
          <a:xfrm>
            <a:off x="10737272" y="3476483"/>
            <a:ext cx="0" cy="401924"/>
          </a:xfrm>
          <a:prstGeom prst="line">
            <a:avLst/>
          </a:prstGeom>
          <a:ln w="12700">
            <a:solidFill>
              <a:schemeClr val="accent6">
                <a:lumMod val="50000"/>
              </a:schemeClr>
            </a:solidFill>
            <a:prstDash val="dash"/>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B2F00F11-78F5-5982-68DD-5641AB01B620}"/>
              </a:ext>
            </a:extLst>
          </p:cNvPr>
          <p:cNvSpPr/>
          <p:nvPr/>
        </p:nvSpPr>
        <p:spPr>
          <a:xfrm>
            <a:off x="640790" y="4198584"/>
            <a:ext cx="648000" cy="576000"/>
          </a:xfrm>
          <a:prstGeom prst="ellipse">
            <a:avLst/>
          </a:prstGeom>
          <a:solidFill>
            <a:srgbClr val="000000"/>
          </a:solidFill>
          <a:ln w="25400" cap="flat" cmpd="sng" algn="ctr">
            <a:solidFill>
              <a:srgbClr val="00000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endParaRPr>
          </a:p>
        </p:txBody>
      </p:sp>
      <p:sp>
        <p:nvSpPr>
          <p:cNvPr id="32" name="Oval 31">
            <a:extLst>
              <a:ext uri="{FF2B5EF4-FFF2-40B4-BE49-F238E27FC236}">
                <a16:creationId xmlns:a16="http://schemas.microsoft.com/office/drawing/2014/main" id="{CC230DAD-A8A8-6C0F-F279-B213CD5367C7}"/>
              </a:ext>
            </a:extLst>
          </p:cNvPr>
          <p:cNvSpPr/>
          <p:nvPr/>
        </p:nvSpPr>
        <p:spPr>
          <a:xfrm>
            <a:off x="4969112" y="4109889"/>
            <a:ext cx="648000" cy="576000"/>
          </a:xfrm>
          <a:prstGeom prst="ellipse">
            <a:avLst/>
          </a:prstGeom>
          <a:solidFill>
            <a:srgbClr val="000000"/>
          </a:solidFill>
          <a:ln w="25400" cap="flat" cmpd="sng" algn="ctr">
            <a:solidFill>
              <a:srgbClr val="00000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endParaRPr>
          </a:p>
        </p:txBody>
      </p:sp>
      <p:sp>
        <p:nvSpPr>
          <p:cNvPr id="33" name="Oval 32">
            <a:extLst>
              <a:ext uri="{FF2B5EF4-FFF2-40B4-BE49-F238E27FC236}">
                <a16:creationId xmlns:a16="http://schemas.microsoft.com/office/drawing/2014/main" id="{00F92010-E4DD-D1E7-2423-85BDB6A1A836}"/>
              </a:ext>
            </a:extLst>
          </p:cNvPr>
          <p:cNvSpPr/>
          <p:nvPr/>
        </p:nvSpPr>
        <p:spPr>
          <a:xfrm>
            <a:off x="10444581" y="3878405"/>
            <a:ext cx="648000" cy="576000"/>
          </a:xfrm>
          <a:prstGeom prst="ellipse">
            <a:avLst/>
          </a:prstGeom>
          <a:solidFill>
            <a:srgbClr val="000000"/>
          </a:solidFill>
          <a:ln w="25400" cap="flat" cmpd="sng" algn="ctr">
            <a:solidFill>
              <a:srgbClr val="00000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endParaRPr>
          </a:p>
        </p:txBody>
      </p:sp>
      <p:sp>
        <p:nvSpPr>
          <p:cNvPr id="34" name="Oval 33">
            <a:extLst>
              <a:ext uri="{FF2B5EF4-FFF2-40B4-BE49-F238E27FC236}">
                <a16:creationId xmlns:a16="http://schemas.microsoft.com/office/drawing/2014/main" id="{35D08B55-866F-58A6-2A81-F6FAA07B5170}"/>
              </a:ext>
            </a:extLst>
          </p:cNvPr>
          <p:cNvSpPr/>
          <p:nvPr/>
        </p:nvSpPr>
        <p:spPr>
          <a:xfrm>
            <a:off x="7161126" y="3111866"/>
            <a:ext cx="648000" cy="576000"/>
          </a:xfrm>
          <a:prstGeom prst="ellipse">
            <a:avLst/>
          </a:prstGeom>
          <a:solidFill>
            <a:srgbClr val="FFFF87"/>
          </a:solidFill>
          <a:ln w="25400" cap="flat" cmpd="sng" algn="ctr">
            <a:solidFill>
              <a:srgbClr val="FFFF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endParaRPr>
          </a:p>
        </p:txBody>
      </p:sp>
      <p:sp>
        <p:nvSpPr>
          <p:cNvPr id="35" name="Oval 34">
            <a:extLst>
              <a:ext uri="{FF2B5EF4-FFF2-40B4-BE49-F238E27FC236}">
                <a16:creationId xmlns:a16="http://schemas.microsoft.com/office/drawing/2014/main" id="{AD10E3EB-2C8E-E3A1-9A04-1DD122E2CD46}"/>
              </a:ext>
            </a:extLst>
          </p:cNvPr>
          <p:cNvSpPr/>
          <p:nvPr/>
        </p:nvSpPr>
        <p:spPr>
          <a:xfrm>
            <a:off x="2908368" y="3274758"/>
            <a:ext cx="648000" cy="576000"/>
          </a:xfrm>
          <a:prstGeom prst="ellipse">
            <a:avLst/>
          </a:prstGeom>
          <a:solidFill>
            <a:srgbClr val="000000"/>
          </a:solidFill>
          <a:ln w="25400" cap="flat" cmpd="sng" algn="ctr">
            <a:solidFill>
              <a:srgbClr val="00000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endParaRPr>
          </a:p>
        </p:txBody>
      </p:sp>
      <p:sp>
        <p:nvSpPr>
          <p:cNvPr id="37" name="TextBox 36">
            <a:extLst>
              <a:ext uri="{FF2B5EF4-FFF2-40B4-BE49-F238E27FC236}">
                <a16:creationId xmlns:a16="http://schemas.microsoft.com/office/drawing/2014/main" id="{0FE10C0A-ECB5-7C4A-4360-E5D1B11019B4}"/>
              </a:ext>
            </a:extLst>
          </p:cNvPr>
          <p:cNvSpPr txBox="1"/>
          <p:nvPr/>
        </p:nvSpPr>
        <p:spPr>
          <a:xfrm>
            <a:off x="640789" y="4338081"/>
            <a:ext cx="669361" cy="307777"/>
          </a:xfrm>
          <a:prstGeom prst="rect">
            <a:avLst/>
          </a:prstGeom>
          <a:noFill/>
        </p:spPr>
        <p:txBody>
          <a:bodyPr wrap="square">
            <a:spAutoFit/>
          </a:bodyPr>
          <a:lstStyle/>
          <a:p>
            <a:pPr algn="ctr">
              <a:buClrTx/>
              <a:buFontTx/>
              <a:buNone/>
              <a:defRPr/>
            </a:pPr>
            <a:r>
              <a:rPr lang="fi-FI" b="1" kern="1200" dirty="0">
                <a:solidFill>
                  <a:srgbClr val="FFFFFF"/>
                </a:solidFill>
                <a:latin typeface="Poppins" panose="00000500000000000000" pitchFamily="2" charset="0"/>
                <a:ea typeface="+mn-ea"/>
                <a:cs typeface="Poppins" panose="00000500000000000000" pitchFamily="2" charset="0"/>
              </a:rPr>
              <a:t>2021</a:t>
            </a:r>
          </a:p>
        </p:txBody>
      </p:sp>
      <p:sp>
        <p:nvSpPr>
          <p:cNvPr id="38" name="TextBox 37">
            <a:extLst>
              <a:ext uri="{FF2B5EF4-FFF2-40B4-BE49-F238E27FC236}">
                <a16:creationId xmlns:a16="http://schemas.microsoft.com/office/drawing/2014/main" id="{82463EE4-04A9-6930-B07A-ECEFA4769BDE}"/>
              </a:ext>
            </a:extLst>
          </p:cNvPr>
          <p:cNvSpPr txBox="1"/>
          <p:nvPr/>
        </p:nvSpPr>
        <p:spPr>
          <a:xfrm>
            <a:off x="2906181" y="3403778"/>
            <a:ext cx="650187" cy="307777"/>
          </a:xfrm>
          <a:prstGeom prst="rect">
            <a:avLst/>
          </a:prstGeom>
          <a:noFill/>
        </p:spPr>
        <p:txBody>
          <a:bodyPr wrap="square">
            <a:spAutoFit/>
          </a:bodyPr>
          <a:lstStyle/>
          <a:p>
            <a:pPr algn="ctr">
              <a:buClrTx/>
              <a:buFontTx/>
              <a:buNone/>
              <a:defRPr/>
            </a:pPr>
            <a:r>
              <a:rPr lang="fi-FI" b="1" kern="1200" dirty="0">
                <a:solidFill>
                  <a:srgbClr val="FFFFFF"/>
                </a:solidFill>
                <a:latin typeface="Poppins" panose="00000500000000000000" pitchFamily="2" charset="0"/>
                <a:ea typeface="+mn-ea"/>
                <a:cs typeface="Poppins" panose="00000500000000000000" pitchFamily="2" charset="0"/>
              </a:rPr>
              <a:t>2022</a:t>
            </a:r>
          </a:p>
        </p:txBody>
      </p:sp>
      <p:sp>
        <p:nvSpPr>
          <p:cNvPr id="39" name="TextBox 38">
            <a:extLst>
              <a:ext uri="{FF2B5EF4-FFF2-40B4-BE49-F238E27FC236}">
                <a16:creationId xmlns:a16="http://schemas.microsoft.com/office/drawing/2014/main" id="{EA161EFB-630D-9D05-EB3D-353F7BF3B43C}"/>
              </a:ext>
            </a:extLst>
          </p:cNvPr>
          <p:cNvSpPr txBox="1"/>
          <p:nvPr/>
        </p:nvSpPr>
        <p:spPr>
          <a:xfrm>
            <a:off x="4957178" y="4257763"/>
            <a:ext cx="669358" cy="307777"/>
          </a:xfrm>
          <a:prstGeom prst="rect">
            <a:avLst/>
          </a:prstGeom>
          <a:noFill/>
        </p:spPr>
        <p:txBody>
          <a:bodyPr wrap="square">
            <a:spAutoFit/>
          </a:bodyPr>
          <a:lstStyle/>
          <a:p>
            <a:pPr algn="ctr">
              <a:buClrTx/>
              <a:buFontTx/>
              <a:buNone/>
              <a:defRPr/>
            </a:pPr>
            <a:r>
              <a:rPr lang="fi-FI" b="1" kern="1200" dirty="0">
                <a:solidFill>
                  <a:srgbClr val="FFFFFF"/>
                </a:solidFill>
                <a:latin typeface="Poppins" panose="00000500000000000000" pitchFamily="2" charset="0"/>
                <a:ea typeface="+mn-ea"/>
                <a:cs typeface="Poppins" panose="00000500000000000000" pitchFamily="2" charset="0"/>
              </a:rPr>
              <a:t>2023</a:t>
            </a:r>
          </a:p>
        </p:txBody>
      </p:sp>
      <p:sp>
        <p:nvSpPr>
          <p:cNvPr id="40" name="TextBox 39">
            <a:extLst>
              <a:ext uri="{FF2B5EF4-FFF2-40B4-BE49-F238E27FC236}">
                <a16:creationId xmlns:a16="http://schemas.microsoft.com/office/drawing/2014/main" id="{7DDE56A5-16FD-6F2F-FC20-FA42815D6C3A}"/>
              </a:ext>
            </a:extLst>
          </p:cNvPr>
          <p:cNvSpPr txBox="1"/>
          <p:nvPr/>
        </p:nvSpPr>
        <p:spPr>
          <a:xfrm>
            <a:off x="10439649" y="4017658"/>
            <a:ext cx="671785" cy="307777"/>
          </a:xfrm>
          <a:prstGeom prst="rect">
            <a:avLst/>
          </a:prstGeom>
          <a:noFill/>
        </p:spPr>
        <p:txBody>
          <a:bodyPr wrap="square">
            <a:spAutoFit/>
          </a:bodyPr>
          <a:lstStyle/>
          <a:p>
            <a:pPr algn="ctr">
              <a:buClrTx/>
              <a:buFontTx/>
              <a:buNone/>
              <a:defRPr/>
            </a:pPr>
            <a:r>
              <a:rPr lang="fi-FI" b="1" kern="1200" dirty="0">
                <a:solidFill>
                  <a:srgbClr val="FFFFFF"/>
                </a:solidFill>
                <a:latin typeface="Poppins" panose="00000500000000000000" pitchFamily="2" charset="0"/>
                <a:ea typeface="+mn-ea"/>
                <a:cs typeface="Poppins" panose="00000500000000000000" pitchFamily="2" charset="0"/>
              </a:rPr>
              <a:t>2025</a:t>
            </a:r>
          </a:p>
        </p:txBody>
      </p:sp>
      <p:sp>
        <p:nvSpPr>
          <p:cNvPr id="41" name="TextBox 40">
            <a:extLst>
              <a:ext uri="{FF2B5EF4-FFF2-40B4-BE49-F238E27FC236}">
                <a16:creationId xmlns:a16="http://schemas.microsoft.com/office/drawing/2014/main" id="{03E98245-6564-D2F8-CD1A-CE614FD90030}"/>
              </a:ext>
            </a:extLst>
          </p:cNvPr>
          <p:cNvSpPr txBox="1"/>
          <p:nvPr/>
        </p:nvSpPr>
        <p:spPr>
          <a:xfrm>
            <a:off x="7151171" y="3250863"/>
            <a:ext cx="650187" cy="307777"/>
          </a:xfrm>
          <a:prstGeom prst="rect">
            <a:avLst/>
          </a:prstGeom>
          <a:noFill/>
        </p:spPr>
        <p:txBody>
          <a:bodyPr wrap="square">
            <a:spAutoFit/>
          </a:bodyPr>
          <a:lstStyle/>
          <a:p>
            <a:pPr algn="ctr">
              <a:buClrTx/>
              <a:buFontTx/>
              <a:buNone/>
              <a:defRPr/>
            </a:pPr>
            <a:r>
              <a:rPr lang="fi-FI" b="1" kern="1200" dirty="0">
                <a:latin typeface="Poppins" panose="00000500000000000000" pitchFamily="2" charset="0"/>
                <a:ea typeface="+mn-ea"/>
                <a:cs typeface="Poppins" panose="00000500000000000000" pitchFamily="2" charset="0"/>
              </a:rPr>
              <a:t>2024</a:t>
            </a:r>
          </a:p>
        </p:txBody>
      </p:sp>
    </p:spTree>
    <p:extLst>
      <p:ext uri="{BB962C8B-B14F-4D97-AF65-F5344CB8AC3E}">
        <p14:creationId xmlns:p14="http://schemas.microsoft.com/office/powerpoint/2010/main" val="3894503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1038775" y="1477294"/>
            <a:ext cx="7718601" cy="4234806"/>
          </a:xfrm>
          <a:prstGeom prst="rect">
            <a:avLst/>
          </a:prstGeom>
          <a:noFill/>
          <a:ln>
            <a:noFill/>
          </a:ln>
        </p:spPr>
        <p:txBody>
          <a:bodyPr spcFirstLastPara="1" wrap="square" lIns="0" tIns="0" rIns="0" bIns="0" anchor="ctr" anchorCtr="0">
            <a:noAutofit/>
          </a:bodyPr>
          <a:lstStyle/>
          <a:p>
            <a:pPr lvl="0">
              <a:buSzPts val="3000"/>
            </a:pPr>
            <a:r>
              <a:rPr lang="en-GB" sz="4400" b="0" dirty="0">
                <a:latin typeface="Poppins Medium" pitchFamily="2" charset="77"/>
                <a:cs typeface="Poppins Medium" pitchFamily="2" charset="77"/>
              </a:rPr>
              <a:t>We must have the courage to build the future ourselves.</a:t>
            </a:r>
            <a:br>
              <a:rPr lang="en-GB" sz="4400" b="0" dirty="0">
                <a:latin typeface="Poppins Medium" pitchFamily="2" charset="77"/>
                <a:cs typeface="Poppins Medium" pitchFamily="2" charset="77"/>
              </a:rPr>
            </a:br>
            <a:endParaRPr lang="en-GB" sz="4400" b="0" dirty="0">
              <a:latin typeface="Poppins Medium" pitchFamily="2" charset="77"/>
              <a:cs typeface="Poppins Medium" pitchFamily="2" charset="77"/>
            </a:endParaRPr>
          </a:p>
        </p:txBody>
      </p:sp>
      <p:sp>
        <p:nvSpPr>
          <p:cNvPr id="2" name="TextBox 1">
            <a:extLst>
              <a:ext uri="{FF2B5EF4-FFF2-40B4-BE49-F238E27FC236}">
                <a16:creationId xmlns:a16="http://schemas.microsoft.com/office/drawing/2014/main" id="{88D4338F-788C-5248-9D75-CA771246CEE6}"/>
              </a:ext>
            </a:extLst>
          </p:cNvPr>
          <p:cNvSpPr txBox="1"/>
          <p:nvPr/>
        </p:nvSpPr>
        <p:spPr>
          <a:xfrm>
            <a:off x="391769" y="1758072"/>
            <a:ext cx="755335" cy="2400657"/>
          </a:xfrm>
          <a:prstGeom prst="rect">
            <a:avLst/>
          </a:prstGeom>
          <a:noFill/>
        </p:spPr>
        <p:txBody>
          <a:bodyPr wrap="none" rtlCol="0">
            <a:spAutoFit/>
          </a:bodyPr>
          <a:lstStyle/>
          <a:p>
            <a:r>
              <a:rPr lang="en-GB" sz="15000" dirty="0">
                <a:latin typeface="Poppins ExtraLight" pitchFamily="2" charset="77"/>
                <a:cs typeface="Poppins ExtraLight" pitchFamily="2" charset="77"/>
              </a:rPr>
              <a:t>”</a:t>
            </a:r>
          </a:p>
        </p:txBody>
      </p:sp>
    </p:spTree>
    <p:extLst>
      <p:ext uri="{BB962C8B-B14F-4D97-AF65-F5344CB8AC3E}">
        <p14:creationId xmlns:p14="http://schemas.microsoft.com/office/powerpoint/2010/main" val="735068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Kuva 6" descr="Kuva, joka sisältää kohteen henkilö, seinä, sisä, poseeraaminen&#10;&#10;Kuvaus luotu automaattisesti">
            <a:extLst>
              <a:ext uri="{FF2B5EF4-FFF2-40B4-BE49-F238E27FC236}">
                <a16:creationId xmlns:a16="http://schemas.microsoft.com/office/drawing/2014/main" id="{DC7F0BCD-6649-A749-BC60-6658D8C1FACE}"/>
              </a:ext>
            </a:extLst>
          </p:cNvPr>
          <p:cNvPicPr>
            <a:picLocks noChangeAspect="1"/>
          </p:cNvPicPr>
          <p:nvPr/>
        </p:nvPicPr>
        <p:blipFill rotWithShape="1">
          <a:blip r:embed="rId3"/>
          <a:srcRect t="16604" b="14985"/>
          <a:stretch/>
        </p:blipFill>
        <p:spPr>
          <a:xfrm rot="16200000">
            <a:off x="5233337" y="-89837"/>
            <a:ext cx="6868826" cy="7048500"/>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16470" y="637483"/>
            <a:ext cx="6858002" cy="5583038"/>
          </a:xfrm>
          <a:prstGeom prst="rect">
            <a:avLst/>
          </a:prstGeom>
        </p:spPr>
      </p:pic>
      <p:sp>
        <p:nvSpPr>
          <p:cNvPr id="2" name="Title 1">
            <a:extLst>
              <a:ext uri="{FF2B5EF4-FFF2-40B4-BE49-F238E27FC236}">
                <a16:creationId xmlns:a16="http://schemas.microsoft.com/office/drawing/2014/main" id="{6C267FD3-3349-EA42-BF3F-EF6E0F632409}"/>
              </a:ext>
            </a:extLst>
          </p:cNvPr>
          <p:cNvSpPr>
            <a:spLocks noGrp="1"/>
          </p:cNvSpPr>
          <p:nvPr>
            <p:ph type="ctrTitle"/>
          </p:nvPr>
        </p:nvSpPr>
        <p:spPr>
          <a:xfrm>
            <a:off x="587375" y="2149660"/>
            <a:ext cx="6289802" cy="2558679"/>
          </a:xfrm>
        </p:spPr>
        <p:txBody>
          <a:bodyPr/>
          <a:lstStyle/>
          <a:p>
            <a:r>
              <a:rPr lang="en-GB" sz="2800" b="0" dirty="0" err="1">
                <a:solidFill>
                  <a:schemeClr val="tx1"/>
                </a:solidFill>
              </a:rPr>
              <a:t>Digivisio</a:t>
            </a:r>
            <a:r>
              <a:rPr lang="en-GB" sz="2800" b="0" dirty="0">
                <a:solidFill>
                  <a:schemeClr val="tx1"/>
                </a:solidFill>
              </a:rPr>
              <a:t> is a </a:t>
            </a:r>
            <a:r>
              <a:rPr lang="en-GB" sz="2800" dirty="0">
                <a:solidFill>
                  <a:schemeClr val="tx1"/>
                </a:solidFill>
              </a:rPr>
              <a:t>joint project of Finnish higher education institutions </a:t>
            </a:r>
            <a:r>
              <a:rPr lang="en-GB" sz="2800" b="0" dirty="0">
                <a:solidFill>
                  <a:schemeClr val="tx1"/>
                </a:solidFill>
              </a:rPr>
              <a:t>whose aim is to create a future for learning that benefits </a:t>
            </a:r>
            <a:r>
              <a:rPr lang="en-GB" sz="2800" dirty="0">
                <a:solidFill>
                  <a:schemeClr val="tx1"/>
                </a:solidFill>
              </a:rPr>
              <a:t>leaners, higher education institutions, and our society.</a:t>
            </a:r>
            <a:br>
              <a:rPr lang="en-GB" sz="2800" dirty="0">
                <a:solidFill>
                  <a:schemeClr val="tx1"/>
                </a:solidFill>
              </a:rPr>
            </a:br>
            <a:endParaRPr lang="en-GB" sz="2800" dirty="0">
              <a:solidFill>
                <a:schemeClr val="tx1"/>
              </a:solidFill>
            </a:endParaRPr>
          </a:p>
        </p:txBody>
      </p:sp>
      <p:pic>
        <p:nvPicPr>
          <p:cNvPr id="8" name="Google Shape;16;p1">
            <a:extLst>
              <a:ext uri="{FF2B5EF4-FFF2-40B4-BE49-F238E27FC236}">
                <a16:creationId xmlns:a16="http://schemas.microsoft.com/office/drawing/2014/main" id="{0D50C13E-6677-4747-98C6-BD6D971D308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extLst>
      <p:ext uri="{BB962C8B-B14F-4D97-AF65-F5344CB8AC3E}">
        <p14:creationId xmlns:p14="http://schemas.microsoft.com/office/powerpoint/2010/main" val="1550554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txBox="1">
            <a:spLocks noGrp="1"/>
          </p:cNvSpPr>
          <p:nvPr>
            <p:ph type="ctrTitle"/>
          </p:nvPr>
        </p:nvSpPr>
        <p:spPr>
          <a:xfrm>
            <a:off x="481089" y="1712257"/>
            <a:ext cx="9414600" cy="793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5000"/>
              <a:buFont typeface="Poppins"/>
              <a:buNone/>
            </a:pPr>
            <a:r>
              <a:rPr lang="en-GB" sz="8000" dirty="0">
                <a:solidFill>
                  <a:schemeClr val="accent2"/>
                </a:solidFill>
              </a:rPr>
              <a:t>Thank you!</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Google Shape;16;p1">
            <a:extLst>
              <a:ext uri="{FF2B5EF4-FFF2-40B4-BE49-F238E27FC236}">
                <a16:creationId xmlns:a16="http://schemas.microsoft.com/office/drawing/2014/main" id="{0D50C13E-6677-4747-98C6-BD6D971D308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
        <p:nvSpPr>
          <p:cNvPr id="3" name="Rectangle 2">
            <a:extLst>
              <a:ext uri="{FF2B5EF4-FFF2-40B4-BE49-F238E27FC236}">
                <a16:creationId xmlns:a16="http://schemas.microsoft.com/office/drawing/2014/main" id="{E905B2F4-C2F5-7955-CE48-550C5E3FFFBD}"/>
              </a:ext>
            </a:extLst>
          </p:cNvPr>
          <p:cNvSpPr/>
          <p:nvPr/>
        </p:nvSpPr>
        <p:spPr>
          <a:xfrm>
            <a:off x="6434237" y="-10828"/>
            <a:ext cx="5757764" cy="6868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i-FI"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7F3BA861-B851-4D82-45B2-DF95EBEAF0C2}"/>
              </a:ext>
            </a:extLst>
          </p:cNvPr>
          <p:cNvPicPr>
            <a:picLocks noChangeAspect="1"/>
          </p:cNvPicPr>
          <p:nvPr/>
        </p:nvPicPr>
        <p:blipFill rotWithShape="1">
          <a:blip r:embed="rId4">
            <a:extLst>
              <a:ext uri="{28A0092B-C50C-407E-A947-70E740481C1C}">
                <a14:useLocalDpi xmlns:a14="http://schemas.microsoft.com/office/drawing/2010/main" val="0"/>
              </a:ext>
            </a:extLst>
          </a:blip>
          <a:srcRect l="5542" t="7592" r="6375" b="6899"/>
          <a:stretch/>
        </p:blipFill>
        <p:spPr>
          <a:xfrm>
            <a:off x="272838" y="884267"/>
            <a:ext cx="1046952" cy="1016367"/>
          </a:xfrm>
          <a:prstGeom prst="rect">
            <a:avLst/>
          </a:prstGeom>
          <a:ln w="12700" cap="sq">
            <a:solidFill>
              <a:srgbClr val="000000"/>
            </a:solidFill>
            <a:prstDash val="solid"/>
            <a:miter lim="800000"/>
          </a:ln>
          <a:effectLst/>
        </p:spPr>
      </p:pic>
      <p:pic>
        <p:nvPicPr>
          <p:cNvPr id="10" name="Picture 9">
            <a:extLst>
              <a:ext uri="{FF2B5EF4-FFF2-40B4-BE49-F238E27FC236}">
                <a16:creationId xmlns:a16="http://schemas.microsoft.com/office/drawing/2014/main" id="{29A850A0-512C-6FD9-61B8-181ADFD47E6F}"/>
              </a:ext>
            </a:extLst>
          </p:cNvPr>
          <p:cNvPicPr>
            <a:picLocks noChangeAspect="1"/>
          </p:cNvPicPr>
          <p:nvPr/>
        </p:nvPicPr>
        <p:blipFill rotWithShape="1">
          <a:blip r:embed="rId5">
            <a:extLst>
              <a:ext uri="{28A0092B-C50C-407E-A947-70E740481C1C}">
                <a14:useLocalDpi xmlns:a14="http://schemas.microsoft.com/office/drawing/2010/main" val="0"/>
              </a:ext>
            </a:extLst>
          </a:blip>
          <a:srcRect l="7139" t="8639" r="7334" b="8639"/>
          <a:stretch/>
        </p:blipFill>
        <p:spPr>
          <a:xfrm>
            <a:off x="272838" y="2218023"/>
            <a:ext cx="1046953" cy="1012608"/>
          </a:xfrm>
          <a:prstGeom prst="rect">
            <a:avLst/>
          </a:prstGeom>
          <a:ln>
            <a:solidFill>
              <a:schemeClr val="tx1"/>
            </a:solidFill>
          </a:ln>
        </p:spPr>
      </p:pic>
      <p:pic>
        <p:nvPicPr>
          <p:cNvPr id="14" name="Picture 13">
            <a:extLst>
              <a:ext uri="{FF2B5EF4-FFF2-40B4-BE49-F238E27FC236}">
                <a16:creationId xmlns:a16="http://schemas.microsoft.com/office/drawing/2014/main" id="{00FAD392-7BA7-3153-CB25-6387F18EB84F}"/>
              </a:ext>
            </a:extLst>
          </p:cNvPr>
          <p:cNvPicPr>
            <a:picLocks noChangeAspect="1"/>
          </p:cNvPicPr>
          <p:nvPr/>
        </p:nvPicPr>
        <p:blipFill rotWithShape="1">
          <a:blip r:embed="rId6">
            <a:extLst>
              <a:ext uri="{28A0092B-C50C-407E-A947-70E740481C1C}">
                <a14:useLocalDpi xmlns:a14="http://schemas.microsoft.com/office/drawing/2010/main" val="0"/>
              </a:ext>
            </a:extLst>
          </a:blip>
          <a:srcRect l="8121" t="8033" r="8097" b="8185"/>
          <a:stretch/>
        </p:blipFill>
        <p:spPr>
          <a:xfrm>
            <a:off x="272838" y="3548020"/>
            <a:ext cx="1012608" cy="1012608"/>
          </a:xfrm>
          <a:prstGeom prst="rect">
            <a:avLst/>
          </a:prstGeom>
          <a:ln>
            <a:solidFill>
              <a:schemeClr val="tx1"/>
            </a:solidFill>
          </a:ln>
        </p:spPr>
      </p:pic>
      <p:pic>
        <p:nvPicPr>
          <p:cNvPr id="17" name="Picture 16">
            <a:extLst>
              <a:ext uri="{FF2B5EF4-FFF2-40B4-BE49-F238E27FC236}">
                <a16:creationId xmlns:a16="http://schemas.microsoft.com/office/drawing/2014/main" id="{B7FDDE70-F05A-0ABD-A589-EA4B0C11A6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1179">
            <a:off x="6623821" y="-862119"/>
            <a:ext cx="6059985" cy="8571408"/>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37850"/>
          <a:stretch/>
        </p:blipFill>
        <p:spPr>
          <a:xfrm rot="5400000">
            <a:off x="2763580" y="-414843"/>
            <a:ext cx="7695450" cy="7290948"/>
          </a:xfrm>
          <a:prstGeom prst="rect">
            <a:avLst/>
          </a:prstGeom>
        </p:spPr>
      </p:pic>
      <p:sp>
        <p:nvSpPr>
          <p:cNvPr id="11" name="TextBox 10">
            <a:extLst>
              <a:ext uri="{FF2B5EF4-FFF2-40B4-BE49-F238E27FC236}">
                <a16:creationId xmlns:a16="http://schemas.microsoft.com/office/drawing/2014/main" id="{C9D5998E-B138-66FD-3CE7-9FE1A95A3115}"/>
              </a:ext>
            </a:extLst>
          </p:cNvPr>
          <p:cNvSpPr txBox="1"/>
          <p:nvPr/>
        </p:nvSpPr>
        <p:spPr>
          <a:xfrm>
            <a:off x="1491486" y="899954"/>
            <a:ext cx="5008274"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80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Digivisio </a:t>
            </a:r>
            <a:r>
              <a:rPr kumimoji="0" lang="fi-FI" sz="2800" b="1" i="0" u="none" strike="noStrike" kern="0" cap="none" spc="0" normalizeH="0" baseline="0" noProof="0" dirty="0" err="1">
                <a:ln>
                  <a:noFill/>
                </a:ln>
                <a:solidFill>
                  <a:srgbClr val="000000"/>
                </a:solidFill>
                <a:effectLst/>
                <a:uLnTx/>
                <a:uFillTx/>
                <a:latin typeface="Poppins" pitchFamily="2" charset="77"/>
                <a:cs typeface="Poppins" pitchFamily="2" charset="77"/>
                <a:sym typeface="Arial"/>
              </a:rPr>
              <a:t>newsletter</a:t>
            </a:r>
            <a:r>
              <a:rPr kumimoji="0" lang="fi-FI" sz="280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 </a:t>
            </a:r>
          </a:p>
          <a:p>
            <a:r>
              <a:rPr lang="en-US" dirty="0">
                <a:latin typeface="Poppins" panose="00000500000000000000" pitchFamily="2" charset="0"/>
                <a:cs typeface="Poppins" panose="00000500000000000000" pitchFamily="2" charset="0"/>
              </a:rPr>
              <a:t>Sign up for the </a:t>
            </a:r>
            <a:r>
              <a:rPr lang="en-US" dirty="0" err="1">
                <a:latin typeface="Poppins" panose="00000500000000000000" pitchFamily="2" charset="0"/>
                <a:cs typeface="Poppins" panose="00000500000000000000" pitchFamily="2" charset="0"/>
              </a:rPr>
              <a:t>Digivisio</a:t>
            </a:r>
            <a:r>
              <a:rPr lang="en-US" dirty="0">
                <a:latin typeface="Poppins" panose="00000500000000000000" pitchFamily="2" charset="0"/>
                <a:cs typeface="Poppins" panose="00000500000000000000" pitchFamily="2" charset="0"/>
              </a:rPr>
              <a:t> 2030 project’s newsletters to receive the latest news about the project’s progress directly to your e-mail!</a:t>
            </a:r>
          </a:p>
        </p:txBody>
      </p:sp>
      <p:sp>
        <p:nvSpPr>
          <p:cNvPr id="12" name="TextBox 11">
            <a:extLst>
              <a:ext uri="{FF2B5EF4-FFF2-40B4-BE49-F238E27FC236}">
                <a16:creationId xmlns:a16="http://schemas.microsoft.com/office/drawing/2014/main" id="{88A5DF01-93A4-5CFB-C020-D47CD806FB4F}"/>
              </a:ext>
            </a:extLst>
          </p:cNvPr>
          <p:cNvSpPr txBox="1"/>
          <p:nvPr/>
        </p:nvSpPr>
        <p:spPr>
          <a:xfrm>
            <a:off x="1461730" y="2488352"/>
            <a:ext cx="544578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2800" b="1" dirty="0">
                <a:latin typeface="Poppins" pitchFamily="2" charset="77"/>
                <a:cs typeface="Poppins" pitchFamily="2" charset="77"/>
              </a:rPr>
              <a:t>X</a:t>
            </a:r>
            <a:r>
              <a:rPr kumimoji="0" lang="fi-FI" sz="280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 @Digivisio2030</a:t>
            </a:r>
          </a:p>
        </p:txBody>
      </p:sp>
      <p:sp>
        <p:nvSpPr>
          <p:cNvPr id="13" name="TextBox 12">
            <a:extLst>
              <a:ext uri="{FF2B5EF4-FFF2-40B4-BE49-F238E27FC236}">
                <a16:creationId xmlns:a16="http://schemas.microsoft.com/office/drawing/2014/main" id="{BD42FFE4-B9DE-F2FD-A323-D23E108B3A43}"/>
              </a:ext>
            </a:extLst>
          </p:cNvPr>
          <p:cNvSpPr txBox="1"/>
          <p:nvPr/>
        </p:nvSpPr>
        <p:spPr>
          <a:xfrm>
            <a:off x="1461730" y="3864088"/>
            <a:ext cx="544578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80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LinkedIn</a:t>
            </a:r>
            <a:r>
              <a:rPr kumimoji="0" lang="fi-FI" sz="2800" b="0"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 Digivisio 2030</a:t>
            </a:r>
          </a:p>
        </p:txBody>
      </p:sp>
      <p:sp>
        <p:nvSpPr>
          <p:cNvPr id="15" name="TextBox 14">
            <a:extLst>
              <a:ext uri="{FF2B5EF4-FFF2-40B4-BE49-F238E27FC236}">
                <a16:creationId xmlns:a16="http://schemas.microsoft.com/office/drawing/2014/main" id="{1A989626-FF4F-4395-C854-6E4E5A8D2C27}"/>
              </a:ext>
            </a:extLst>
          </p:cNvPr>
          <p:cNvSpPr txBox="1"/>
          <p:nvPr/>
        </p:nvSpPr>
        <p:spPr>
          <a:xfrm>
            <a:off x="1491486" y="5099091"/>
            <a:ext cx="544578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800" b="1" i="0" u="none" strike="noStrike" kern="0" cap="none" spc="0" normalizeH="0" baseline="0" noProof="0" dirty="0">
                <a:ln>
                  <a:noFill/>
                </a:ln>
                <a:solidFill>
                  <a:srgbClr val="000000"/>
                </a:solidFill>
                <a:effectLst/>
                <a:uLnTx/>
                <a:uFillTx/>
                <a:latin typeface="Poppins" pitchFamily="2" charset="77"/>
                <a:cs typeface="Poppins" pitchFamily="2" charset="77"/>
                <a:sym typeface="Arial"/>
              </a:rPr>
              <a:t>www.digivisio2030.fi</a:t>
            </a:r>
            <a:endParaRPr kumimoji="0" lang="fi-FI" sz="2800" b="0" i="0" u="none" strike="noStrike" kern="0" cap="none" spc="0" normalizeH="0" baseline="0" noProof="0" dirty="0">
              <a:ln>
                <a:noFill/>
              </a:ln>
              <a:solidFill>
                <a:srgbClr val="000000"/>
              </a:solidFill>
              <a:effectLst/>
              <a:uLnTx/>
              <a:uFillTx/>
              <a:latin typeface="Poppins" pitchFamily="2" charset="77"/>
              <a:cs typeface="Poppins" pitchFamily="2" charset="77"/>
              <a:sym typeface="Arial"/>
            </a:endParaRPr>
          </a:p>
        </p:txBody>
      </p:sp>
      <p:sp>
        <p:nvSpPr>
          <p:cNvPr id="16" name="TextBox 15">
            <a:extLst>
              <a:ext uri="{FF2B5EF4-FFF2-40B4-BE49-F238E27FC236}">
                <a16:creationId xmlns:a16="http://schemas.microsoft.com/office/drawing/2014/main" id="{9382CC22-B0B9-0E72-E5FF-7787AE9012EC}"/>
              </a:ext>
            </a:extLst>
          </p:cNvPr>
          <p:cNvSpPr txBox="1"/>
          <p:nvPr/>
        </p:nvSpPr>
        <p:spPr>
          <a:xfrm>
            <a:off x="1491486" y="5742602"/>
            <a:ext cx="544578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i-FI" sz="2800" b="1" i="0" u="none" strike="noStrike" kern="0" cap="none" spc="0" normalizeH="0" baseline="0" noProof="0" dirty="0" err="1">
                <a:ln>
                  <a:noFill/>
                </a:ln>
                <a:solidFill>
                  <a:srgbClr val="000000"/>
                </a:solidFill>
                <a:effectLst/>
                <a:uLnTx/>
                <a:uFillTx/>
                <a:latin typeface="Poppins" pitchFamily="2" charset="77"/>
                <a:cs typeface="Poppins" pitchFamily="2" charset="77"/>
                <a:sym typeface="Arial"/>
              </a:rPr>
              <a:t>digivisio@csc.fi</a:t>
            </a:r>
            <a:endParaRPr kumimoji="0" lang="fi-FI" sz="2800" b="0" i="0" u="none" strike="noStrike" kern="0" cap="none" spc="0" normalizeH="0" baseline="0" noProof="0" dirty="0">
              <a:ln>
                <a:noFill/>
              </a:ln>
              <a:solidFill>
                <a:srgbClr val="000000"/>
              </a:solidFill>
              <a:effectLst/>
              <a:uLnTx/>
              <a:uFillTx/>
              <a:latin typeface="Poppins" pitchFamily="2" charset="77"/>
              <a:cs typeface="Poppins" pitchFamily="2" charset="77"/>
              <a:sym typeface="Arial"/>
            </a:endParaRPr>
          </a:p>
        </p:txBody>
      </p:sp>
    </p:spTree>
    <p:extLst>
      <p:ext uri="{BB962C8B-B14F-4D97-AF65-F5344CB8AC3E}">
        <p14:creationId xmlns:p14="http://schemas.microsoft.com/office/powerpoint/2010/main" val="614239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873FDB-5E5C-015E-63BD-95DC42D09AB7}"/>
              </a:ext>
            </a:extLst>
          </p:cNvPr>
          <p:cNvSpPr/>
          <p:nvPr/>
        </p:nvSpPr>
        <p:spPr>
          <a:xfrm>
            <a:off x="-12678" y="0"/>
            <a:ext cx="610867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80"/>
          </a:p>
        </p:txBody>
      </p:sp>
      <p:sp>
        <p:nvSpPr>
          <p:cNvPr id="2" name="Title 1">
            <a:extLst>
              <a:ext uri="{FF2B5EF4-FFF2-40B4-BE49-F238E27FC236}">
                <a16:creationId xmlns:a16="http://schemas.microsoft.com/office/drawing/2014/main" id="{E1C0285C-73AA-CA63-6A36-097A20347585}"/>
              </a:ext>
            </a:extLst>
          </p:cNvPr>
          <p:cNvSpPr>
            <a:spLocks noGrp="1"/>
          </p:cNvSpPr>
          <p:nvPr>
            <p:ph type="title"/>
          </p:nvPr>
        </p:nvSpPr>
        <p:spPr>
          <a:xfrm>
            <a:off x="420692" y="762794"/>
            <a:ext cx="5483267" cy="856418"/>
          </a:xfrm>
        </p:spPr>
        <p:txBody>
          <a:bodyPr/>
          <a:lstStyle/>
          <a:p>
            <a:r>
              <a:rPr lang="en-US" sz="2880" dirty="0"/>
              <a:t>The objective is to create, </a:t>
            </a:r>
            <a:br>
              <a:rPr lang="en-US" sz="2880" dirty="0"/>
            </a:br>
            <a:r>
              <a:rPr lang="en-US" sz="2880" dirty="0"/>
              <a:t>as mutual and stakeholder cooperation</a:t>
            </a:r>
            <a:endParaRPr lang="fi-FI" sz="2880" dirty="0"/>
          </a:p>
        </p:txBody>
      </p:sp>
      <p:grpSp>
        <p:nvGrpSpPr>
          <p:cNvPr id="5" name="Group 4">
            <a:extLst>
              <a:ext uri="{FF2B5EF4-FFF2-40B4-BE49-F238E27FC236}">
                <a16:creationId xmlns:a16="http://schemas.microsoft.com/office/drawing/2014/main" id="{CDB954BB-6789-19C7-4121-A67534C3081D}"/>
              </a:ext>
            </a:extLst>
          </p:cNvPr>
          <p:cNvGrpSpPr/>
          <p:nvPr/>
        </p:nvGrpSpPr>
        <p:grpSpPr>
          <a:xfrm>
            <a:off x="5554018" y="1294083"/>
            <a:ext cx="6274567" cy="4660551"/>
            <a:chOff x="6404556" y="1730899"/>
            <a:chExt cx="5380079" cy="3962260"/>
          </a:xfrm>
        </p:grpSpPr>
        <p:sp>
          <p:nvSpPr>
            <p:cNvPr id="6" name="TextBox 5">
              <a:extLst>
                <a:ext uri="{FF2B5EF4-FFF2-40B4-BE49-F238E27FC236}">
                  <a16:creationId xmlns:a16="http://schemas.microsoft.com/office/drawing/2014/main" id="{4038BD00-C3D2-D005-A85B-D15226A827B4}"/>
                </a:ext>
              </a:extLst>
            </p:cNvPr>
            <p:cNvSpPr txBox="1"/>
            <p:nvPr/>
          </p:nvSpPr>
          <p:spPr>
            <a:xfrm>
              <a:off x="6404556" y="4867773"/>
              <a:ext cx="2817834" cy="276415"/>
            </a:xfrm>
            <a:prstGeom prst="rect">
              <a:avLst/>
            </a:prstGeom>
            <a:noFill/>
          </p:spPr>
          <p:txBody>
            <a:bodyPr wrap="square" rtlCol="0">
              <a:noAutofit/>
            </a:bodyPr>
            <a:lstStyle/>
            <a:p>
              <a:pPr algn="ctr" defTabSz="822960">
                <a:buClrTx/>
                <a:defRPr/>
              </a:pPr>
              <a:r>
                <a:rPr lang="en-US" sz="900" kern="1200" dirty="0">
                  <a:solidFill>
                    <a:prstClr val="black"/>
                  </a:solidFill>
                  <a:latin typeface="Poppins" pitchFamily="2" charset="77"/>
                  <a:ea typeface="+mn-ea"/>
                  <a:cs typeface="Poppins" pitchFamily="2" charset="77"/>
                </a:rPr>
                <a:t>Key projects</a:t>
              </a:r>
            </a:p>
          </p:txBody>
        </p:sp>
        <p:sp>
          <p:nvSpPr>
            <p:cNvPr id="7" name="TextBox 6">
              <a:extLst>
                <a:ext uri="{FF2B5EF4-FFF2-40B4-BE49-F238E27FC236}">
                  <a16:creationId xmlns:a16="http://schemas.microsoft.com/office/drawing/2014/main" id="{4858A6C8-0706-64E4-CE0F-0E6A0AB1DA5A}"/>
                </a:ext>
              </a:extLst>
            </p:cNvPr>
            <p:cNvSpPr txBox="1"/>
            <p:nvPr/>
          </p:nvSpPr>
          <p:spPr>
            <a:xfrm>
              <a:off x="10674456" y="4867773"/>
              <a:ext cx="1110179" cy="365125"/>
            </a:xfrm>
            <a:prstGeom prst="rect">
              <a:avLst/>
            </a:prstGeom>
            <a:noFill/>
          </p:spPr>
          <p:txBody>
            <a:bodyPr wrap="square" rtlCol="0">
              <a:noAutofit/>
            </a:bodyPr>
            <a:lstStyle/>
            <a:p>
              <a:pPr algn="ctr" defTabSz="822960">
                <a:buClrTx/>
                <a:defRPr/>
              </a:pPr>
              <a:r>
                <a:rPr lang="en-US" sz="900" kern="1200" dirty="0">
                  <a:solidFill>
                    <a:prstClr val="black"/>
                  </a:solidFill>
                  <a:latin typeface="Poppins" pitchFamily="2" charset="77"/>
                  <a:ea typeface="+mn-ea"/>
                  <a:cs typeface="Poppins" pitchFamily="2" charset="77"/>
                </a:rPr>
                <a:t>Upper 2ary education</a:t>
              </a:r>
            </a:p>
          </p:txBody>
        </p:sp>
        <p:grpSp>
          <p:nvGrpSpPr>
            <p:cNvPr id="8" name="Group 7">
              <a:extLst>
                <a:ext uri="{FF2B5EF4-FFF2-40B4-BE49-F238E27FC236}">
                  <a16:creationId xmlns:a16="http://schemas.microsoft.com/office/drawing/2014/main" id="{6EF740A4-C807-3F2D-1A1C-1E9B54E8E34B}"/>
                </a:ext>
              </a:extLst>
            </p:cNvPr>
            <p:cNvGrpSpPr/>
            <p:nvPr/>
          </p:nvGrpSpPr>
          <p:grpSpPr>
            <a:xfrm>
              <a:off x="7912524" y="1730899"/>
              <a:ext cx="3275035" cy="3962260"/>
              <a:chOff x="7912524" y="1730899"/>
              <a:chExt cx="3275035" cy="3962260"/>
            </a:xfrm>
          </p:grpSpPr>
          <p:sp>
            <p:nvSpPr>
              <p:cNvPr id="9" name="Triangle 8">
                <a:extLst>
                  <a:ext uri="{FF2B5EF4-FFF2-40B4-BE49-F238E27FC236}">
                    <a16:creationId xmlns:a16="http://schemas.microsoft.com/office/drawing/2014/main" id="{1F9E9445-7126-D43E-E6AD-CF9EC1D2138B}"/>
                  </a:ext>
                </a:extLst>
              </p:cNvPr>
              <p:cNvSpPr/>
              <p:nvPr/>
            </p:nvSpPr>
            <p:spPr>
              <a:xfrm>
                <a:off x="8732979" y="1995906"/>
                <a:ext cx="1640910" cy="1431142"/>
              </a:xfrm>
              <a:prstGeom prst="triangle">
                <a:avLst/>
              </a:prstGeom>
              <a:solidFill>
                <a:srgbClr val="FFFF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buClrTx/>
                  <a:defRPr/>
                </a:pPr>
                <a:r>
                  <a:rPr lang="en-US" sz="720" kern="1200">
                    <a:solidFill>
                      <a:prstClr val="black"/>
                    </a:solidFill>
                    <a:latin typeface="Poppins" pitchFamily="2" charset="77"/>
                    <a:cs typeface="Poppins" pitchFamily="2" charset="77"/>
                  </a:rPr>
                  <a:t>LEARNERS’ My Data</a:t>
                </a:r>
                <a:r>
                  <a:rPr lang="en-US" sz="720">
                    <a:solidFill>
                      <a:prstClr val="black"/>
                    </a:solidFill>
                    <a:latin typeface="Poppins" pitchFamily="2" charset="77"/>
                    <a:cs typeface="Poppins" pitchFamily="2" charset="77"/>
                  </a:rPr>
                  <a:t>,</a:t>
                </a:r>
                <a:r>
                  <a:rPr lang="en-US" sz="720" kern="1200">
                    <a:solidFill>
                      <a:prstClr val="black"/>
                    </a:solidFill>
                    <a:latin typeface="Poppins" pitchFamily="2" charset="77"/>
                    <a:cs typeface="Poppins" pitchFamily="2" charset="77"/>
                  </a:rPr>
                  <a:t> DATA POOLS</a:t>
                </a:r>
                <a:endParaRPr lang="en-US" sz="720" kern="1200" dirty="0">
                  <a:solidFill>
                    <a:prstClr val="black"/>
                  </a:solidFill>
                  <a:latin typeface="Poppins" pitchFamily="2" charset="77"/>
                  <a:cs typeface="Poppins" pitchFamily="2" charset="77"/>
                </a:endParaRPr>
              </a:p>
            </p:txBody>
          </p:sp>
          <p:sp>
            <p:nvSpPr>
              <p:cNvPr id="10" name="Triangle 9">
                <a:extLst>
                  <a:ext uri="{FF2B5EF4-FFF2-40B4-BE49-F238E27FC236}">
                    <a16:creationId xmlns:a16="http://schemas.microsoft.com/office/drawing/2014/main" id="{A5581E5E-0726-9200-9446-6C39C5B2EF2E}"/>
                  </a:ext>
                </a:extLst>
              </p:cNvPr>
              <p:cNvSpPr/>
              <p:nvPr/>
            </p:nvSpPr>
            <p:spPr>
              <a:xfrm flipV="1">
                <a:off x="8732979" y="3427048"/>
                <a:ext cx="1640910" cy="1431142"/>
              </a:xfrm>
              <a:prstGeom prst="triangle">
                <a:avLst/>
              </a:prstGeom>
              <a:solidFill>
                <a:srgbClr val="FFF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buClrTx/>
                  <a:defRPr/>
                </a:pPr>
                <a:endParaRPr lang="en-US" sz="1620" kern="1200" dirty="0">
                  <a:solidFill>
                    <a:prstClr val="white"/>
                  </a:solidFill>
                  <a:latin typeface="Poppins" pitchFamily="2" charset="77"/>
                  <a:cs typeface="Poppins" pitchFamily="2" charset="77"/>
                </a:endParaRPr>
              </a:p>
            </p:txBody>
          </p:sp>
          <p:sp>
            <p:nvSpPr>
              <p:cNvPr id="11" name="Triangle 10">
                <a:extLst>
                  <a:ext uri="{FF2B5EF4-FFF2-40B4-BE49-F238E27FC236}">
                    <a16:creationId xmlns:a16="http://schemas.microsoft.com/office/drawing/2014/main" id="{3DEEB3C7-0E3F-792F-9351-F49E082F8D40}"/>
                  </a:ext>
                </a:extLst>
              </p:cNvPr>
              <p:cNvSpPr/>
              <p:nvPr/>
            </p:nvSpPr>
            <p:spPr>
              <a:xfrm>
                <a:off x="7912524" y="3429000"/>
                <a:ext cx="1640910" cy="1431142"/>
              </a:xfrm>
              <a:prstGeom prst="triangle">
                <a:avLst/>
              </a:prstGeom>
              <a:solidFill>
                <a:srgbClr val="EDE6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800" rIns="32400" rtlCol="0" anchor="ctr"/>
              <a:lstStyle/>
              <a:p>
                <a:pPr algn="ctr" defTabSz="822960">
                  <a:buClrTx/>
                  <a:defRPr/>
                </a:pPr>
                <a:r>
                  <a:rPr lang="en-US" sz="720" kern="1200">
                    <a:solidFill>
                      <a:prstClr val="black"/>
                    </a:solidFill>
                    <a:latin typeface="Poppins" pitchFamily="2" charset="77"/>
                    <a:cs typeface="Poppins" pitchFamily="2" charset="77"/>
                  </a:rPr>
                  <a:t>DIGITAL PEDAGOGIAL COMPETENCE</a:t>
                </a:r>
                <a:endParaRPr lang="en-US" sz="720" kern="1200" dirty="0">
                  <a:solidFill>
                    <a:prstClr val="black"/>
                  </a:solidFill>
                  <a:latin typeface="Poppins" pitchFamily="2" charset="77"/>
                  <a:cs typeface="Poppins" pitchFamily="2" charset="77"/>
                </a:endParaRPr>
              </a:p>
            </p:txBody>
          </p:sp>
          <p:sp>
            <p:nvSpPr>
              <p:cNvPr id="12" name="TextBox 11">
                <a:extLst>
                  <a:ext uri="{FF2B5EF4-FFF2-40B4-BE49-F238E27FC236}">
                    <a16:creationId xmlns:a16="http://schemas.microsoft.com/office/drawing/2014/main" id="{938B0837-E875-635B-5AFF-3F8F4E04D374}"/>
                  </a:ext>
                </a:extLst>
              </p:cNvPr>
              <p:cNvSpPr txBox="1"/>
              <p:nvPr/>
            </p:nvSpPr>
            <p:spPr>
              <a:xfrm>
                <a:off x="8991342" y="3521288"/>
                <a:ext cx="1123158" cy="715572"/>
              </a:xfrm>
              <a:prstGeom prst="rect">
                <a:avLst/>
              </a:prstGeom>
              <a:noFill/>
            </p:spPr>
            <p:txBody>
              <a:bodyPr wrap="square" rtlCol="0">
                <a:noAutofit/>
              </a:bodyPr>
              <a:lstStyle/>
              <a:p>
                <a:pPr algn="ctr" defTabSz="822960">
                  <a:buClrTx/>
                  <a:defRPr/>
                </a:pPr>
                <a:r>
                  <a:rPr lang="en-US" sz="900" kern="1200" dirty="0">
                    <a:solidFill>
                      <a:prstClr val="black"/>
                    </a:solidFill>
                    <a:latin typeface="Poppins" pitchFamily="2" charset="77"/>
                    <a:ea typeface="+mn-ea"/>
                    <a:cs typeface="Poppins" pitchFamily="2" charset="77"/>
                  </a:rPr>
                  <a:t>LEARNERS’ PATH, DIGITAL STEERING &amp; SUPPORT</a:t>
                </a:r>
              </a:p>
            </p:txBody>
          </p:sp>
          <p:sp>
            <p:nvSpPr>
              <p:cNvPr id="13" name="TextBox 12">
                <a:extLst>
                  <a:ext uri="{FF2B5EF4-FFF2-40B4-BE49-F238E27FC236}">
                    <a16:creationId xmlns:a16="http://schemas.microsoft.com/office/drawing/2014/main" id="{46E852B5-7F5D-7936-8369-E62CB901366F}"/>
                  </a:ext>
                </a:extLst>
              </p:cNvPr>
              <p:cNvSpPr txBox="1"/>
              <p:nvPr/>
            </p:nvSpPr>
            <p:spPr>
              <a:xfrm>
                <a:off x="8169309" y="4867773"/>
                <a:ext cx="2817834" cy="276415"/>
              </a:xfrm>
              <a:prstGeom prst="rect">
                <a:avLst/>
              </a:prstGeom>
              <a:noFill/>
            </p:spPr>
            <p:txBody>
              <a:bodyPr wrap="square" rtlCol="0">
                <a:noAutofit/>
              </a:bodyPr>
              <a:lstStyle/>
              <a:p>
                <a:pPr algn="ctr" defTabSz="822960">
                  <a:buClrTx/>
                  <a:defRPr/>
                </a:pPr>
                <a:r>
                  <a:rPr lang="en-US" sz="900" kern="1200">
                    <a:solidFill>
                      <a:prstClr val="black"/>
                    </a:solidFill>
                    <a:latin typeface="Poppins" pitchFamily="2" charset="77"/>
                    <a:ea typeface="+mn-ea"/>
                    <a:cs typeface="Poppins" pitchFamily="2" charset="77"/>
                  </a:rPr>
                  <a:t>Ecosystems of learning </a:t>
                </a:r>
              </a:p>
              <a:p>
                <a:pPr algn="ctr" defTabSz="822960">
                  <a:buClrTx/>
                  <a:defRPr/>
                </a:pPr>
                <a:r>
                  <a:rPr lang="en-US" sz="900" kern="1200">
                    <a:solidFill>
                      <a:prstClr val="black"/>
                    </a:solidFill>
                    <a:latin typeface="Poppins" pitchFamily="2" charset="77"/>
                    <a:ea typeface="+mn-ea"/>
                    <a:cs typeface="Poppins" pitchFamily="2" charset="77"/>
                  </a:rPr>
                  <a:t>and working life</a:t>
                </a:r>
                <a:endParaRPr lang="en-US" sz="900" kern="1200" dirty="0">
                  <a:solidFill>
                    <a:prstClr val="black"/>
                  </a:solidFill>
                  <a:latin typeface="Poppins" pitchFamily="2" charset="77"/>
                  <a:ea typeface="+mn-ea"/>
                  <a:cs typeface="Poppins" pitchFamily="2" charset="77"/>
                </a:endParaRPr>
              </a:p>
            </p:txBody>
          </p:sp>
          <p:sp>
            <p:nvSpPr>
              <p:cNvPr id="14" name="TextBox 13">
                <a:extLst>
                  <a:ext uri="{FF2B5EF4-FFF2-40B4-BE49-F238E27FC236}">
                    <a16:creationId xmlns:a16="http://schemas.microsoft.com/office/drawing/2014/main" id="{5E2F5C18-F530-6147-4C10-03921C3BD159}"/>
                  </a:ext>
                </a:extLst>
              </p:cNvPr>
              <p:cNvSpPr txBox="1"/>
              <p:nvPr/>
            </p:nvSpPr>
            <p:spPr>
              <a:xfrm rot="3531693">
                <a:off x="9102802" y="3275909"/>
                <a:ext cx="2817834" cy="276415"/>
              </a:xfrm>
              <a:prstGeom prst="rect">
                <a:avLst/>
              </a:prstGeom>
              <a:noFill/>
            </p:spPr>
            <p:txBody>
              <a:bodyPr wrap="square" rtlCol="0">
                <a:noAutofit/>
              </a:bodyPr>
              <a:lstStyle/>
              <a:p>
                <a:pPr algn="ctr" defTabSz="822960">
                  <a:buClrTx/>
                  <a:defRPr/>
                </a:pPr>
                <a:r>
                  <a:rPr lang="en-US" sz="900" kern="1200">
                    <a:latin typeface="Poppins" pitchFamily="2" charset="77"/>
                    <a:ea typeface="+mn-ea"/>
                    <a:cs typeface="Poppins" pitchFamily="2" charset="77"/>
                  </a:rPr>
                  <a:t>Continuous learning</a:t>
                </a:r>
                <a:endParaRPr lang="en-US" sz="900" kern="1200" dirty="0">
                  <a:latin typeface="Poppins" pitchFamily="2" charset="77"/>
                  <a:ea typeface="+mn-ea"/>
                  <a:cs typeface="Poppins" pitchFamily="2" charset="77"/>
                </a:endParaRPr>
              </a:p>
            </p:txBody>
          </p:sp>
          <p:sp>
            <p:nvSpPr>
              <p:cNvPr id="15" name="TextBox 14">
                <a:extLst>
                  <a:ext uri="{FF2B5EF4-FFF2-40B4-BE49-F238E27FC236}">
                    <a16:creationId xmlns:a16="http://schemas.microsoft.com/office/drawing/2014/main" id="{1A885C06-1674-295B-2480-C7240993D277}"/>
                  </a:ext>
                </a:extLst>
              </p:cNvPr>
              <p:cNvSpPr txBox="1"/>
              <p:nvPr/>
            </p:nvSpPr>
            <p:spPr>
              <a:xfrm rot="18017302">
                <a:off x="7209201" y="3208354"/>
                <a:ext cx="2817834" cy="276415"/>
              </a:xfrm>
              <a:prstGeom prst="rect">
                <a:avLst/>
              </a:prstGeom>
              <a:noFill/>
            </p:spPr>
            <p:txBody>
              <a:bodyPr wrap="square" rtlCol="0">
                <a:noAutofit/>
              </a:bodyPr>
              <a:lstStyle/>
              <a:p>
                <a:pPr algn="ctr" defTabSz="822960">
                  <a:buClrTx/>
                  <a:defRPr/>
                </a:pPr>
                <a:r>
                  <a:rPr lang="en-US" sz="900" kern="1200">
                    <a:latin typeface="Poppins" pitchFamily="2" charset="77"/>
                    <a:ea typeface="+mn-ea"/>
                    <a:cs typeface="Poppins" pitchFamily="2" charset="77"/>
                  </a:rPr>
                  <a:t>eStudy services</a:t>
                </a:r>
                <a:endParaRPr lang="en-US" sz="900" kern="1200" dirty="0">
                  <a:latin typeface="Poppins" pitchFamily="2" charset="77"/>
                  <a:ea typeface="+mn-ea"/>
                  <a:cs typeface="Poppins" pitchFamily="2" charset="77"/>
                </a:endParaRPr>
              </a:p>
            </p:txBody>
          </p:sp>
          <p:sp>
            <p:nvSpPr>
              <p:cNvPr id="16" name="TextBox 15">
                <a:extLst>
                  <a:ext uri="{FF2B5EF4-FFF2-40B4-BE49-F238E27FC236}">
                    <a16:creationId xmlns:a16="http://schemas.microsoft.com/office/drawing/2014/main" id="{2CE4C95F-F2F4-081B-5AB1-BD5DDA87B61F}"/>
                  </a:ext>
                </a:extLst>
              </p:cNvPr>
              <p:cNvSpPr txBox="1"/>
              <p:nvPr/>
            </p:nvSpPr>
            <p:spPr>
              <a:xfrm>
                <a:off x="8144517" y="1730899"/>
                <a:ext cx="2817834" cy="276415"/>
              </a:xfrm>
              <a:prstGeom prst="rect">
                <a:avLst/>
              </a:prstGeom>
              <a:noFill/>
            </p:spPr>
            <p:txBody>
              <a:bodyPr wrap="square" rtlCol="0">
                <a:noAutofit/>
              </a:bodyPr>
              <a:lstStyle/>
              <a:p>
                <a:pPr algn="ctr" defTabSz="822960">
                  <a:buClrTx/>
                  <a:defRPr/>
                </a:pPr>
                <a:r>
                  <a:rPr lang="en-US" sz="900" kern="1200">
                    <a:solidFill>
                      <a:prstClr val="black"/>
                    </a:solidFill>
                    <a:latin typeface="Poppins" pitchFamily="2" charset="77"/>
                    <a:ea typeface="+mn-ea"/>
                    <a:cs typeface="Poppins" pitchFamily="2" charset="77"/>
                  </a:rPr>
                  <a:t>Internationality</a:t>
                </a:r>
                <a:endParaRPr lang="en-US" sz="900" kern="1200" dirty="0">
                  <a:solidFill>
                    <a:prstClr val="black"/>
                  </a:solidFill>
                  <a:latin typeface="Poppins" pitchFamily="2" charset="77"/>
                  <a:ea typeface="+mn-ea"/>
                  <a:cs typeface="Poppins" pitchFamily="2" charset="77"/>
                </a:endParaRPr>
              </a:p>
            </p:txBody>
          </p:sp>
          <p:sp>
            <p:nvSpPr>
              <p:cNvPr id="17" name="Triangle 16">
                <a:extLst>
                  <a:ext uri="{FF2B5EF4-FFF2-40B4-BE49-F238E27FC236}">
                    <a16:creationId xmlns:a16="http://schemas.microsoft.com/office/drawing/2014/main" id="{36A12DFD-9F4E-AECE-0CFA-9CAED9F79CAE}"/>
                  </a:ext>
                </a:extLst>
              </p:cNvPr>
              <p:cNvSpPr/>
              <p:nvPr/>
            </p:nvSpPr>
            <p:spPr>
              <a:xfrm>
                <a:off x="9546649" y="3429000"/>
                <a:ext cx="1640910" cy="1431142"/>
              </a:xfrm>
              <a:prstGeom prst="triangle">
                <a:avLst/>
              </a:prstGeom>
              <a:solidFill>
                <a:srgbClr val="EDED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buClrTx/>
                  <a:defRPr/>
                </a:pPr>
                <a:r>
                  <a:rPr lang="en-US" sz="720" kern="1200" dirty="0">
                    <a:solidFill>
                      <a:prstClr val="black"/>
                    </a:solidFill>
                    <a:latin typeface="Poppins" pitchFamily="2" charset="77"/>
                    <a:cs typeface="Poppins" pitchFamily="2" charset="77"/>
                  </a:rPr>
                  <a:t>ACCESSIBLE EDUCATION OFFERING</a:t>
                </a:r>
              </a:p>
            </p:txBody>
          </p:sp>
          <p:sp>
            <p:nvSpPr>
              <p:cNvPr id="18" name="Oval 17">
                <a:extLst>
                  <a:ext uri="{FF2B5EF4-FFF2-40B4-BE49-F238E27FC236}">
                    <a16:creationId xmlns:a16="http://schemas.microsoft.com/office/drawing/2014/main" id="{4F4E8A04-D64F-E5E7-C12A-CA2FA236F367}"/>
                  </a:ext>
                </a:extLst>
              </p:cNvPr>
              <p:cNvSpPr/>
              <p:nvPr/>
            </p:nvSpPr>
            <p:spPr>
              <a:xfrm>
                <a:off x="7936848" y="2359850"/>
                <a:ext cx="3200138" cy="323171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buClrTx/>
                  <a:defRPr/>
                </a:pPr>
                <a:endParaRPr lang="en-US" sz="1620" kern="1200" dirty="0">
                  <a:solidFill>
                    <a:prstClr val="white"/>
                  </a:solidFill>
                  <a:latin typeface="Poppins" pitchFamily="2" charset="77"/>
                  <a:cs typeface="Poppins" pitchFamily="2" charset="77"/>
                </a:endParaRPr>
              </a:p>
            </p:txBody>
          </p:sp>
          <p:sp>
            <p:nvSpPr>
              <p:cNvPr id="19" name="TextBox 18">
                <a:extLst>
                  <a:ext uri="{FF2B5EF4-FFF2-40B4-BE49-F238E27FC236}">
                    <a16:creationId xmlns:a16="http://schemas.microsoft.com/office/drawing/2014/main" id="{FEBE16A3-B454-6272-E5C4-FAF6E41A4C48}"/>
                  </a:ext>
                </a:extLst>
              </p:cNvPr>
              <p:cNvSpPr txBox="1"/>
              <p:nvPr/>
            </p:nvSpPr>
            <p:spPr>
              <a:xfrm>
                <a:off x="9068794" y="5467456"/>
                <a:ext cx="969282" cy="225703"/>
              </a:xfrm>
              <a:prstGeom prst="rect">
                <a:avLst/>
              </a:prstGeom>
              <a:solidFill>
                <a:schemeClr val="bg1"/>
              </a:solidFill>
            </p:spPr>
            <p:txBody>
              <a:bodyPr wrap="none" rtlCol="0">
                <a:spAutoFit/>
              </a:bodyPr>
              <a:lstStyle/>
              <a:p>
                <a:pPr algn="ctr" defTabSz="822960">
                  <a:buClrTx/>
                  <a:defRPr/>
                </a:pPr>
                <a:r>
                  <a:rPr lang="en-US" sz="720">
                    <a:solidFill>
                      <a:prstClr val="black"/>
                    </a:solidFill>
                    <a:latin typeface="Poppins" pitchFamily="2" charset="77"/>
                    <a:cs typeface="Poppins" pitchFamily="2" charset="77"/>
                  </a:rPr>
                  <a:t>CHANGE MGMT</a:t>
                </a:r>
                <a:endParaRPr lang="en-US" sz="720" kern="1200" dirty="0">
                  <a:solidFill>
                    <a:prstClr val="black"/>
                  </a:solidFill>
                  <a:latin typeface="Poppins" pitchFamily="2" charset="77"/>
                  <a:ea typeface="+mn-ea"/>
                  <a:cs typeface="Poppins" pitchFamily="2" charset="77"/>
                </a:endParaRPr>
              </a:p>
            </p:txBody>
          </p:sp>
          <p:sp>
            <p:nvSpPr>
              <p:cNvPr id="20" name="TextBox 19">
                <a:extLst>
                  <a:ext uri="{FF2B5EF4-FFF2-40B4-BE49-F238E27FC236}">
                    <a16:creationId xmlns:a16="http://schemas.microsoft.com/office/drawing/2014/main" id="{6A16C9AB-E217-B5CD-9B96-FDF657D1E6AF}"/>
                  </a:ext>
                </a:extLst>
              </p:cNvPr>
              <p:cNvSpPr txBox="1"/>
              <p:nvPr/>
            </p:nvSpPr>
            <p:spPr>
              <a:xfrm rot="3399838">
                <a:off x="10377989" y="2973036"/>
                <a:ext cx="969282" cy="225703"/>
              </a:xfrm>
              <a:prstGeom prst="rect">
                <a:avLst/>
              </a:prstGeom>
              <a:solidFill>
                <a:schemeClr val="bg1"/>
              </a:solidFill>
            </p:spPr>
            <p:txBody>
              <a:bodyPr wrap="none" rtlCol="0">
                <a:spAutoFit/>
              </a:bodyPr>
              <a:lstStyle/>
              <a:p>
                <a:pPr algn="ctr" defTabSz="822960">
                  <a:buClrTx/>
                  <a:defRPr/>
                </a:pPr>
                <a:r>
                  <a:rPr lang="en-US" sz="720" kern="1200">
                    <a:solidFill>
                      <a:prstClr val="black"/>
                    </a:solidFill>
                    <a:latin typeface="Poppins" pitchFamily="2" charset="77"/>
                    <a:ea typeface="+mn-ea"/>
                    <a:cs typeface="Poppins" pitchFamily="2" charset="77"/>
                  </a:rPr>
                  <a:t>CHANGE MGMT</a:t>
                </a:r>
                <a:endParaRPr lang="en-US" sz="720" kern="1200" dirty="0">
                  <a:solidFill>
                    <a:prstClr val="black"/>
                  </a:solidFill>
                  <a:latin typeface="Poppins" pitchFamily="2" charset="77"/>
                  <a:ea typeface="+mn-ea"/>
                  <a:cs typeface="Poppins" pitchFamily="2" charset="77"/>
                </a:endParaRPr>
              </a:p>
            </p:txBody>
          </p:sp>
          <p:sp>
            <p:nvSpPr>
              <p:cNvPr id="21" name="TextBox 20">
                <a:extLst>
                  <a:ext uri="{FF2B5EF4-FFF2-40B4-BE49-F238E27FC236}">
                    <a16:creationId xmlns:a16="http://schemas.microsoft.com/office/drawing/2014/main" id="{3612C9CA-50A9-6FDB-A7AC-4F3A5238B5BF}"/>
                  </a:ext>
                </a:extLst>
              </p:cNvPr>
              <p:cNvSpPr txBox="1"/>
              <p:nvPr/>
            </p:nvSpPr>
            <p:spPr>
              <a:xfrm rot="18603655">
                <a:off x="7728475" y="2928067"/>
                <a:ext cx="1172559" cy="225703"/>
              </a:xfrm>
              <a:prstGeom prst="rect">
                <a:avLst/>
              </a:prstGeom>
              <a:solidFill>
                <a:schemeClr val="bg1"/>
              </a:solidFill>
            </p:spPr>
            <p:txBody>
              <a:bodyPr wrap="square" rtlCol="0">
                <a:spAutoFit/>
              </a:bodyPr>
              <a:lstStyle/>
              <a:p>
                <a:pPr algn="ctr" defTabSz="822960">
                  <a:buClrTx/>
                  <a:defRPr/>
                </a:pPr>
                <a:r>
                  <a:rPr lang="en-US" sz="720" kern="1200">
                    <a:solidFill>
                      <a:prstClr val="black"/>
                    </a:solidFill>
                    <a:latin typeface="Poppins" pitchFamily="2" charset="77"/>
                    <a:ea typeface="+mn-ea"/>
                    <a:cs typeface="Poppins" pitchFamily="2" charset="77"/>
                  </a:rPr>
                  <a:t>CHANGE MGMT</a:t>
                </a:r>
                <a:endParaRPr lang="en-US" sz="720" kern="1200" dirty="0">
                  <a:solidFill>
                    <a:prstClr val="black"/>
                  </a:solidFill>
                  <a:latin typeface="Poppins" pitchFamily="2" charset="77"/>
                  <a:ea typeface="+mn-ea"/>
                  <a:cs typeface="Poppins" pitchFamily="2" charset="77"/>
                </a:endParaRPr>
              </a:p>
            </p:txBody>
          </p:sp>
        </p:grpSp>
      </p:grpSp>
      <p:sp>
        <p:nvSpPr>
          <p:cNvPr id="22" name="Rectangle 21">
            <a:extLst>
              <a:ext uri="{FF2B5EF4-FFF2-40B4-BE49-F238E27FC236}">
                <a16:creationId xmlns:a16="http://schemas.microsoft.com/office/drawing/2014/main" id="{125C2CC2-53D3-6BB3-6A89-7DB8D474F001}"/>
              </a:ext>
            </a:extLst>
          </p:cNvPr>
          <p:cNvSpPr/>
          <p:nvPr/>
        </p:nvSpPr>
        <p:spPr>
          <a:xfrm>
            <a:off x="528268" y="2580611"/>
            <a:ext cx="4935515" cy="3108543"/>
          </a:xfrm>
          <a:prstGeom prst="rect">
            <a:avLst/>
          </a:prstGeom>
        </p:spPr>
        <p:txBody>
          <a:bodyPr wrap="square">
            <a:spAutoFit/>
          </a:bodyPr>
          <a:lstStyle/>
          <a:p>
            <a:pPr marL="489586" indent="-489586">
              <a:buFont typeface="+mj-lt"/>
              <a:buAutoNum type="arabicPeriod"/>
            </a:pPr>
            <a:r>
              <a:rPr lang="en-US" sz="2000" dirty="0">
                <a:latin typeface="Poppins" pitchFamily="2" charset="77"/>
                <a:cs typeface="Poppins" pitchFamily="2" charset="77"/>
              </a:rPr>
              <a:t>A national digital service platform</a:t>
            </a:r>
          </a:p>
          <a:p>
            <a:pPr marL="489586" indent="-489586">
              <a:buFont typeface="+mj-lt"/>
              <a:buAutoNum type="arabicPeriod"/>
            </a:pPr>
            <a:endParaRPr lang="en-US" sz="1800" dirty="0">
              <a:latin typeface="Poppins" pitchFamily="2" charset="77"/>
              <a:cs typeface="Poppins" pitchFamily="2" charset="77"/>
            </a:endParaRPr>
          </a:p>
          <a:p>
            <a:pPr marL="489586" indent="-489586">
              <a:buFont typeface="+mj-lt"/>
              <a:buAutoNum type="arabicPeriod"/>
            </a:pPr>
            <a:r>
              <a:rPr lang="en-US" sz="2000" dirty="0">
                <a:latin typeface="Poppins" pitchFamily="2" charset="77"/>
                <a:cs typeface="Poppins" pitchFamily="2" charset="77"/>
              </a:rPr>
              <a:t>Guidance based on e-learning, the learner’s path and shared data</a:t>
            </a:r>
          </a:p>
          <a:p>
            <a:pPr marL="489586" indent="-489586">
              <a:buFont typeface="+mj-lt"/>
              <a:buAutoNum type="arabicPeriod"/>
            </a:pPr>
            <a:endParaRPr lang="en-US" sz="1800" dirty="0">
              <a:latin typeface="Poppins" pitchFamily="2" charset="77"/>
              <a:cs typeface="Poppins" pitchFamily="2" charset="77"/>
            </a:endParaRPr>
          </a:p>
          <a:p>
            <a:pPr marL="489586" indent="-489586">
              <a:buFont typeface="+mj-lt"/>
              <a:buAutoNum type="arabicPeriod"/>
            </a:pPr>
            <a:r>
              <a:rPr lang="en-US" sz="2000" dirty="0">
                <a:latin typeface="Poppins" pitchFamily="2" charset="77"/>
                <a:cs typeface="Poppins" pitchFamily="2" charset="77"/>
              </a:rPr>
              <a:t>Support for change management for higher education institutions</a:t>
            </a:r>
          </a:p>
        </p:txBody>
      </p:sp>
    </p:spTree>
    <p:extLst>
      <p:ext uri="{BB962C8B-B14F-4D97-AF65-F5344CB8AC3E}">
        <p14:creationId xmlns:p14="http://schemas.microsoft.com/office/powerpoint/2010/main" val="2207762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1" name="Google Shape;131;p22"/>
          <p:cNvSpPr txBox="1">
            <a:spLocks noGrp="1"/>
          </p:cNvSpPr>
          <p:nvPr>
            <p:ph type="body" idx="1"/>
          </p:nvPr>
        </p:nvSpPr>
        <p:spPr>
          <a:xfrm>
            <a:off x="6789419" y="1423020"/>
            <a:ext cx="4946829" cy="495873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GB" sz="1400" dirty="0" err="1"/>
              <a:t>Digivisio</a:t>
            </a:r>
            <a:r>
              <a:rPr lang="en-GB" sz="1400" dirty="0"/>
              <a:t> enables </a:t>
            </a:r>
            <a:r>
              <a:rPr lang="en-GB" sz="1400" b="1" dirty="0"/>
              <a:t>learners</a:t>
            </a:r>
            <a:r>
              <a:rPr lang="en-GB" sz="1400" dirty="0"/>
              <a:t> to learn more easily and flexibly, thus allowing them to accumulate the necessary expertise for a constantly changing world.</a:t>
            </a:r>
          </a:p>
          <a:p>
            <a:pPr marL="0" lvl="0" indent="0" algn="l" rtl="0">
              <a:lnSpc>
                <a:spcPct val="110000"/>
              </a:lnSpc>
              <a:spcBef>
                <a:spcPts val="0"/>
              </a:spcBef>
              <a:spcAft>
                <a:spcPts val="0"/>
              </a:spcAft>
              <a:buNone/>
            </a:pPr>
            <a:r>
              <a:rPr lang="en-GB" sz="1400" dirty="0"/>
              <a:t> </a:t>
            </a:r>
          </a:p>
          <a:p>
            <a:pPr marL="0" lvl="0" indent="0" algn="l" rtl="0">
              <a:lnSpc>
                <a:spcPct val="110000"/>
              </a:lnSpc>
              <a:spcBef>
                <a:spcPts val="0"/>
              </a:spcBef>
              <a:spcAft>
                <a:spcPts val="0"/>
              </a:spcAft>
              <a:buNone/>
            </a:pPr>
            <a:r>
              <a:rPr lang="en-GB" sz="1400" dirty="0" err="1"/>
              <a:t>Digivisio</a:t>
            </a:r>
            <a:r>
              <a:rPr lang="en-GB" sz="1400" dirty="0"/>
              <a:t> strengthens the role of the </a:t>
            </a:r>
            <a:r>
              <a:rPr lang="en-GB" sz="1400" b="1" dirty="0"/>
              <a:t>teacher</a:t>
            </a:r>
            <a:r>
              <a:rPr lang="en-GB" sz="1400" dirty="0"/>
              <a:t> as a producer of high-quality content and as a facilitator of internationally renowned study experiences.</a:t>
            </a:r>
          </a:p>
          <a:p>
            <a:pPr marL="0" lvl="0" indent="0" algn="l" rtl="0">
              <a:lnSpc>
                <a:spcPct val="110000"/>
              </a:lnSpc>
              <a:spcBef>
                <a:spcPts val="0"/>
              </a:spcBef>
              <a:spcAft>
                <a:spcPts val="0"/>
              </a:spcAft>
              <a:buNone/>
            </a:pPr>
            <a:r>
              <a:rPr lang="en-GB" sz="1400" dirty="0"/>
              <a:t> </a:t>
            </a:r>
          </a:p>
          <a:p>
            <a:pPr marL="0" indent="0">
              <a:buNone/>
            </a:pPr>
            <a:r>
              <a:rPr lang="en-GB" sz="1400" dirty="0" err="1"/>
              <a:t>Digivisio</a:t>
            </a:r>
            <a:r>
              <a:rPr lang="en-GB" sz="1400" dirty="0"/>
              <a:t> ensures that the standard of </a:t>
            </a:r>
            <a:r>
              <a:rPr lang="en-GB" sz="1400" b="1" dirty="0"/>
              <a:t>higher education</a:t>
            </a:r>
            <a:r>
              <a:rPr lang="en-GB" sz="1400" dirty="0"/>
              <a:t> rises and Finns’ access to employment improves – both in Finland and abroad.</a:t>
            </a:r>
            <a:br>
              <a:rPr lang="en-GB" sz="1400" dirty="0"/>
            </a:br>
            <a:br>
              <a:rPr lang="en-GB" sz="1400" dirty="0"/>
            </a:br>
            <a:r>
              <a:rPr lang="en-US" sz="1400" dirty="0"/>
              <a:t>One of the goals of </a:t>
            </a:r>
            <a:r>
              <a:rPr lang="en-US" sz="1400" dirty="0" err="1"/>
              <a:t>Digivision</a:t>
            </a:r>
            <a:r>
              <a:rPr lang="en-US" sz="1400" dirty="0"/>
              <a:t> is to build </a:t>
            </a:r>
            <a:r>
              <a:rPr lang="en-US" sz="1400" dirty="0">
                <a:latin typeface="Poppins" pitchFamily="2" charset="77"/>
                <a:cs typeface="Poppins" pitchFamily="2" charset="77"/>
              </a:rPr>
              <a:t>a national digital service platform, </a:t>
            </a:r>
            <a:r>
              <a:rPr lang="en-GB" sz="1400" b="1" dirty="0"/>
              <a:t>Opin.fi, </a:t>
            </a:r>
            <a:r>
              <a:rPr lang="en-GB" sz="1400" dirty="0"/>
              <a:t>which opens up endless learning opportunities for all stages of work and life. It brings together the offerings of Finnish universities and universities of applied sciences.</a:t>
            </a:r>
            <a:r>
              <a:rPr lang="en-US" sz="1400" dirty="0"/>
              <a:t> Opin.fi is open and free of charge for everyone.</a:t>
            </a:r>
            <a:endParaRPr sz="1400" dirty="0"/>
          </a:p>
        </p:txBody>
      </p:sp>
      <p:pic>
        <p:nvPicPr>
          <p:cNvPr id="5" name="Picture Placeholder 4">
            <a:extLst>
              <a:ext uri="{FF2B5EF4-FFF2-40B4-BE49-F238E27FC236}">
                <a16:creationId xmlns:a16="http://schemas.microsoft.com/office/drawing/2014/main" id="{C2CA8898-6759-C74C-8898-EEECCBECA6A6}"/>
              </a:ext>
            </a:extLst>
          </p:cNvPr>
          <p:cNvPicPr>
            <a:picLocks noGrp="1" noChangeAspect="1"/>
          </p:cNvPicPr>
          <p:nvPr>
            <p:ph type="pic" idx="2"/>
          </p:nvPr>
        </p:nvPicPr>
        <p:blipFill rotWithShape="1">
          <a:blip r:embed="rId4" cstate="screen">
            <a:extLst>
              <a:ext uri="{28A0092B-C50C-407E-A947-70E740481C1C}">
                <a14:useLocalDpi xmlns:a14="http://schemas.microsoft.com/office/drawing/2010/main"/>
              </a:ext>
            </a:extLst>
          </a:blip>
          <a:srcRect/>
          <a:stretch/>
        </p:blipFill>
        <p:spPr>
          <a:xfrm>
            <a:off x="0" y="-19243"/>
            <a:ext cx="6096000" cy="6896486"/>
          </a:xfrm>
        </p:spPr>
      </p:pic>
    </p:spTree>
  </p:cSld>
  <p:clrMapOvr>
    <a:overrideClrMapping bg1="lt1" tx1="dk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Google Shape;117;p20">
            <a:extLst>
              <a:ext uri="{FF2B5EF4-FFF2-40B4-BE49-F238E27FC236}">
                <a16:creationId xmlns:a16="http://schemas.microsoft.com/office/drawing/2014/main" id="{A5D2AFB7-28B6-B741-B585-448B537A4D8A}"/>
              </a:ext>
            </a:extLst>
          </p:cNvPr>
          <p:cNvSpPr txBox="1">
            <a:spLocks/>
          </p:cNvSpPr>
          <p:nvPr/>
        </p:nvSpPr>
        <p:spPr>
          <a:xfrm>
            <a:off x="554869" y="436195"/>
            <a:ext cx="8528171" cy="90387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cap="none" normalizeH="0" baseline="0" noProof="0" dirty="0">
                <a:ln>
                  <a:noFill/>
                </a:ln>
                <a:solidFill>
                  <a:srgbClr val="000000"/>
                </a:solidFill>
                <a:uLnTx/>
                <a:uFillTx/>
                <a:latin typeface="Poppins" pitchFamily="2" charset="77"/>
                <a:cs typeface="Poppins" pitchFamily="2" charset="77"/>
                <a:sym typeface="Arial"/>
              </a:rPr>
              <a:t>A vision shared by all higher education institutions</a:t>
            </a:r>
          </a:p>
        </p:txBody>
      </p:sp>
      <p:sp>
        <p:nvSpPr>
          <p:cNvPr id="3" name="Google Shape;118;p20">
            <a:extLst>
              <a:ext uri="{FF2B5EF4-FFF2-40B4-BE49-F238E27FC236}">
                <a16:creationId xmlns:a16="http://schemas.microsoft.com/office/drawing/2014/main" id="{58912B9A-4780-034C-8C9F-D9FE2D57DF8D}"/>
              </a:ext>
            </a:extLst>
          </p:cNvPr>
          <p:cNvSpPr txBox="1"/>
          <p:nvPr/>
        </p:nvSpPr>
        <p:spPr>
          <a:xfrm>
            <a:off x="6323288" y="1978867"/>
            <a:ext cx="2187666" cy="1538853"/>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8800" b="1" i="0" u="none" strike="noStrike" cap="none" normalizeH="0" baseline="0" noProof="0" dirty="0">
                <a:ln>
                  <a:noFill/>
                </a:ln>
                <a:solidFill>
                  <a:srgbClr val="000000"/>
                </a:solidFill>
                <a:uLnTx/>
                <a:uFillTx/>
                <a:latin typeface="Poppins"/>
                <a:ea typeface="Poppins"/>
                <a:cs typeface="Poppins"/>
                <a:sym typeface="Poppins"/>
              </a:rPr>
              <a:t>38</a:t>
            </a:r>
          </a:p>
        </p:txBody>
      </p:sp>
      <p:sp>
        <p:nvSpPr>
          <p:cNvPr id="4" name="TextBox 3">
            <a:extLst>
              <a:ext uri="{FF2B5EF4-FFF2-40B4-BE49-F238E27FC236}">
                <a16:creationId xmlns:a16="http://schemas.microsoft.com/office/drawing/2014/main" id="{131DC87F-FC8D-EF4E-A33C-E6E1DC93C81F}"/>
              </a:ext>
            </a:extLst>
          </p:cNvPr>
          <p:cNvSpPr txBox="1"/>
          <p:nvPr/>
        </p:nvSpPr>
        <p:spPr>
          <a:xfrm>
            <a:off x="6374105" y="3256472"/>
            <a:ext cx="14957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cap="none" normalizeH="0" baseline="0" noProof="0">
                <a:ln>
                  <a:noFill/>
                </a:ln>
                <a:solidFill>
                  <a:srgbClr val="000000"/>
                </a:solidFill>
                <a:uLnTx/>
                <a:uFillTx/>
                <a:latin typeface="Poppins"/>
                <a:ea typeface="Poppins"/>
                <a:cs typeface="Poppins"/>
                <a:sym typeface="Poppins"/>
              </a:rPr>
              <a:t>Finnish higher education institutions</a:t>
            </a:r>
          </a:p>
        </p:txBody>
      </p:sp>
      <p:sp>
        <p:nvSpPr>
          <p:cNvPr id="5" name="Rectangle 4">
            <a:extLst>
              <a:ext uri="{FF2B5EF4-FFF2-40B4-BE49-F238E27FC236}">
                <a16:creationId xmlns:a16="http://schemas.microsoft.com/office/drawing/2014/main" id="{DD7F201C-BDAF-7E48-9268-7BAADAE75DA0}"/>
              </a:ext>
            </a:extLst>
          </p:cNvPr>
          <p:cNvSpPr/>
          <p:nvPr/>
        </p:nvSpPr>
        <p:spPr>
          <a:xfrm>
            <a:off x="554515" y="4390300"/>
            <a:ext cx="4228500"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800" b="1" i="0" u="none" strike="noStrike" cap="none" normalizeH="0" baseline="0" noProof="0">
                <a:ln>
                  <a:noFill/>
                </a:ln>
                <a:solidFill>
                  <a:srgbClr val="000000"/>
                </a:solidFill>
                <a:uLnTx/>
                <a:uFillTx/>
                <a:latin typeface="Poppins"/>
                <a:ea typeface="Poppins"/>
                <a:cs typeface="Poppins"/>
                <a:sym typeface="Poppins"/>
              </a:rPr>
              <a:t>27,000</a:t>
            </a:r>
            <a:r>
              <a:rPr kumimoji="0" lang="en-GB" sz="8800" b="0" i="0" u="none" strike="noStrike" cap="none" normalizeH="0" baseline="0" noProof="0">
                <a:ln>
                  <a:noFill/>
                </a:ln>
                <a:solidFill>
                  <a:srgbClr val="000000"/>
                </a:solidFill>
                <a:uLnTx/>
                <a:uFillTx/>
                <a:latin typeface="Poppins"/>
                <a:ea typeface="Poppins"/>
                <a:cs typeface="Poppins"/>
                <a:sym typeface="Poppins"/>
              </a:rPr>
              <a:t> </a:t>
            </a:r>
          </a:p>
        </p:txBody>
      </p:sp>
      <p:sp>
        <p:nvSpPr>
          <p:cNvPr id="6" name="Rectangle 5">
            <a:extLst>
              <a:ext uri="{FF2B5EF4-FFF2-40B4-BE49-F238E27FC236}">
                <a16:creationId xmlns:a16="http://schemas.microsoft.com/office/drawing/2014/main" id="{746EA72D-D149-B145-A17F-F291F7E19302}"/>
              </a:ext>
            </a:extLst>
          </p:cNvPr>
          <p:cNvSpPr/>
          <p:nvPr/>
        </p:nvSpPr>
        <p:spPr>
          <a:xfrm>
            <a:off x="604064" y="5576216"/>
            <a:ext cx="12474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cap="none" normalizeH="0" baseline="0" noProof="0">
                <a:ln>
                  <a:noFill/>
                </a:ln>
                <a:solidFill>
                  <a:srgbClr val="000000"/>
                </a:solidFill>
                <a:uLnTx/>
                <a:uFillTx/>
                <a:latin typeface="Poppins"/>
                <a:ea typeface="Poppins"/>
                <a:cs typeface="Poppins"/>
                <a:sym typeface="Poppins"/>
              </a:rPr>
              <a:t>higher education institution employees</a:t>
            </a:r>
          </a:p>
        </p:txBody>
      </p:sp>
      <p:sp>
        <p:nvSpPr>
          <p:cNvPr id="7" name="Rectangle 6">
            <a:extLst>
              <a:ext uri="{FF2B5EF4-FFF2-40B4-BE49-F238E27FC236}">
                <a16:creationId xmlns:a16="http://schemas.microsoft.com/office/drawing/2014/main" id="{92C95339-130D-1A42-A519-87261364B575}"/>
              </a:ext>
            </a:extLst>
          </p:cNvPr>
          <p:cNvSpPr/>
          <p:nvPr/>
        </p:nvSpPr>
        <p:spPr>
          <a:xfrm>
            <a:off x="472529" y="2025019"/>
            <a:ext cx="4873194"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800" b="1" i="0" u="none" strike="noStrike" cap="none" normalizeH="0" baseline="0" noProof="0">
                <a:ln>
                  <a:noFill/>
                </a:ln>
                <a:solidFill>
                  <a:srgbClr val="000000"/>
                </a:solidFill>
                <a:uLnTx/>
                <a:uFillTx/>
                <a:latin typeface="Poppins"/>
                <a:ea typeface="Poppins"/>
                <a:cs typeface="Poppins"/>
                <a:sym typeface="Poppins"/>
              </a:rPr>
              <a:t>300,000</a:t>
            </a:r>
            <a:r>
              <a:rPr kumimoji="0" lang="en-GB" sz="8800" b="0" i="0" u="none" strike="noStrike" cap="none" normalizeH="0" baseline="0" noProof="0">
                <a:ln>
                  <a:noFill/>
                </a:ln>
                <a:solidFill>
                  <a:srgbClr val="000000"/>
                </a:solidFill>
                <a:uLnTx/>
                <a:uFillTx/>
                <a:latin typeface="Poppins"/>
                <a:ea typeface="Poppins"/>
                <a:cs typeface="Poppins"/>
                <a:sym typeface="Poppins"/>
              </a:rPr>
              <a:t> </a:t>
            </a:r>
          </a:p>
        </p:txBody>
      </p:sp>
      <p:sp>
        <p:nvSpPr>
          <p:cNvPr id="8" name="Rectangle 7">
            <a:extLst>
              <a:ext uri="{FF2B5EF4-FFF2-40B4-BE49-F238E27FC236}">
                <a16:creationId xmlns:a16="http://schemas.microsoft.com/office/drawing/2014/main" id="{771E1B98-3D60-C44F-B7E4-C7AFAA720CD7}"/>
              </a:ext>
            </a:extLst>
          </p:cNvPr>
          <p:cNvSpPr/>
          <p:nvPr/>
        </p:nvSpPr>
        <p:spPr>
          <a:xfrm>
            <a:off x="667212" y="3240721"/>
            <a:ext cx="241009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cap="none" normalizeH="0" baseline="0" noProof="0">
                <a:ln>
                  <a:noFill/>
                </a:ln>
                <a:solidFill>
                  <a:srgbClr val="000000"/>
                </a:solidFill>
                <a:uLnTx/>
                <a:uFillTx/>
                <a:latin typeface="Poppins"/>
                <a:ea typeface="Poppins"/>
                <a:cs typeface="Poppins"/>
                <a:sym typeface="Poppins"/>
              </a:rPr>
              <a:t>higher education students</a:t>
            </a:r>
          </a:p>
        </p:txBody>
      </p:sp>
      <p:sp>
        <p:nvSpPr>
          <p:cNvPr id="9" name="Rectangle 8">
            <a:extLst>
              <a:ext uri="{FF2B5EF4-FFF2-40B4-BE49-F238E27FC236}">
                <a16:creationId xmlns:a16="http://schemas.microsoft.com/office/drawing/2014/main" id="{B54F370A-61A7-0943-A244-D362028C0AA1}"/>
              </a:ext>
            </a:extLst>
          </p:cNvPr>
          <p:cNvSpPr/>
          <p:nvPr/>
        </p:nvSpPr>
        <p:spPr>
          <a:xfrm>
            <a:off x="9252129" y="2025019"/>
            <a:ext cx="1914514"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800" b="1" i="0" u="none" strike="noStrike" cap="none" normalizeH="0" baseline="0" noProof="0">
                <a:ln>
                  <a:noFill/>
                </a:ln>
                <a:solidFill>
                  <a:srgbClr val="000000"/>
                </a:solidFill>
                <a:uLnTx/>
                <a:uFillTx/>
                <a:latin typeface="Poppins"/>
                <a:ea typeface="Poppins"/>
                <a:cs typeface="Poppins"/>
                <a:sym typeface="Poppins"/>
              </a:rPr>
              <a:t>10</a:t>
            </a:r>
          </a:p>
        </p:txBody>
      </p:sp>
      <p:sp>
        <p:nvSpPr>
          <p:cNvPr id="10" name="Rectangle 9">
            <a:extLst>
              <a:ext uri="{FF2B5EF4-FFF2-40B4-BE49-F238E27FC236}">
                <a16:creationId xmlns:a16="http://schemas.microsoft.com/office/drawing/2014/main" id="{F0FF75B6-7D72-6B4B-BD18-FD42647B37DD}"/>
              </a:ext>
            </a:extLst>
          </p:cNvPr>
          <p:cNvSpPr/>
          <p:nvPr/>
        </p:nvSpPr>
        <p:spPr>
          <a:xfrm>
            <a:off x="9377487" y="3256471"/>
            <a:ext cx="68320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200" b="0" i="0" u="none" strike="noStrike" cap="none" normalizeH="0" baseline="0" noProof="0">
                <a:ln>
                  <a:noFill/>
                </a:ln>
                <a:solidFill>
                  <a:srgbClr val="000000"/>
                </a:solidFill>
                <a:uLnTx/>
                <a:uFillTx/>
                <a:latin typeface="Poppins"/>
                <a:ea typeface="Poppins"/>
                <a:cs typeface="Poppins"/>
                <a:sym typeface="Poppins"/>
              </a:rPr>
              <a:t>years</a:t>
            </a:r>
          </a:p>
        </p:txBody>
      </p:sp>
      <p:sp>
        <p:nvSpPr>
          <p:cNvPr id="11" name="Rectangle 10">
            <a:extLst>
              <a:ext uri="{FF2B5EF4-FFF2-40B4-BE49-F238E27FC236}">
                <a16:creationId xmlns:a16="http://schemas.microsoft.com/office/drawing/2014/main" id="{8D773B6E-EB25-F140-B315-F9AD6B6C2C2E}"/>
              </a:ext>
            </a:extLst>
          </p:cNvPr>
          <p:cNvSpPr/>
          <p:nvPr/>
        </p:nvSpPr>
        <p:spPr>
          <a:xfrm>
            <a:off x="5025488" y="4360501"/>
            <a:ext cx="2383499"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800" b="1" i="0" u="none" strike="noStrike" cap="none" normalizeH="0" baseline="0" noProof="0" dirty="0">
                <a:ln>
                  <a:noFill/>
                </a:ln>
                <a:solidFill>
                  <a:srgbClr val="000000"/>
                </a:solidFill>
                <a:uLnTx/>
                <a:uFillTx/>
                <a:latin typeface="Poppins"/>
                <a:cs typeface="Poppins"/>
                <a:sym typeface="Poppins"/>
              </a:rPr>
              <a:t>320</a:t>
            </a:r>
          </a:p>
        </p:txBody>
      </p:sp>
      <p:sp>
        <p:nvSpPr>
          <p:cNvPr id="12" name="Rectangle 11">
            <a:extLst>
              <a:ext uri="{FF2B5EF4-FFF2-40B4-BE49-F238E27FC236}">
                <a16:creationId xmlns:a16="http://schemas.microsoft.com/office/drawing/2014/main" id="{08B22635-0B41-2D4B-848D-4074F06755D2}"/>
              </a:ext>
            </a:extLst>
          </p:cNvPr>
          <p:cNvSpPr/>
          <p:nvPr/>
        </p:nvSpPr>
        <p:spPr>
          <a:xfrm>
            <a:off x="5156087" y="5576216"/>
            <a:ext cx="14782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200" b="0" i="0" u="none" strike="noStrike" cap="none" normalizeH="0" baseline="0" noProof="0">
                <a:ln>
                  <a:noFill/>
                </a:ln>
                <a:solidFill>
                  <a:srgbClr val="000000"/>
                </a:solidFill>
                <a:uLnTx/>
                <a:uFillTx/>
                <a:latin typeface="Poppins"/>
                <a:ea typeface="Poppins"/>
                <a:cs typeface="Poppins"/>
                <a:sym typeface="Poppins"/>
              </a:rPr>
              <a:t>working on the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200" b="0" i="0" u="none" strike="noStrike" cap="none" normalizeH="0" baseline="0" noProof="0">
                <a:ln>
                  <a:noFill/>
                </a:ln>
                <a:solidFill>
                  <a:srgbClr val="000000"/>
                </a:solidFill>
                <a:uLnTx/>
                <a:uFillTx/>
                <a:latin typeface="Poppins"/>
                <a:ea typeface="Poppins"/>
                <a:cs typeface="Poppins"/>
                <a:sym typeface="Poppins"/>
              </a:rPr>
              <a:t>project</a:t>
            </a:r>
          </a:p>
        </p:txBody>
      </p:sp>
      <p:sp>
        <p:nvSpPr>
          <p:cNvPr id="13" name="Rectangle 12">
            <a:extLst>
              <a:ext uri="{FF2B5EF4-FFF2-40B4-BE49-F238E27FC236}">
                <a16:creationId xmlns:a16="http://schemas.microsoft.com/office/drawing/2014/main" id="{E97448C6-D25D-C54E-A672-B011F3D5E0EC}"/>
              </a:ext>
            </a:extLst>
          </p:cNvPr>
          <p:cNvSpPr/>
          <p:nvPr/>
        </p:nvSpPr>
        <p:spPr>
          <a:xfrm>
            <a:off x="7945681" y="4360501"/>
            <a:ext cx="4680073" cy="1446550"/>
          </a:xfrm>
          <a:prstGeom prst="rect">
            <a:avLst/>
          </a:prstGeom>
        </p:spPr>
        <p:txBody>
          <a:bodyPr wrap="square" anchor="t">
            <a:spAutoFit/>
          </a:bodyPr>
          <a:lstStyle/>
          <a:p>
            <a:pPr>
              <a:defRPr/>
            </a:pPr>
            <a:r>
              <a:rPr lang="en-GB" sz="8800" b="1" dirty="0">
                <a:latin typeface="Poppins"/>
                <a:ea typeface="Poppins"/>
                <a:cs typeface="Poppins"/>
                <a:sym typeface="Poppins"/>
              </a:rPr>
              <a:t>48</a:t>
            </a:r>
            <a:r>
              <a:rPr kumimoji="0" lang="en-GB" sz="8800" b="1" i="0" u="none" strike="noStrike" cap="none" normalizeH="0" baseline="0" noProof="0" dirty="0">
                <a:ln>
                  <a:noFill/>
                </a:ln>
                <a:solidFill>
                  <a:srgbClr val="000000"/>
                </a:solidFill>
                <a:uLnTx/>
                <a:uFillTx/>
                <a:latin typeface="Poppins"/>
                <a:ea typeface="Poppins"/>
                <a:cs typeface="Poppins"/>
                <a:sym typeface="Poppins"/>
              </a:rPr>
              <a:t> M€</a:t>
            </a:r>
            <a:r>
              <a:rPr lang="en-GB" sz="8800" dirty="0">
                <a:latin typeface="Poppins"/>
                <a:ea typeface="Poppins"/>
                <a:cs typeface="Poppins"/>
                <a:sym typeface="Poppins"/>
              </a:rPr>
              <a:t> </a:t>
            </a:r>
            <a:endParaRPr kumimoji="0" lang="en-GB" sz="8800" b="0" i="0" u="none" strike="noStrike" cap="none" normalizeH="0" baseline="0" noProof="0" dirty="0">
              <a:ln>
                <a:noFill/>
              </a:ln>
              <a:solidFill>
                <a:srgbClr val="000000"/>
              </a:solidFill>
              <a:uLnTx/>
              <a:uFillTx/>
              <a:latin typeface="Poppins"/>
              <a:ea typeface="Poppins"/>
              <a:cs typeface="Poppins"/>
              <a:sym typeface="Poppins"/>
            </a:endParaRPr>
          </a:p>
        </p:txBody>
      </p:sp>
      <p:sp>
        <p:nvSpPr>
          <p:cNvPr id="14" name="Rectangle 13">
            <a:extLst>
              <a:ext uri="{FF2B5EF4-FFF2-40B4-BE49-F238E27FC236}">
                <a16:creationId xmlns:a16="http://schemas.microsoft.com/office/drawing/2014/main" id="{68DE18DE-94AD-324C-BF5E-A721EBED45CF}"/>
              </a:ext>
            </a:extLst>
          </p:cNvPr>
          <p:cNvSpPr/>
          <p:nvPr/>
        </p:nvSpPr>
        <p:spPr>
          <a:xfrm>
            <a:off x="8078068" y="5576216"/>
            <a:ext cx="1374094" cy="461665"/>
          </a:xfrm>
          <a:prstGeom prst="rect">
            <a:avLst/>
          </a:prstGeom>
        </p:spPr>
        <p:txBody>
          <a:bodyPr wrap="none"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cap="none" normalizeH="0" baseline="0" noProof="0" dirty="0">
                <a:ln>
                  <a:noFill/>
                </a:ln>
                <a:solidFill>
                  <a:srgbClr val="000000"/>
                </a:solidFill>
                <a:uLnTx/>
                <a:uFillTx/>
                <a:latin typeface="Poppins"/>
                <a:ea typeface="Poppins"/>
                <a:cs typeface="Poppins"/>
                <a:sym typeface="Poppins"/>
              </a:rPr>
              <a:t>project budget </a:t>
            </a:r>
            <a:br>
              <a:rPr lang="en-GB" sz="1200" b="0" i="0" u="none" strike="noStrike" cap="none" baseline="0" noProof="0" dirty="0">
                <a:solidFill>
                  <a:srgbClr val="000000"/>
                </a:solidFill>
                <a:latin typeface="Poppins"/>
                <a:ea typeface="Poppins"/>
                <a:cs typeface="Poppins"/>
              </a:rPr>
            </a:br>
            <a:r>
              <a:rPr kumimoji="0" lang="en-GB" sz="1200" b="0" i="0" u="none" strike="noStrike" cap="none" normalizeH="0" baseline="0" noProof="0" dirty="0">
                <a:ln>
                  <a:noFill/>
                </a:ln>
                <a:solidFill>
                  <a:srgbClr val="000000"/>
                </a:solidFill>
                <a:uLnTx/>
                <a:uFillTx/>
                <a:latin typeface="Poppins"/>
                <a:ea typeface="Poppins"/>
                <a:cs typeface="Poppins"/>
                <a:sym typeface="Poppins"/>
              </a:rPr>
              <a:t>(</a:t>
            </a:r>
            <a:r>
              <a:rPr lang="en-GB" sz="1200" dirty="0">
                <a:latin typeface="Poppins"/>
                <a:ea typeface="Poppins"/>
                <a:cs typeface="Poppins"/>
              </a:rPr>
              <a:t>12/2023)</a:t>
            </a:r>
            <a:endParaRPr kumimoji="0" lang="en-GB" sz="1200" b="0" i="0" u="none" strike="noStrike" cap="none" normalizeH="0" baseline="0" noProof="0" dirty="0">
              <a:ln>
                <a:noFill/>
              </a:ln>
              <a:solidFill>
                <a:srgbClr val="000000"/>
              </a:solidFill>
              <a:uLnTx/>
              <a:uFillTx/>
              <a:latin typeface="Poppins"/>
              <a:ea typeface="Poppins"/>
              <a:cs typeface="Poppins"/>
              <a:sym typeface="Poppins"/>
            </a:endParaRPr>
          </a:p>
        </p:txBody>
      </p:sp>
    </p:spTree>
    <p:extLst>
      <p:ext uri="{BB962C8B-B14F-4D97-AF65-F5344CB8AC3E}">
        <p14:creationId xmlns:p14="http://schemas.microsoft.com/office/powerpoint/2010/main" val="2143388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DC7F0BCD-6649-A749-BC60-6658D8C1FACE}"/>
              </a:ext>
            </a:extLst>
          </p:cNvPr>
          <p:cNvPicPr>
            <a:picLocks noChangeAspect="1"/>
          </p:cNvPicPr>
          <p:nvPr/>
        </p:nvPicPr>
        <p:blipFill rotWithShape="1">
          <a:blip r:embed="rId3"/>
          <a:srcRect l="4580" t="2718" r="24250"/>
          <a:stretch/>
        </p:blipFill>
        <p:spPr>
          <a:xfrm>
            <a:off x="4453952" y="0"/>
            <a:ext cx="7738048" cy="7055056"/>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9203D7B6-0243-B949-A62F-8C3C58D26F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0"/>
          <a:stretch/>
        </p:blipFill>
        <p:spPr>
          <a:xfrm rot="5400000">
            <a:off x="3816470" y="637483"/>
            <a:ext cx="6858002" cy="5583038"/>
          </a:xfrm>
          <a:prstGeom prst="rect">
            <a:avLst/>
          </a:prstGeom>
        </p:spPr>
      </p:pic>
      <p:sp>
        <p:nvSpPr>
          <p:cNvPr id="2" name="Title 1">
            <a:extLst>
              <a:ext uri="{FF2B5EF4-FFF2-40B4-BE49-F238E27FC236}">
                <a16:creationId xmlns:a16="http://schemas.microsoft.com/office/drawing/2014/main" id="{6C267FD3-3349-EA42-BF3F-EF6E0F632409}"/>
              </a:ext>
            </a:extLst>
          </p:cNvPr>
          <p:cNvSpPr>
            <a:spLocks noGrp="1"/>
          </p:cNvSpPr>
          <p:nvPr>
            <p:ph type="ctrTitle"/>
          </p:nvPr>
        </p:nvSpPr>
        <p:spPr>
          <a:xfrm>
            <a:off x="587375" y="2149660"/>
            <a:ext cx="6289802" cy="2558679"/>
          </a:xfrm>
        </p:spPr>
        <p:txBody>
          <a:bodyPr/>
          <a:lstStyle/>
          <a:p>
            <a:pPr lvl="0">
              <a:lnSpc>
                <a:spcPct val="90000"/>
              </a:lnSpc>
            </a:pPr>
            <a:r>
              <a:rPr lang="en-GB" sz="4800" dirty="0">
                <a:solidFill>
                  <a:schemeClr val="tx1"/>
                </a:solidFill>
              </a:rPr>
              <a:t>The project is founded on equal and open decision-making.</a:t>
            </a:r>
            <a:endParaRPr lang="en-FI" sz="4800" dirty="0">
              <a:solidFill>
                <a:schemeClr val="tx1"/>
              </a:solidFill>
            </a:endParaRPr>
          </a:p>
        </p:txBody>
      </p:sp>
      <p:pic>
        <p:nvPicPr>
          <p:cNvPr id="8" name="Google Shape;16;p1">
            <a:extLst>
              <a:ext uri="{FF2B5EF4-FFF2-40B4-BE49-F238E27FC236}">
                <a16:creationId xmlns:a16="http://schemas.microsoft.com/office/drawing/2014/main" id="{0D50C13E-6677-4747-98C6-BD6D971D308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4585" y="233888"/>
            <a:ext cx="2044327" cy="782270"/>
          </a:xfrm>
          <a:prstGeom prst="rect">
            <a:avLst/>
          </a:prstGeom>
          <a:noFill/>
          <a:ln>
            <a:noFill/>
          </a:ln>
        </p:spPr>
      </p:pic>
    </p:spTree>
    <p:extLst>
      <p:ext uri="{BB962C8B-B14F-4D97-AF65-F5344CB8AC3E}">
        <p14:creationId xmlns:p14="http://schemas.microsoft.com/office/powerpoint/2010/main" val="180464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1"/>
          <p:cNvSpPr txBox="1">
            <a:spLocks noGrp="1"/>
          </p:cNvSpPr>
          <p:nvPr>
            <p:ph type="body" idx="1"/>
          </p:nvPr>
        </p:nvSpPr>
        <p:spPr>
          <a:xfrm>
            <a:off x="8347258" y="3549645"/>
            <a:ext cx="3393688" cy="2612483"/>
          </a:xfrm>
          <a:prstGeom prst="rect">
            <a:avLst/>
          </a:prstGeom>
          <a:noFill/>
          <a:ln>
            <a:noFill/>
          </a:ln>
        </p:spPr>
        <p:txBody>
          <a:bodyPr spcFirstLastPara="1" wrap="square" lIns="0" tIns="0" rIns="0" bIns="0" anchor="t" anchorCtr="0">
            <a:noAutofit/>
          </a:bodyPr>
          <a:lstStyle/>
          <a:p>
            <a:pPr marL="0" lvl="0" indent="0">
              <a:lnSpc>
                <a:spcPct val="100000"/>
              </a:lnSpc>
              <a:buNone/>
            </a:pPr>
            <a:r>
              <a:rPr lang="en-US" sz="1600" b="1" dirty="0"/>
              <a:t>Project office</a:t>
            </a:r>
            <a:br>
              <a:rPr lang="en-US" sz="1600" dirty="0"/>
            </a:br>
            <a:r>
              <a:rPr lang="en-US" sz="1600" dirty="0"/>
              <a:t>practical implementer</a:t>
            </a:r>
          </a:p>
          <a:p>
            <a:pPr marL="0" lvl="0" indent="0">
              <a:lnSpc>
                <a:spcPct val="100000"/>
              </a:lnSpc>
              <a:buNone/>
            </a:pPr>
            <a:endParaRPr lang="en-US" sz="1600" dirty="0"/>
          </a:p>
          <a:p>
            <a:pPr marL="179387" lvl="0" indent="-166687">
              <a:lnSpc>
                <a:spcPct val="100000"/>
              </a:lnSpc>
              <a:buSzPts val="1600"/>
            </a:pPr>
            <a:r>
              <a:rPr lang="en-US" sz="1600" dirty="0"/>
              <a:t>planning and implementation of the project's practical activities</a:t>
            </a:r>
          </a:p>
          <a:p>
            <a:pPr marL="179387" lvl="0" indent="-166687">
              <a:lnSpc>
                <a:spcPct val="100000"/>
              </a:lnSpc>
              <a:buSzPts val="1600"/>
            </a:pPr>
            <a:r>
              <a:rPr lang="en-US" sz="1600" dirty="0"/>
              <a:t>Project Director Hanna </a:t>
            </a:r>
            <a:r>
              <a:rPr lang="en-US" sz="1600" dirty="0" err="1"/>
              <a:t>Nordlund</a:t>
            </a:r>
            <a:endParaRPr lang="en-US" sz="1600" dirty="0"/>
          </a:p>
        </p:txBody>
      </p:sp>
      <p:cxnSp>
        <p:nvCxnSpPr>
          <p:cNvPr id="8" name="Straight Connector 7">
            <a:extLst>
              <a:ext uri="{FF2B5EF4-FFF2-40B4-BE49-F238E27FC236}">
                <a16:creationId xmlns:a16="http://schemas.microsoft.com/office/drawing/2014/main" id="{4A831CBA-91A8-E544-B267-A12D4FC5E78A}"/>
              </a:ext>
            </a:extLst>
          </p:cNvPr>
          <p:cNvCxnSpPr>
            <a:cxnSpLocks/>
          </p:cNvCxnSpPr>
          <p:nvPr/>
        </p:nvCxnSpPr>
        <p:spPr>
          <a:xfrm flipH="1">
            <a:off x="3937111" y="2159112"/>
            <a:ext cx="4009383"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764054-A383-0E4C-AB33-5E2593967E6C}"/>
              </a:ext>
            </a:extLst>
          </p:cNvPr>
          <p:cNvCxnSpPr>
            <a:cxnSpLocks/>
          </p:cNvCxnSpPr>
          <p:nvPr/>
        </p:nvCxnSpPr>
        <p:spPr>
          <a:xfrm>
            <a:off x="451054" y="2740093"/>
            <a:ext cx="0" cy="320087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E796C8-D4F4-0440-B29D-3AB7796D41D4}"/>
              </a:ext>
            </a:extLst>
          </p:cNvPr>
          <p:cNvCxnSpPr>
            <a:cxnSpLocks/>
          </p:cNvCxnSpPr>
          <p:nvPr/>
        </p:nvCxnSpPr>
        <p:spPr>
          <a:xfrm flipV="1">
            <a:off x="5951711" y="1538531"/>
            <a:ext cx="0" cy="618694"/>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F58352-EC3B-5E4C-9F3D-14C3755329AB}"/>
              </a:ext>
            </a:extLst>
          </p:cNvPr>
          <p:cNvSpPr txBox="1"/>
          <p:nvPr/>
        </p:nvSpPr>
        <p:spPr>
          <a:xfrm>
            <a:off x="3937111" y="878472"/>
            <a:ext cx="4029199" cy="646331"/>
          </a:xfrm>
          <a:prstGeom prst="rect">
            <a:avLst/>
          </a:prstGeom>
          <a:noFill/>
        </p:spPr>
        <p:txBody>
          <a:bodyPr wrap="square" rtlCol="0">
            <a:spAutoFit/>
          </a:bodyPr>
          <a:lstStyle/>
          <a:p>
            <a:pPr algn="ctr"/>
            <a:r>
              <a:rPr lang="en-GB" sz="1800" dirty="0">
                <a:solidFill>
                  <a:schemeClr val="tx1"/>
                </a:solidFill>
                <a:latin typeface="Poppins"/>
                <a:ea typeface="Poppins"/>
                <a:cs typeface="Poppins"/>
                <a:sym typeface="Poppins"/>
              </a:rPr>
              <a:t>Joint project of all </a:t>
            </a:r>
            <a:r>
              <a:rPr lang="en-GB" sz="1800" b="1" dirty="0">
                <a:solidFill>
                  <a:schemeClr val="tx1"/>
                </a:solidFill>
                <a:latin typeface="Poppins"/>
                <a:ea typeface="Poppins"/>
                <a:cs typeface="Poppins"/>
                <a:sym typeface="Poppins"/>
              </a:rPr>
              <a:t>Finnish higher education</a:t>
            </a:r>
            <a:r>
              <a:rPr lang="en-GB" sz="1800" dirty="0">
                <a:solidFill>
                  <a:schemeClr val="tx1"/>
                </a:solidFill>
                <a:latin typeface="Poppins"/>
                <a:ea typeface="Poppins"/>
                <a:cs typeface="Poppins"/>
                <a:sym typeface="Poppins"/>
              </a:rPr>
              <a:t> institutions</a:t>
            </a:r>
          </a:p>
        </p:txBody>
      </p:sp>
      <p:sp>
        <p:nvSpPr>
          <p:cNvPr id="4" name="TextBox 3">
            <a:extLst>
              <a:ext uri="{FF2B5EF4-FFF2-40B4-BE49-F238E27FC236}">
                <a16:creationId xmlns:a16="http://schemas.microsoft.com/office/drawing/2014/main" id="{A4FF7FDF-9B10-EC4D-906C-751CDB376967}"/>
              </a:ext>
            </a:extLst>
          </p:cNvPr>
          <p:cNvSpPr txBox="1"/>
          <p:nvPr/>
        </p:nvSpPr>
        <p:spPr>
          <a:xfrm>
            <a:off x="4440840" y="2437476"/>
            <a:ext cx="2946684" cy="2554545"/>
          </a:xfrm>
          <a:prstGeom prst="rect">
            <a:avLst/>
          </a:prstGeom>
          <a:noFill/>
        </p:spPr>
        <p:txBody>
          <a:bodyPr wrap="square" rtlCol="0">
            <a:spAutoFit/>
          </a:bodyPr>
          <a:lstStyle/>
          <a:p>
            <a:pPr lvl="0">
              <a:buSzPts val="1800"/>
            </a:pPr>
            <a:r>
              <a:rPr lang="en-GB" sz="1600" b="1" dirty="0">
                <a:latin typeface="Poppins"/>
                <a:cs typeface="Poppins"/>
                <a:sym typeface="Poppins"/>
              </a:rPr>
              <a:t>General Assembly</a:t>
            </a:r>
            <a:br>
              <a:rPr lang="en-GB" sz="1600" dirty="0">
                <a:latin typeface="Poppins"/>
                <a:cs typeface="Poppins"/>
                <a:sym typeface="Poppins"/>
              </a:rPr>
            </a:br>
            <a:r>
              <a:rPr lang="en-GB" sz="1600" dirty="0">
                <a:latin typeface="Poppins"/>
                <a:cs typeface="Poppins"/>
                <a:sym typeface="Poppins"/>
              </a:rPr>
              <a:t>Senior decision-maker/</a:t>
            </a:r>
            <a:br>
              <a:rPr lang="en-GB" sz="1600" dirty="0">
                <a:latin typeface="Poppins"/>
                <a:cs typeface="Poppins"/>
                <a:sym typeface="Poppins"/>
              </a:rPr>
            </a:br>
            <a:r>
              <a:rPr lang="en-GB" sz="1600" dirty="0">
                <a:latin typeface="Poppins"/>
                <a:cs typeface="Poppins"/>
                <a:sym typeface="Poppins"/>
              </a:rPr>
              <a:t>Decision-making body</a:t>
            </a:r>
          </a:p>
          <a:p>
            <a:pPr lvl="0">
              <a:buSzPts val="1800"/>
            </a:pPr>
            <a:endParaRPr lang="fi-FI" sz="1600" dirty="0">
              <a:latin typeface="Poppins"/>
              <a:cs typeface="Poppins"/>
              <a:sym typeface="Poppins"/>
            </a:endParaRPr>
          </a:p>
          <a:p>
            <a:pPr marL="179387" lvl="0" indent="-166687">
              <a:buSzPts val="1600"/>
              <a:buFont typeface="Arial"/>
              <a:buChar char="•"/>
            </a:pPr>
            <a:r>
              <a:rPr lang="en-GB" sz="1600" dirty="0">
                <a:latin typeface="Poppins"/>
                <a:cs typeface="Poppins"/>
                <a:sym typeface="Poppins"/>
              </a:rPr>
              <a:t>approves the action plan and budget</a:t>
            </a:r>
          </a:p>
          <a:p>
            <a:pPr marL="179387" lvl="0" indent="-166687">
              <a:buSzPts val="1600"/>
              <a:buFont typeface="Arial"/>
              <a:buChar char="•"/>
            </a:pPr>
            <a:r>
              <a:rPr lang="en-GB" sz="1600" dirty="0">
                <a:latin typeface="Poppins"/>
                <a:cs typeface="Poppins"/>
                <a:sym typeface="Poppins"/>
              </a:rPr>
              <a:t>consists of representatives of higher education institutions</a:t>
            </a:r>
          </a:p>
          <a:p>
            <a:endParaRPr lang="en-FI" sz="1600" dirty="0"/>
          </a:p>
        </p:txBody>
      </p:sp>
      <p:sp>
        <p:nvSpPr>
          <p:cNvPr id="5" name="TextBox 4">
            <a:extLst>
              <a:ext uri="{FF2B5EF4-FFF2-40B4-BE49-F238E27FC236}">
                <a16:creationId xmlns:a16="http://schemas.microsoft.com/office/drawing/2014/main" id="{9C3FE9E7-9C8A-B143-8D67-B077AB18847B}"/>
              </a:ext>
            </a:extLst>
          </p:cNvPr>
          <p:cNvSpPr txBox="1"/>
          <p:nvPr/>
        </p:nvSpPr>
        <p:spPr>
          <a:xfrm>
            <a:off x="859138" y="3078647"/>
            <a:ext cx="2946688" cy="2554545"/>
          </a:xfrm>
          <a:prstGeom prst="rect">
            <a:avLst/>
          </a:prstGeom>
          <a:noFill/>
        </p:spPr>
        <p:txBody>
          <a:bodyPr wrap="square" rtlCol="0" anchor="t">
            <a:spAutoFit/>
          </a:bodyPr>
          <a:lstStyle/>
          <a:p>
            <a:pPr lvl="0">
              <a:buSzPts val="1800"/>
            </a:pPr>
            <a:r>
              <a:rPr lang="en-GB" sz="1600" b="1" dirty="0">
                <a:latin typeface="Poppins"/>
                <a:cs typeface="Poppins"/>
                <a:sym typeface="Poppins"/>
              </a:rPr>
              <a:t>Steering group</a:t>
            </a:r>
            <a:r>
              <a:rPr lang="en-GB" sz="1600" dirty="0">
                <a:latin typeface="Poppins"/>
                <a:cs typeface="Poppins"/>
                <a:sym typeface="Poppins"/>
              </a:rPr>
              <a:t> </a:t>
            </a:r>
            <a:br>
              <a:rPr lang="en-GB" sz="1600" dirty="0">
                <a:latin typeface="Poppins"/>
                <a:cs typeface="Poppins"/>
              </a:rPr>
            </a:br>
            <a:r>
              <a:rPr lang="en-GB" sz="1600" dirty="0">
                <a:latin typeface="Poppins"/>
                <a:cs typeface="Poppins"/>
                <a:sym typeface="Poppins"/>
              </a:rPr>
              <a:t>operative director</a:t>
            </a:r>
          </a:p>
          <a:p>
            <a:pPr lvl="0">
              <a:buSzPts val="1800"/>
            </a:pPr>
            <a:endParaRPr lang="fi-FI" sz="1600" dirty="0">
              <a:latin typeface="Poppins"/>
              <a:cs typeface="Poppins"/>
              <a:sym typeface="Poppins"/>
            </a:endParaRPr>
          </a:p>
          <a:p>
            <a:pPr marL="179387" lvl="0" indent="-166687">
              <a:buSzPts val="1600"/>
              <a:buFont typeface="Arial"/>
              <a:buChar char="•"/>
            </a:pPr>
            <a:r>
              <a:rPr lang="en-GB" sz="1600" dirty="0">
                <a:latin typeface="Poppins"/>
                <a:cs typeface="Poppins"/>
                <a:sym typeface="Poppins"/>
              </a:rPr>
              <a:t>strategic management of the project and ensuring stakeholder cooperation</a:t>
            </a:r>
          </a:p>
          <a:p>
            <a:pPr marL="179070" lvl="0" indent="-166370">
              <a:buSzPts val="1600"/>
              <a:buFont typeface="Arial"/>
              <a:buChar char="•"/>
            </a:pPr>
            <a:r>
              <a:rPr lang="en-GB" sz="1600" dirty="0">
                <a:latin typeface="Poppins"/>
                <a:cs typeface="Poppins"/>
                <a:sym typeface="Poppins"/>
              </a:rPr>
              <a:t>Led by </a:t>
            </a:r>
            <a:r>
              <a:rPr lang="en-GB" sz="1600" dirty="0" err="1">
                <a:latin typeface="Poppins"/>
                <a:cs typeface="Poppins"/>
                <a:sym typeface="Poppins"/>
              </a:rPr>
              <a:t>Ilkka</a:t>
            </a:r>
            <a:r>
              <a:rPr lang="en-GB" sz="1600" dirty="0">
                <a:latin typeface="Poppins"/>
                <a:cs typeface="Poppins"/>
                <a:sym typeface="Poppins"/>
              </a:rPr>
              <a:t> Niemi (Aalto University)</a:t>
            </a:r>
            <a:endParaRPr lang="en-GB" sz="1600" dirty="0">
              <a:latin typeface="Poppins"/>
              <a:cs typeface="Poppins"/>
            </a:endParaRPr>
          </a:p>
          <a:p>
            <a:endParaRPr lang="en-FI" sz="1600" dirty="0"/>
          </a:p>
        </p:txBody>
      </p:sp>
      <p:cxnSp>
        <p:nvCxnSpPr>
          <p:cNvPr id="15" name="Straight Connector 9">
            <a:extLst>
              <a:ext uri="{FF2B5EF4-FFF2-40B4-BE49-F238E27FC236}">
                <a16:creationId xmlns:a16="http://schemas.microsoft.com/office/drawing/2014/main" id="{B7B77F56-F8B3-BD4A-B3B5-CA1A87B090DD}"/>
              </a:ext>
            </a:extLst>
          </p:cNvPr>
          <p:cNvCxnSpPr>
            <a:cxnSpLocks/>
          </p:cNvCxnSpPr>
          <p:nvPr/>
        </p:nvCxnSpPr>
        <p:spPr>
          <a:xfrm>
            <a:off x="11955877" y="3218264"/>
            <a:ext cx="0" cy="2693128"/>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9">
            <a:extLst>
              <a:ext uri="{FF2B5EF4-FFF2-40B4-BE49-F238E27FC236}">
                <a16:creationId xmlns:a16="http://schemas.microsoft.com/office/drawing/2014/main" id="{4D837479-A8E0-CF4B-B1A5-5547E7FC2F81}"/>
              </a:ext>
            </a:extLst>
          </p:cNvPr>
          <p:cNvCxnSpPr>
            <a:cxnSpLocks/>
          </p:cNvCxnSpPr>
          <p:nvPr/>
        </p:nvCxnSpPr>
        <p:spPr>
          <a:xfrm flipH="1">
            <a:off x="-3726920" y="2429285"/>
            <a:ext cx="3185" cy="2526409"/>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9">
            <a:extLst>
              <a:ext uri="{FF2B5EF4-FFF2-40B4-BE49-F238E27FC236}">
                <a16:creationId xmlns:a16="http://schemas.microsoft.com/office/drawing/2014/main" id="{CA1A87E0-BEF6-E245-B2D0-B414A42BACFB}"/>
              </a:ext>
            </a:extLst>
          </p:cNvPr>
          <p:cNvCxnSpPr>
            <a:cxnSpLocks/>
          </p:cNvCxnSpPr>
          <p:nvPr/>
        </p:nvCxnSpPr>
        <p:spPr>
          <a:xfrm>
            <a:off x="7946494" y="2177773"/>
            <a:ext cx="19598" cy="376319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9">
            <a:extLst>
              <a:ext uri="{FF2B5EF4-FFF2-40B4-BE49-F238E27FC236}">
                <a16:creationId xmlns:a16="http://schemas.microsoft.com/office/drawing/2014/main" id="{50AF270B-A480-644F-A8BC-1491CC105EB2}"/>
              </a:ext>
            </a:extLst>
          </p:cNvPr>
          <p:cNvCxnSpPr>
            <a:cxnSpLocks/>
          </p:cNvCxnSpPr>
          <p:nvPr/>
        </p:nvCxnSpPr>
        <p:spPr>
          <a:xfrm flipH="1">
            <a:off x="-7560118" y="2437476"/>
            <a:ext cx="3185" cy="2526409"/>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9">
            <a:extLst>
              <a:ext uri="{FF2B5EF4-FFF2-40B4-BE49-F238E27FC236}">
                <a16:creationId xmlns:a16="http://schemas.microsoft.com/office/drawing/2014/main" id="{01124673-D323-B241-B331-783737C5A91A}"/>
              </a:ext>
            </a:extLst>
          </p:cNvPr>
          <p:cNvCxnSpPr>
            <a:cxnSpLocks/>
          </p:cNvCxnSpPr>
          <p:nvPr/>
        </p:nvCxnSpPr>
        <p:spPr>
          <a:xfrm>
            <a:off x="3956708" y="2177773"/>
            <a:ext cx="0" cy="376319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CA5E75-8636-9142-A923-DDF4E965752B}"/>
              </a:ext>
            </a:extLst>
          </p:cNvPr>
          <p:cNvCxnSpPr>
            <a:cxnSpLocks/>
          </p:cNvCxnSpPr>
          <p:nvPr/>
        </p:nvCxnSpPr>
        <p:spPr>
          <a:xfrm flipH="1">
            <a:off x="447869" y="2743943"/>
            <a:ext cx="3489242"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03276EA-2C6A-E948-99EF-1B9293A3AF32}"/>
              </a:ext>
            </a:extLst>
          </p:cNvPr>
          <p:cNvCxnSpPr>
            <a:cxnSpLocks/>
          </p:cNvCxnSpPr>
          <p:nvPr/>
        </p:nvCxnSpPr>
        <p:spPr>
          <a:xfrm flipH="1">
            <a:off x="7946494" y="3229976"/>
            <a:ext cx="4009383"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900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7E1B0F-6CA7-0FA5-D0F9-D5843F8FEA7B}"/>
              </a:ext>
            </a:extLst>
          </p:cNvPr>
          <p:cNvSpPr/>
          <p:nvPr/>
        </p:nvSpPr>
        <p:spPr>
          <a:xfrm>
            <a:off x="0" y="1679802"/>
            <a:ext cx="12192000" cy="8675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5E3DB56C-D1E5-5E14-27EA-F28E05D8BD3A}"/>
              </a:ext>
            </a:extLst>
          </p:cNvPr>
          <p:cNvSpPr>
            <a:spLocks noGrp="1"/>
          </p:cNvSpPr>
          <p:nvPr>
            <p:ph type="title"/>
          </p:nvPr>
        </p:nvSpPr>
        <p:spPr>
          <a:xfrm>
            <a:off x="231296" y="557380"/>
            <a:ext cx="10859679" cy="856418"/>
          </a:xfrm>
        </p:spPr>
        <p:txBody>
          <a:bodyPr/>
          <a:lstStyle/>
          <a:p>
            <a:r>
              <a:rPr lang="en-AU" sz="3600" dirty="0"/>
              <a:t>    </a:t>
            </a:r>
            <a:r>
              <a:rPr lang="en-AU" sz="3600" dirty="0" err="1"/>
              <a:t>Digivisio</a:t>
            </a:r>
            <a:r>
              <a:rPr lang="en-AU" sz="3600" dirty="0"/>
              <a:t> 2030 timeline </a:t>
            </a:r>
            <a:br>
              <a:rPr lang="en-AU" sz="3600" dirty="0"/>
            </a:br>
            <a:endParaRPr lang="en-AU" sz="3600" dirty="0"/>
          </a:p>
        </p:txBody>
      </p:sp>
      <p:sp>
        <p:nvSpPr>
          <p:cNvPr id="4" name="Google Shape;138;p23">
            <a:extLst>
              <a:ext uri="{FF2B5EF4-FFF2-40B4-BE49-F238E27FC236}">
                <a16:creationId xmlns:a16="http://schemas.microsoft.com/office/drawing/2014/main" id="{8BB2CFF2-98A1-D906-9A36-846316E7937A}"/>
              </a:ext>
            </a:extLst>
          </p:cNvPr>
          <p:cNvSpPr txBox="1">
            <a:spLocks/>
          </p:cNvSpPr>
          <p:nvPr/>
        </p:nvSpPr>
        <p:spPr>
          <a:xfrm>
            <a:off x="9448800" y="1982196"/>
            <a:ext cx="2629768" cy="197877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1pPr>
            <a:lvl2pPr marL="914400" marR="0" lvl="1"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2pPr>
            <a:lvl3pPr marL="1371600" marR="0" lvl="2"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3pPr>
            <a:lvl4pPr marL="1828800" marR="0" lvl="3"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4pPr>
            <a:lvl5pPr marL="2286000" marR="0" lvl="4"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r>
              <a:rPr kumimoji="0" lang="en-AU" b="1" i="0" u="none" strike="noStrike" kern="0" cap="none" spc="0" normalizeH="0" baseline="0" noProof="0" dirty="0">
                <a:ln>
                  <a:noFill/>
                </a:ln>
                <a:solidFill>
                  <a:srgbClr val="000000"/>
                </a:solidFill>
                <a:effectLst/>
                <a:uLnTx/>
                <a:uFillTx/>
                <a:latin typeface="Poppins" pitchFamily="2" charset="77"/>
                <a:cs typeface="Poppins"/>
                <a:sym typeface="Poppins"/>
              </a:rPr>
              <a:t>2026</a:t>
            </a: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endParaRPr kumimoji="0" lang="en-AU" b="0" i="0" u="none" strike="noStrike" kern="0" cap="none" spc="0" normalizeH="0" baseline="0" noProof="0" dirty="0">
              <a:ln>
                <a:noFill/>
              </a:ln>
              <a:solidFill>
                <a:srgbClr val="000000"/>
              </a:solidFill>
              <a:effectLst/>
              <a:uLnTx/>
              <a:uFillTx/>
              <a:latin typeface="Poppins" pitchFamily="2" charset="77"/>
              <a:cs typeface="Poppins" pitchFamily="2" charset="77"/>
              <a:sym typeface="Poppins"/>
            </a:endParaRP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endParaRPr kumimoji="0" lang="en-AU" b="0" i="0" u="none" strike="noStrike" kern="0" cap="none" spc="0" normalizeH="0" baseline="0" noProof="0" dirty="0">
              <a:ln>
                <a:noFill/>
              </a:ln>
              <a:solidFill>
                <a:srgbClr val="000000"/>
              </a:solidFill>
              <a:effectLst/>
              <a:uLnTx/>
              <a:uFillTx/>
              <a:latin typeface="Poppins" pitchFamily="2" charset="77"/>
              <a:cs typeface="Poppins" pitchFamily="2" charset="77"/>
              <a:sym typeface="Poppins"/>
            </a:endParaRP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r>
              <a:rPr kumimoji="0" lang="en-AU" b="0" i="0" u="none" strike="noStrike" kern="0" cap="none" spc="0" normalizeH="0" baseline="0" noProof="0" dirty="0">
                <a:ln>
                  <a:noFill/>
                </a:ln>
                <a:solidFill>
                  <a:srgbClr val="000000"/>
                </a:solidFill>
                <a:effectLst/>
                <a:uLnTx/>
                <a:uFillTx/>
                <a:latin typeface="Poppins" pitchFamily="2" charset="77"/>
                <a:cs typeface="Poppins" pitchFamily="2" charset="77"/>
                <a:sym typeface="Poppins"/>
              </a:rPr>
              <a:t>The learning ecosystem is starting to form. </a:t>
            </a:r>
            <a:r>
              <a:rPr kumimoji="0" lang="en-AU" b="0" i="0" u="none" strike="noStrike" kern="0" cap="none" spc="0" normalizeH="0" baseline="0" noProof="0" dirty="0" err="1">
                <a:ln>
                  <a:noFill/>
                </a:ln>
                <a:solidFill>
                  <a:srgbClr val="000000"/>
                </a:solidFill>
                <a:effectLst/>
                <a:uLnTx/>
                <a:uFillTx/>
                <a:latin typeface="Poppins" pitchFamily="2" charset="77"/>
                <a:cs typeface="Poppins" pitchFamily="2" charset="77"/>
                <a:sym typeface="Poppins"/>
              </a:rPr>
              <a:t>Digivisio</a:t>
            </a:r>
            <a:r>
              <a:rPr kumimoji="0" lang="en-AU" b="0" i="0" u="none" strike="noStrike" kern="0" cap="none" spc="0" normalizeH="0" baseline="0" noProof="0" dirty="0">
                <a:ln>
                  <a:noFill/>
                </a:ln>
                <a:solidFill>
                  <a:srgbClr val="000000"/>
                </a:solidFill>
                <a:effectLst/>
                <a:uLnTx/>
                <a:uFillTx/>
                <a:latin typeface="Poppins" pitchFamily="2" charset="77"/>
                <a:cs typeface="Poppins" pitchFamily="2" charset="77"/>
                <a:sym typeface="Poppins"/>
              </a:rPr>
              <a:t> services are widely used by higher education institutions and learners.</a:t>
            </a:r>
          </a:p>
        </p:txBody>
      </p:sp>
      <p:sp>
        <p:nvSpPr>
          <p:cNvPr id="5" name="Google Shape;138;p23">
            <a:extLst>
              <a:ext uri="{FF2B5EF4-FFF2-40B4-BE49-F238E27FC236}">
                <a16:creationId xmlns:a16="http://schemas.microsoft.com/office/drawing/2014/main" id="{E730E25A-56C7-6595-D03A-224F95E1CBAC}"/>
              </a:ext>
            </a:extLst>
          </p:cNvPr>
          <p:cNvSpPr txBox="1">
            <a:spLocks/>
          </p:cNvSpPr>
          <p:nvPr/>
        </p:nvSpPr>
        <p:spPr>
          <a:xfrm>
            <a:off x="6376298" y="1982196"/>
            <a:ext cx="2629768" cy="197877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1pPr>
            <a:lvl2pPr marL="914400" marR="0" lvl="1"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2pPr>
            <a:lvl3pPr marL="1371600" marR="0" lvl="2"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3pPr>
            <a:lvl4pPr marL="1828800" marR="0" lvl="3"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4pPr>
            <a:lvl5pPr marL="2286000" marR="0" lvl="4"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r>
              <a:rPr kumimoji="0" lang="en-AU" b="1" i="0" u="none" strike="noStrike" kern="0" cap="none" spc="0" normalizeH="0" baseline="0" noProof="0" dirty="0">
                <a:ln>
                  <a:noFill/>
                </a:ln>
                <a:solidFill>
                  <a:srgbClr val="000000"/>
                </a:solidFill>
                <a:effectLst/>
                <a:uLnTx/>
                <a:uFillTx/>
                <a:latin typeface="Poppins" pitchFamily="2" charset="77"/>
                <a:cs typeface="Poppins"/>
                <a:sym typeface="Poppins"/>
              </a:rPr>
              <a:t>2025</a:t>
            </a: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endParaRPr kumimoji="0" lang="en-AU" b="1" i="0" u="none" strike="noStrike" kern="0" cap="none" spc="0" normalizeH="0" baseline="0" noProof="0" dirty="0">
              <a:ln>
                <a:noFill/>
              </a:ln>
              <a:solidFill>
                <a:srgbClr val="000000"/>
              </a:solidFill>
              <a:effectLst/>
              <a:uLnTx/>
              <a:uFillTx/>
              <a:latin typeface="Poppins" pitchFamily="2" charset="77"/>
              <a:cs typeface="Poppins"/>
              <a:sym typeface="Poppins"/>
            </a:endParaRP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endParaRPr kumimoji="0" lang="en-AU" b="0" i="0" u="none" strike="noStrike" kern="0" cap="none" spc="0" normalizeH="0" baseline="0" noProof="0" dirty="0">
              <a:ln>
                <a:noFill/>
              </a:ln>
              <a:solidFill>
                <a:srgbClr val="000000"/>
              </a:solidFill>
              <a:effectLst/>
              <a:uLnTx/>
              <a:uFillTx/>
              <a:latin typeface="Poppins" pitchFamily="2" charset="77"/>
              <a:cs typeface="Poppins"/>
              <a:sym typeface="Poppins"/>
            </a:endParaRP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r>
              <a:rPr kumimoji="0" lang="en-AU" b="0" i="0" u="none" strike="noStrike" kern="0" cap="none" spc="0" normalizeH="0" baseline="0" noProof="0" dirty="0">
                <a:ln>
                  <a:noFill/>
                </a:ln>
                <a:solidFill>
                  <a:srgbClr val="000000"/>
                </a:solidFill>
                <a:effectLst/>
                <a:uLnTx/>
                <a:uFillTx/>
                <a:latin typeface="Poppins" pitchFamily="2" charset="77"/>
                <a:cs typeface="Poppins"/>
                <a:sym typeface="Poppins"/>
              </a:rPr>
              <a:t>Education offering for continuous learning at higher education institutions and the learner's own data can be found in one service, which is open to all continuous learners.</a:t>
            </a:r>
          </a:p>
          <a:p>
            <a:pPr marL="0" marR="0" lvl="0" indent="0" algn="ctr" defTabSz="914400" rtl="0" eaLnBrk="1" fontAlgn="auto" latinLnBrk="0" hangingPunct="1">
              <a:lnSpc>
                <a:spcPct val="115000"/>
              </a:lnSpc>
              <a:spcBef>
                <a:spcPts val="0"/>
              </a:spcBef>
              <a:spcAft>
                <a:spcPts val="0"/>
              </a:spcAft>
              <a:buClr>
                <a:srgbClr val="000000"/>
              </a:buClr>
              <a:buSzPts val="1800"/>
              <a:buFont typeface="Arial"/>
              <a:buNone/>
              <a:tabLst/>
              <a:defRPr/>
            </a:pPr>
            <a:endParaRPr kumimoji="0" lang="en-AU" b="0" i="0" u="none" strike="noStrike" kern="0" cap="none" spc="0" normalizeH="0" baseline="0" noProof="0" dirty="0">
              <a:ln>
                <a:noFill/>
              </a:ln>
              <a:solidFill>
                <a:srgbClr val="000000"/>
              </a:solidFill>
              <a:effectLst/>
              <a:uLnTx/>
              <a:uFillTx/>
              <a:latin typeface="Poppins"/>
              <a:cs typeface="Poppins"/>
              <a:sym typeface="Poppins"/>
            </a:endParaRPr>
          </a:p>
        </p:txBody>
      </p:sp>
      <p:sp>
        <p:nvSpPr>
          <p:cNvPr id="6" name="Google Shape;138;p23">
            <a:extLst>
              <a:ext uri="{FF2B5EF4-FFF2-40B4-BE49-F238E27FC236}">
                <a16:creationId xmlns:a16="http://schemas.microsoft.com/office/drawing/2014/main" id="{64165C47-176C-26E5-BB18-69D102013A5A}"/>
              </a:ext>
            </a:extLst>
          </p:cNvPr>
          <p:cNvSpPr txBox="1">
            <a:spLocks/>
          </p:cNvSpPr>
          <p:nvPr/>
        </p:nvSpPr>
        <p:spPr>
          <a:xfrm>
            <a:off x="231296" y="1982196"/>
            <a:ext cx="2629768" cy="180327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1pPr>
            <a:lvl2pPr marL="914400" marR="0" lvl="1"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2pPr>
            <a:lvl3pPr marL="1371600" marR="0" lvl="2"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3pPr>
            <a:lvl4pPr marL="1828800" marR="0" lvl="3"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4pPr>
            <a:lvl5pPr marL="2286000" marR="0" lvl="4"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r>
              <a:rPr kumimoji="0" lang="en-AU" b="1" i="0" u="none" strike="noStrike" kern="0" cap="none" spc="0" normalizeH="0" baseline="0" noProof="0" dirty="0">
                <a:ln>
                  <a:noFill/>
                </a:ln>
                <a:solidFill>
                  <a:srgbClr val="000000"/>
                </a:solidFill>
                <a:effectLst/>
                <a:uLnTx/>
                <a:uFillTx/>
                <a:latin typeface="Poppins" pitchFamily="2" charset="77"/>
                <a:cs typeface="Poppins"/>
                <a:sym typeface="Poppins"/>
              </a:rPr>
              <a:t>2022-2023</a:t>
            </a: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endParaRPr kumimoji="0" lang="en-AU" b="1" i="0" u="none" strike="noStrike" kern="0" cap="none" spc="0" normalizeH="0" baseline="0" noProof="0" dirty="0">
              <a:ln>
                <a:noFill/>
              </a:ln>
              <a:solidFill>
                <a:srgbClr val="000000"/>
              </a:solidFill>
              <a:effectLst/>
              <a:uLnTx/>
              <a:uFillTx/>
              <a:latin typeface="Poppins" pitchFamily="2" charset="77"/>
              <a:cs typeface="Poppins"/>
              <a:sym typeface="Poppins"/>
            </a:endParaRP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endParaRPr kumimoji="0" lang="en-AU" b="0" i="0" u="none" strike="noStrike" kern="0" cap="none" spc="0" normalizeH="0" baseline="0" noProof="0" dirty="0">
              <a:ln>
                <a:noFill/>
              </a:ln>
              <a:solidFill>
                <a:srgbClr val="000000"/>
              </a:solidFill>
              <a:effectLst/>
              <a:uLnTx/>
              <a:uFillTx/>
              <a:latin typeface="Poppins" pitchFamily="2" charset="77"/>
              <a:cs typeface="Poppins"/>
              <a:sym typeface="Poppins"/>
            </a:endParaRP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r>
              <a:rPr kumimoji="0" lang="en-AU" b="0" i="0" u="none" strike="noStrike" kern="0" cap="none" spc="0" normalizeH="0" baseline="0" noProof="0" dirty="0">
                <a:ln>
                  <a:noFill/>
                </a:ln>
                <a:solidFill>
                  <a:srgbClr val="000000"/>
                </a:solidFill>
                <a:effectLst/>
                <a:uLnTx/>
                <a:uFillTx/>
                <a:latin typeface="Poppins" pitchFamily="2" charset="77"/>
                <a:cs typeface="Poppins"/>
                <a:sym typeface="Poppins"/>
              </a:rPr>
              <a:t>The implementation of the services will begin, the higher education institutions will begin their change work and the vision work on e-learning is completed.</a:t>
            </a:r>
          </a:p>
          <a:p>
            <a:pPr marL="0" marR="0" lvl="0" indent="0" algn="ctr" defTabSz="914400" rtl="0" eaLnBrk="1" fontAlgn="auto" latinLnBrk="0" hangingPunct="1">
              <a:lnSpc>
                <a:spcPct val="115000"/>
              </a:lnSpc>
              <a:spcBef>
                <a:spcPts val="0"/>
              </a:spcBef>
              <a:spcAft>
                <a:spcPts val="0"/>
              </a:spcAft>
              <a:buClr>
                <a:srgbClr val="000000"/>
              </a:buClr>
              <a:buSzPts val="1800"/>
              <a:buFont typeface="Arial"/>
              <a:buNone/>
              <a:tabLst/>
              <a:defRPr/>
            </a:pPr>
            <a:endParaRPr kumimoji="0" lang="en-AU" b="0" i="0" u="none" strike="noStrike" kern="0" cap="none" spc="0" normalizeH="0" baseline="0" noProof="0" dirty="0">
              <a:ln>
                <a:noFill/>
              </a:ln>
              <a:solidFill>
                <a:srgbClr val="000000"/>
              </a:solidFill>
              <a:effectLst/>
              <a:uLnTx/>
              <a:uFillTx/>
              <a:latin typeface="Poppins"/>
              <a:cs typeface="Poppins"/>
              <a:sym typeface="Poppins"/>
            </a:endParaRPr>
          </a:p>
        </p:txBody>
      </p:sp>
      <p:sp>
        <p:nvSpPr>
          <p:cNvPr id="7" name="Google Shape;138;p23">
            <a:extLst>
              <a:ext uri="{FF2B5EF4-FFF2-40B4-BE49-F238E27FC236}">
                <a16:creationId xmlns:a16="http://schemas.microsoft.com/office/drawing/2014/main" id="{73B55288-DFE2-81D9-06DB-2EECD244AFC0}"/>
              </a:ext>
            </a:extLst>
          </p:cNvPr>
          <p:cNvSpPr txBox="1">
            <a:spLocks/>
          </p:cNvSpPr>
          <p:nvPr/>
        </p:nvSpPr>
        <p:spPr>
          <a:xfrm>
            <a:off x="3303797" y="1982196"/>
            <a:ext cx="2629768" cy="180327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1pPr>
            <a:lvl2pPr marL="914400" marR="0" lvl="1"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2pPr>
            <a:lvl3pPr marL="1371600" marR="0" lvl="2"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3pPr>
            <a:lvl4pPr marL="1828800" marR="0" lvl="3"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4pPr>
            <a:lvl5pPr marL="2286000" marR="0" lvl="4"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r>
              <a:rPr kumimoji="0" lang="en-AU" b="1" i="0" u="none" strike="noStrike" kern="0" cap="none" spc="0" normalizeH="0" baseline="0" noProof="0" dirty="0">
                <a:ln>
                  <a:noFill/>
                </a:ln>
                <a:solidFill>
                  <a:srgbClr val="000000"/>
                </a:solidFill>
                <a:effectLst/>
                <a:uLnTx/>
                <a:uFillTx/>
                <a:latin typeface="Poppins" pitchFamily="2" charset="77"/>
                <a:cs typeface="Poppins"/>
                <a:sym typeface="Poppins"/>
              </a:rPr>
              <a:t>2024</a:t>
            </a: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endParaRPr kumimoji="0" lang="en-AU" b="1" i="0" u="none" strike="noStrike" kern="0" cap="none" spc="0" normalizeH="0" baseline="0" noProof="0" dirty="0">
              <a:ln>
                <a:noFill/>
              </a:ln>
              <a:solidFill>
                <a:srgbClr val="000000"/>
              </a:solidFill>
              <a:effectLst/>
              <a:uLnTx/>
              <a:uFillTx/>
              <a:latin typeface="Poppins" pitchFamily="2" charset="77"/>
              <a:cs typeface="Poppins"/>
              <a:sym typeface="Poppins"/>
            </a:endParaRP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endParaRPr kumimoji="0" lang="en-AU" b="0" i="0" u="none" strike="noStrike" kern="0" cap="none" spc="0" normalizeH="0" baseline="0" noProof="0" dirty="0">
              <a:ln>
                <a:noFill/>
              </a:ln>
              <a:solidFill>
                <a:srgbClr val="000000"/>
              </a:solidFill>
              <a:effectLst/>
              <a:uLnTx/>
              <a:uFillTx/>
              <a:latin typeface="Poppins" pitchFamily="2" charset="77"/>
              <a:cs typeface="Poppins"/>
              <a:sym typeface="Poppins"/>
            </a:endParaRPr>
          </a:p>
          <a:p>
            <a:pPr marL="114300" marR="0" lvl="0" indent="0" algn="ctr" defTabSz="914400" rtl="0" eaLnBrk="1" fontAlgn="auto" latinLnBrk="0" hangingPunct="1">
              <a:lnSpc>
                <a:spcPct val="110000"/>
              </a:lnSpc>
              <a:spcBef>
                <a:spcPts val="0"/>
              </a:spcBef>
              <a:spcAft>
                <a:spcPts val="0"/>
              </a:spcAft>
              <a:buClr>
                <a:srgbClr val="000000"/>
              </a:buClr>
              <a:buSzPts val="1800"/>
              <a:buFont typeface="Arial"/>
              <a:buNone/>
              <a:tabLst/>
              <a:defRPr/>
            </a:pPr>
            <a:r>
              <a:rPr kumimoji="0" lang="en-AU" b="0" i="0" u="none" strike="noStrike" kern="0" cap="none" spc="0" normalizeH="0" baseline="0" noProof="0" dirty="0">
                <a:ln>
                  <a:noFill/>
                </a:ln>
                <a:solidFill>
                  <a:srgbClr val="000000"/>
                </a:solidFill>
                <a:effectLst/>
                <a:uLnTx/>
                <a:uFillTx/>
                <a:latin typeface="Poppins" pitchFamily="2" charset="77"/>
                <a:cs typeface="Poppins"/>
                <a:sym typeface="Poppins"/>
              </a:rPr>
              <a:t>The first versions of the services are being piloted. Joint criteria for high quality e-learning is applied in the open offering at higher education institutions.</a:t>
            </a:r>
          </a:p>
          <a:p>
            <a:pPr marL="0" marR="0" lvl="0" indent="0" algn="ctr" defTabSz="914400" rtl="0" eaLnBrk="1" fontAlgn="auto" latinLnBrk="0" hangingPunct="1">
              <a:lnSpc>
                <a:spcPct val="115000"/>
              </a:lnSpc>
              <a:spcBef>
                <a:spcPts val="0"/>
              </a:spcBef>
              <a:spcAft>
                <a:spcPts val="0"/>
              </a:spcAft>
              <a:buClr>
                <a:srgbClr val="000000"/>
              </a:buClr>
              <a:buSzPts val="1800"/>
              <a:buFont typeface="Arial"/>
              <a:buNone/>
              <a:tabLst/>
              <a:defRPr/>
            </a:pPr>
            <a:endParaRPr kumimoji="0" lang="en-AU" b="0" i="0" u="none" strike="noStrike" kern="0" cap="none" spc="0" normalizeH="0" baseline="0" noProof="0" dirty="0">
              <a:ln>
                <a:noFill/>
              </a:ln>
              <a:solidFill>
                <a:srgbClr val="000000"/>
              </a:solidFill>
              <a:effectLst/>
              <a:uLnTx/>
              <a:uFillTx/>
              <a:latin typeface="Poppins"/>
              <a:cs typeface="Poppins"/>
              <a:sym typeface="Poppins"/>
            </a:endParaRPr>
          </a:p>
        </p:txBody>
      </p:sp>
    </p:spTree>
    <p:extLst>
      <p:ext uri="{BB962C8B-B14F-4D97-AF65-F5344CB8AC3E}">
        <p14:creationId xmlns:p14="http://schemas.microsoft.com/office/powerpoint/2010/main" val="1592527189"/>
      </p:ext>
    </p:extLst>
  </p:cSld>
  <p:clrMapOvr>
    <a:masterClrMapping/>
  </p:clrMapOvr>
</p:sld>
</file>

<file path=ppt/theme/theme1.xml><?xml version="1.0" encoding="utf-8"?>
<a:theme xmlns:a="http://schemas.openxmlformats.org/drawingml/2006/main" name="Digivisio_Poppins">
  <a:themeElements>
    <a:clrScheme name="Digivisio">
      <a:dk1>
        <a:srgbClr val="000000"/>
      </a:dk1>
      <a:lt1>
        <a:srgbClr val="FFFFFF"/>
      </a:lt1>
      <a:dk2>
        <a:srgbClr val="DADADA"/>
      </a:dk2>
      <a:lt2>
        <a:srgbClr val="EDEDED"/>
      </a:lt2>
      <a:accent1>
        <a:srgbClr val="000000"/>
      </a:accent1>
      <a:accent2>
        <a:srgbClr val="FFFF87"/>
      </a:accent2>
      <a:accent3>
        <a:srgbClr val="FFFFC3"/>
      </a:accent3>
      <a:accent4>
        <a:srgbClr val="FFFFE1"/>
      </a:accent4>
      <a:accent5>
        <a:srgbClr val="DCCEAC"/>
      </a:accent5>
      <a:accent6>
        <a:srgbClr val="EDE7D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Mukautetut 1">
      <a:dk1>
        <a:srgbClr val="000000"/>
      </a:dk1>
      <a:lt1>
        <a:srgbClr val="FFFFFF"/>
      </a:lt1>
      <a:dk2>
        <a:srgbClr val="FFFF87"/>
      </a:dk2>
      <a:lt2>
        <a:srgbClr val="DCCEAC"/>
      </a:lt2>
      <a:accent1>
        <a:srgbClr val="FEFEC2"/>
      </a:accent1>
      <a:accent2>
        <a:srgbClr val="FEFFE1"/>
      </a:accent2>
      <a:accent3>
        <a:srgbClr val="ECE7D5"/>
      </a:accent3>
      <a:accent4>
        <a:srgbClr val="F5F2E9"/>
      </a:accent4>
      <a:accent5>
        <a:srgbClr val="DADADA"/>
      </a:accent5>
      <a:accent6>
        <a:srgbClr val="ECEDED"/>
      </a:accent6>
      <a:hlink>
        <a:srgbClr val="000000"/>
      </a:hlink>
      <a:folHlink>
        <a:srgbClr val="DADA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144789F-83A2-0B4F-86CD-1CB4F8D9866B}" vid="{0DAE79C1-FF01-734E-8E9C-CF9620FA6402}"/>
    </a:ext>
  </a:extLst>
</a:theme>
</file>

<file path=ppt/theme/theme3.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igivisio">
    <a:dk1>
      <a:srgbClr val="000000"/>
    </a:dk1>
    <a:lt1>
      <a:srgbClr val="FFFFFF"/>
    </a:lt1>
    <a:dk2>
      <a:srgbClr val="DADADA"/>
    </a:dk2>
    <a:lt2>
      <a:srgbClr val="EDEDED"/>
    </a:lt2>
    <a:accent1>
      <a:srgbClr val="000000"/>
    </a:accent1>
    <a:accent2>
      <a:srgbClr val="FFFF87"/>
    </a:accent2>
    <a:accent3>
      <a:srgbClr val="FFFFC3"/>
    </a:accent3>
    <a:accent4>
      <a:srgbClr val="FFFFE1"/>
    </a:accent4>
    <a:accent5>
      <a:srgbClr val="DCCEAC"/>
    </a:accent5>
    <a:accent6>
      <a:srgbClr val="EDE7D5"/>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88053DA136119A46B0F927043302344D" ma:contentTypeVersion="1" ma:contentTypeDescription="Luo uusi asiakirja." ma:contentTypeScope="" ma:versionID="7ee97e2ed48c8094e290fb99d6bfde1f">
  <xsd:schema xmlns:xsd="http://www.w3.org/2001/XMLSchema" xmlns:xs="http://www.w3.org/2001/XMLSchema" xmlns:p="http://schemas.microsoft.com/office/2006/metadata/properties" xmlns:ns2="f73a1c2e-a564-4d03-80e7-61673e06a8b6" targetNamespace="http://schemas.microsoft.com/office/2006/metadata/properties" ma:root="true" ma:fieldsID="83d96e5af214902eadcac7e6918f6c06" ns2:_="">
    <xsd:import namespace="f73a1c2e-a564-4d03-80e7-61673e06a8b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3a1c2e-a564-4d03-80e7-61673e06a8b6"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EB0C0C-DDAB-4C3D-8FF5-1E5F6F9E1086}">
  <ds:schemaRef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schemas.microsoft.com/office/2006/metadata/properties"/>
    <ds:schemaRef ds:uri="f73a1c2e-a564-4d03-80e7-61673e06a8b6"/>
    <ds:schemaRef ds:uri="http://purl.org/dc/elements/1.1/"/>
  </ds:schemaRefs>
</ds:datastoreItem>
</file>

<file path=customXml/itemProps2.xml><?xml version="1.0" encoding="utf-8"?>
<ds:datastoreItem xmlns:ds="http://schemas.openxmlformats.org/officeDocument/2006/customXml" ds:itemID="{3682F546-C9A8-4907-8078-51EB972F505C}">
  <ds:schemaRefs>
    <ds:schemaRef ds:uri="http://schemas.microsoft.com/sharepoint/v3/contenttype/forms"/>
  </ds:schemaRefs>
</ds:datastoreItem>
</file>

<file path=customXml/itemProps3.xml><?xml version="1.0" encoding="utf-8"?>
<ds:datastoreItem xmlns:ds="http://schemas.openxmlformats.org/officeDocument/2006/customXml" ds:itemID="{25B2FCDE-F558-4805-835A-46580F33B7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3a1c2e-a564-4d03-80e7-61673e06a8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6152</TotalTime>
  <Words>2817</Words>
  <Application>Microsoft Office PowerPoint</Application>
  <PresentationFormat>Widescreen</PresentationFormat>
  <Paragraphs>321</Paragraphs>
  <Slides>31</Slides>
  <Notes>23</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Poppins ExtraLight</vt:lpstr>
      <vt:lpstr>Wingdings</vt:lpstr>
      <vt:lpstr>Poppins</vt:lpstr>
      <vt:lpstr>Arial</vt:lpstr>
      <vt:lpstr>Poppins Medium</vt:lpstr>
      <vt:lpstr>Poppins SemiBold</vt:lpstr>
      <vt:lpstr>Calibri</vt:lpstr>
      <vt:lpstr>Digivisio_Poppins</vt:lpstr>
      <vt:lpstr>Office-teema</vt:lpstr>
      <vt:lpstr>PowerPoint Presentation</vt:lpstr>
      <vt:lpstr>PowerPoint Presentation</vt:lpstr>
      <vt:lpstr>Digivisio is a joint project of Finnish higher education institutions whose aim is to create a future for learning that benefits leaners, higher education institutions, and our society. </vt:lpstr>
      <vt:lpstr>The objective is to create,  as mutual and stakeholder cooperation</vt:lpstr>
      <vt:lpstr>PowerPoint Presentation</vt:lpstr>
      <vt:lpstr>PowerPoint Presentation</vt:lpstr>
      <vt:lpstr>The project is founded on equal and open decision-making.</vt:lpstr>
      <vt:lpstr>PowerPoint Presentation</vt:lpstr>
      <vt:lpstr>    Digivisio 2030 timeline  </vt:lpstr>
      <vt:lpstr>Keeping our position globally as the best place to learn will continue to be the guarantor of Finnish competitiveness.</vt:lpstr>
      <vt:lpstr>Scenario  Finland has an internationally esteemed open learning ecosystem that widely benefits society as a whole</vt:lpstr>
      <vt:lpstr>PowerPoint Presentation</vt:lpstr>
      <vt:lpstr>Opin.fi – takes you on your own learning journey</vt:lpstr>
      <vt:lpstr>World of expertise 2030</vt:lpstr>
      <vt:lpstr>World of learners 2030</vt:lpstr>
      <vt:lpstr>World of learning 2030</vt:lpstr>
      <vt:lpstr>PowerPoint Presentation</vt:lpstr>
      <vt:lpstr>Continuous and flexible learning tray</vt:lpstr>
      <vt:lpstr>Technical capabilities developed</vt:lpstr>
      <vt:lpstr>For learners</vt:lpstr>
      <vt:lpstr>PowerPoint Presentation</vt:lpstr>
      <vt:lpstr>PowerPoint Presentation</vt:lpstr>
      <vt:lpstr>PowerPoint Presentation</vt:lpstr>
      <vt:lpstr>PowerPoint Presentation</vt:lpstr>
      <vt:lpstr>Objectives in piloting</vt:lpstr>
      <vt:lpstr>Piloting with higher education institutions</vt:lpstr>
      <vt:lpstr>International collaboration</vt:lpstr>
      <vt:lpstr>ROADMAP 2021–2026</vt:lpstr>
      <vt:lpstr>We must have the courage to build the future ourselves. </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Siiri Nousiainen</dc:creator>
  <cp:lastModifiedBy>Tiia Jokela</cp:lastModifiedBy>
  <cp:revision>92</cp:revision>
  <dcterms:modified xsi:type="dcterms:W3CDTF">2024-04-05T08:40:12Z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0x01010088053DA136119A46B0F927043302344D</vt:lpwstr>
  </property>
</Properties>
</file>