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1" r:id="rId4"/>
    <p:sldMasterId id="2147483665" r:id="rId5"/>
  </p:sldMasterIdLst>
  <p:notesMasterIdLst>
    <p:notesMasterId r:id="rId24"/>
  </p:notesMasterIdLst>
  <p:sldIdLst>
    <p:sldId id="279" r:id="rId6"/>
    <p:sldId id="259" r:id="rId7"/>
    <p:sldId id="308" r:id="rId8"/>
    <p:sldId id="263" r:id="rId9"/>
    <p:sldId id="2142532045" r:id="rId10"/>
    <p:sldId id="2142532046" r:id="rId11"/>
    <p:sldId id="300" r:id="rId12"/>
    <p:sldId id="293" r:id="rId13"/>
    <p:sldId id="2142532050" r:id="rId14"/>
    <p:sldId id="266" r:id="rId15"/>
    <p:sldId id="267" r:id="rId16"/>
    <p:sldId id="268" r:id="rId17"/>
    <p:sldId id="2142532079" r:id="rId18"/>
    <p:sldId id="309" r:id="rId19"/>
    <p:sldId id="2142532080" r:id="rId20"/>
    <p:sldId id="294" r:id="rId21"/>
    <p:sldId id="276" r:id="rId22"/>
    <p:sldId id="2142532051" r:id="rId23"/>
  </p:sldIdLst>
  <p:sldSz cx="12192000" cy="6858000"/>
  <p:notesSz cx="6858000" cy="9144000"/>
  <p:embeddedFontLst>
    <p:embeddedFont>
      <p:font typeface="Century Gothic" panose="020B0502020202020204" pitchFamily="34" charset="0"/>
      <p:regular r:id="rId25"/>
      <p:bold r:id="rId26"/>
      <p:italic r:id="rId27"/>
      <p:boldItalic r:id="rId28"/>
    </p:embeddedFont>
    <p:embeddedFont>
      <p:font typeface="Poppins" panose="00000500000000000000" pitchFamily="2" charset="0"/>
      <p:regular r:id="rId29"/>
      <p:bold r:id="rId30"/>
      <p:italic r:id="rId31"/>
      <p:boldItalic r:id="rId32"/>
    </p:embeddedFont>
    <p:embeddedFont>
      <p:font typeface="Poppins ExtraLight" panose="00000300000000000000" pitchFamily="2" charset="0"/>
      <p:regular r:id="rId33"/>
      <p:italic r:id="rId34"/>
    </p:embeddedFont>
    <p:embeddedFont>
      <p:font typeface="Poppins Medium" panose="00000600000000000000" pitchFamily="2" charset="0"/>
      <p:regular r:id="rId35"/>
      <p:bold r:id="rId36"/>
      <p:italic r:id="rId37"/>
      <p:boldItalic r:id="rId38"/>
    </p:embeddedFont>
    <p:embeddedFont>
      <p:font typeface="Poppins SemiBold" panose="00000700000000000000" pitchFamily="2" charset="0"/>
      <p:bold r:id="rId39"/>
      <p:boldItalic r:id="rId4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049" userDrawn="1">
          <p15:clr>
            <a:srgbClr val="A4A3A4"/>
          </p15:clr>
        </p15:guide>
        <p15:guide id="2" pos="415" userDrawn="1">
          <p15:clr>
            <a:srgbClr val="A4A3A4"/>
          </p15:clr>
        </p15:guide>
        <p15:guide id="3" orient="horz" pos="4020" userDrawn="1">
          <p15:clr>
            <a:srgbClr val="A4A3A4"/>
          </p15:clr>
        </p15:guide>
        <p15:guide id="4" pos="7265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CB76ED1F-3BBF-6E27-5DD6-CA8DA0BA3E7B}" name="Sakari Heikkilä" initials="SH" userId="S::sakari.heikkila@csc.fi::66f6cc96-8e90-4643-bf6b-86415ed75264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8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909"/>
    <p:restoredTop sz="95821"/>
  </p:normalViewPr>
  <p:slideViewPr>
    <p:cSldViewPr snapToGrid="0">
      <p:cViewPr varScale="1">
        <p:scale>
          <a:sx n="102" d="100"/>
          <a:sy n="102" d="100"/>
        </p:scale>
        <p:origin x="702" y="108"/>
      </p:cViewPr>
      <p:guideLst>
        <p:guide orient="horz" pos="1049"/>
        <p:guide pos="415"/>
        <p:guide orient="horz" pos="4020"/>
        <p:guide pos="7265"/>
      </p:guideLst>
    </p:cSldViewPr>
  </p:slideViewPr>
  <p:notesTextViewPr>
    <p:cViewPr>
      <p:scale>
        <a:sx n="20" d="100"/>
        <a:sy n="2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>
      <p:cViewPr varScale="1">
        <p:scale>
          <a:sx n="85" d="100"/>
          <a:sy n="85" d="100"/>
        </p:scale>
        <p:origin x="3928" y="16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font" Target="fonts/font2.fntdata"/><Relationship Id="rId39" Type="http://schemas.openxmlformats.org/officeDocument/2006/relationships/font" Target="fonts/font15.fntdata"/><Relationship Id="rId21" Type="http://schemas.openxmlformats.org/officeDocument/2006/relationships/slide" Target="slides/slide16.xml"/><Relationship Id="rId34" Type="http://schemas.openxmlformats.org/officeDocument/2006/relationships/font" Target="fonts/font10.fntdata"/><Relationship Id="rId42" Type="http://schemas.openxmlformats.org/officeDocument/2006/relationships/viewProps" Target="viewProps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9" Type="http://schemas.openxmlformats.org/officeDocument/2006/relationships/font" Target="fonts/font5.fntdata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notesMaster" Target="notesMasters/notesMaster1.xml"/><Relationship Id="rId32" Type="http://schemas.openxmlformats.org/officeDocument/2006/relationships/font" Target="fonts/font8.fntdata"/><Relationship Id="rId37" Type="http://schemas.openxmlformats.org/officeDocument/2006/relationships/font" Target="fonts/font13.fntdata"/><Relationship Id="rId40" Type="http://schemas.openxmlformats.org/officeDocument/2006/relationships/font" Target="fonts/font16.fntdata"/><Relationship Id="rId45" Type="http://schemas.microsoft.com/office/2018/10/relationships/authors" Target="author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font" Target="fonts/font4.fntdata"/><Relationship Id="rId36" Type="http://schemas.openxmlformats.org/officeDocument/2006/relationships/font" Target="fonts/font12.fntdata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font" Target="fonts/font7.fntdata"/><Relationship Id="rId44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font" Target="fonts/font11.fntdata"/><Relationship Id="rId43" Type="http://schemas.openxmlformats.org/officeDocument/2006/relationships/theme" Target="theme/theme1.xml"/><Relationship Id="rId8" Type="http://schemas.openxmlformats.org/officeDocument/2006/relationships/slide" Target="slides/slide3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font" Target="fonts/font1.fntdata"/><Relationship Id="rId33" Type="http://schemas.openxmlformats.org/officeDocument/2006/relationships/font" Target="fonts/font9.fntdata"/><Relationship Id="rId38" Type="http://schemas.openxmlformats.org/officeDocument/2006/relationships/font" Target="fonts/font14.fntdata"/><Relationship Id="rId20" Type="http://schemas.openxmlformats.org/officeDocument/2006/relationships/slide" Target="slides/slide15.xml"/><Relationship Id="rId41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 sz="12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3" name="Google Shape;103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" name="Google Shape;161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fi-FI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14</a:t>
            </a:fld>
            <a:endParaRPr kumimoji="0" lang="fi-FI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Poppins"/>
              <a:ea typeface="Poppins"/>
              <a:cs typeface="Poppins"/>
              <a:sym typeface="Poppins"/>
            </a:endParaRPr>
          </a:p>
        </p:txBody>
      </p:sp>
    </p:spTree>
    <p:extLst>
      <p:ext uri="{BB962C8B-B14F-4D97-AF65-F5344CB8AC3E}">
        <p14:creationId xmlns:p14="http://schemas.microsoft.com/office/powerpoint/2010/main" val="115532700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8" name="Google Shape;158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82511209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4" name="Google Shape;294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fi-FI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18</a:t>
            </a:fld>
            <a:endParaRPr kumimoji="0" lang="fi-FI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Poppins"/>
              <a:ea typeface="Poppins"/>
              <a:cs typeface="Poppins"/>
              <a:sym typeface="Poppins"/>
            </a:endParaRPr>
          </a:p>
        </p:txBody>
      </p:sp>
    </p:spTree>
    <p:extLst>
      <p:ext uri="{BB962C8B-B14F-4D97-AF65-F5344CB8AC3E}">
        <p14:creationId xmlns:p14="http://schemas.microsoft.com/office/powerpoint/2010/main" val="24820229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fi-FI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3</a:t>
            </a:fld>
            <a:endParaRPr kumimoji="0" lang="fi-FI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Poppins"/>
              <a:ea typeface="Poppins"/>
              <a:cs typeface="Poppins"/>
              <a:sym typeface="Poppins"/>
            </a:endParaRPr>
          </a:p>
        </p:txBody>
      </p:sp>
    </p:spTree>
    <p:extLst>
      <p:ext uri="{BB962C8B-B14F-4D97-AF65-F5344CB8AC3E}">
        <p14:creationId xmlns:p14="http://schemas.microsoft.com/office/powerpoint/2010/main" val="703265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g1112ce9bae1_0_4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28;g1112ce9bae1_0_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fi-FI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6</a:t>
            </a:fld>
            <a:endParaRPr kumimoji="0" lang="fi-FI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Poppins"/>
              <a:ea typeface="Poppins"/>
              <a:cs typeface="Poppins"/>
              <a:sym typeface="Poppins"/>
            </a:endParaRPr>
          </a:p>
        </p:txBody>
      </p:sp>
    </p:spTree>
    <p:extLst>
      <p:ext uri="{BB962C8B-B14F-4D97-AF65-F5344CB8AC3E}">
        <p14:creationId xmlns:p14="http://schemas.microsoft.com/office/powerpoint/2010/main" val="24820229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21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61766781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8" name="Google Shape;158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fi-FI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9</a:t>
            </a:fld>
            <a:endParaRPr kumimoji="0" lang="fi-FI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Poppins"/>
              <a:ea typeface="Poppins"/>
              <a:cs typeface="Poppins"/>
              <a:sym typeface="Poppins"/>
            </a:endParaRPr>
          </a:p>
        </p:txBody>
      </p:sp>
    </p:spTree>
    <p:extLst>
      <p:ext uri="{BB962C8B-B14F-4D97-AF65-F5344CB8AC3E}">
        <p14:creationId xmlns:p14="http://schemas.microsoft.com/office/powerpoint/2010/main" val="70832802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" name="Google Shape;147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g1112ce9bae1_0_6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4" name="Google Shape;154;g1112ce9bae1_0_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tsikkodia kuvatausta">
  <p:cSld name="Otsikkodia kuvatausta">
    <p:bg>
      <p:bgPr>
        <a:solidFill>
          <a:srgbClr val="F2F2F2"/>
        </a:solidFill>
        <a:effectLst/>
      </p:bgPr>
    </p:bg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6"/>
          <p:cNvSpPr txBox="1">
            <a:spLocks noGrp="1"/>
          </p:cNvSpPr>
          <p:nvPr>
            <p:ph type="ctrTitle"/>
          </p:nvPr>
        </p:nvSpPr>
        <p:spPr>
          <a:xfrm>
            <a:off x="841248" y="1257301"/>
            <a:ext cx="6213348" cy="16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Poppins"/>
              <a:buNone/>
              <a:defRPr sz="5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6"/>
          <p:cNvSpPr txBox="1">
            <a:spLocks noGrp="1"/>
          </p:cNvSpPr>
          <p:nvPr>
            <p:ph type="subTitle" idx="1"/>
          </p:nvPr>
        </p:nvSpPr>
        <p:spPr>
          <a:xfrm>
            <a:off x="841248" y="2925382"/>
            <a:ext cx="6213348" cy="16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/>
            </a:lvl1pPr>
            <a:lvl2pPr lvl="1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bg>
      <p:bgPr>
        <a:solidFill>
          <a:srgbClr val="FFFF8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Kuva 9">
            <a:extLst>
              <a:ext uri="{FF2B5EF4-FFF2-40B4-BE49-F238E27FC236}">
                <a16:creationId xmlns:a16="http://schemas.microsoft.com/office/drawing/2014/main" id="{1BD6A8C6-2A3F-4752-B7FD-BA7D7A5F0DE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8" t="18189" r="2561" b="13970"/>
          <a:stretch/>
        </p:blipFill>
        <p:spPr>
          <a:xfrm>
            <a:off x="5335524" y="1668780"/>
            <a:ext cx="6670548" cy="5042916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A64E3C18-FA14-4185-BE65-FDB45FD88D6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41248" y="1257301"/>
            <a:ext cx="6213348" cy="1620000"/>
          </a:xfrm>
        </p:spPr>
        <p:txBody>
          <a:bodyPr anchor="t" anchorCtr="0"/>
          <a:lstStyle>
            <a:lvl1pPr algn="l">
              <a:lnSpc>
                <a:spcPct val="100000"/>
              </a:lnSpc>
              <a:defRPr sz="5000"/>
            </a:lvl1pPr>
          </a:lstStyle>
          <a:p>
            <a:r>
              <a:rPr lang="en-GB"/>
              <a:t>Click to edit Master title style</a:t>
            </a:r>
            <a:endParaRPr lang="fi-FI" dirty="0"/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433C471F-8838-4C25-8EB0-AD6B71B38A6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41248" y="2925382"/>
            <a:ext cx="6213348" cy="1620000"/>
          </a:xfrm>
        </p:spPr>
        <p:txBody>
          <a:bodyPr/>
          <a:lstStyle>
            <a:lvl1pPr marL="0" indent="0" algn="l">
              <a:lnSpc>
                <a:spcPct val="100000"/>
              </a:lnSpc>
              <a:buNone/>
              <a:defRPr sz="3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6668954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 kuvatausta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64E3C18-FA14-4185-BE65-FDB45FD88D6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41248" y="1257301"/>
            <a:ext cx="6213348" cy="1620000"/>
          </a:xfrm>
        </p:spPr>
        <p:txBody>
          <a:bodyPr anchor="t" anchorCtr="0"/>
          <a:lstStyle>
            <a:lvl1pPr algn="l">
              <a:lnSpc>
                <a:spcPct val="100000"/>
              </a:lnSpc>
              <a:defRPr sz="5000"/>
            </a:lvl1pPr>
          </a:lstStyle>
          <a:p>
            <a:r>
              <a:rPr lang="en-GB"/>
              <a:t>Click to edit Master title style</a:t>
            </a:r>
            <a:endParaRPr lang="fi-FI" dirty="0"/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433C471F-8838-4C25-8EB0-AD6B71B38A6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41248" y="2925382"/>
            <a:ext cx="6213348" cy="1620000"/>
          </a:xfrm>
        </p:spPr>
        <p:txBody>
          <a:bodyPr/>
          <a:lstStyle>
            <a:lvl1pPr marL="0" indent="0" algn="l">
              <a:lnSpc>
                <a:spcPct val="100000"/>
              </a:lnSpc>
              <a:buNone/>
              <a:defRPr sz="3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2011945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DA7EB6BE-E09D-4391-BB19-9AB34E85D6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fi-FI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EA7A06A4-1BF6-41E8-89FB-D111961A8A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fi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00177F-D1AE-4D79-BFFE-C2705DAEA0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75F644-8C39-A54A-929A-95FBC9ED3579}" type="datetimeFigureOut">
              <a:rPr lang="en-FI" smtClean="0"/>
              <a:t>04/05/2024</a:t>
            </a:fld>
            <a:endParaRPr lang="en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D388A3-F45C-4855-8B64-52B1BF9A5B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221093-58DE-4EB6-89DB-B88D32F628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11AF57-E015-864E-9EE8-549F70ABB5B7}" type="slidenum">
              <a:rPr lang="en-FI" smtClean="0"/>
              <a:t>‹#›</a:t>
            </a:fld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157557588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DA7EB6BE-E09D-4391-BB19-9AB34E85D6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fi-FI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EA7A06A4-1BF6-41E8-89FB-D111961A8A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64867" y="2242267"/>
            <a:ext cx="4575892" cy="3934695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fi-FI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00177F-D1AE-4D79-BFFE-C2705DAEA0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75F644-8C39-A54A-929A-95FBC9ED3579}" type="datetimeFigureOut">
              <a:rPr lang="en-FI" smtClean="0"/>
              <a:t>04/05/2024</a:t>
            </a:fld>
            <a:endParaRPr lang="en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D388A3-F45C-4855-8B64-52B1BF9A5B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221093-58DE-4EB6-89DB-B88D32F628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11AF57-E015-864E-9EE8-549F70ABB5B7}" type="slidenum">
              <a:rPr lang="en-FI" smtClean="0"/>
              <a:t>‹#›</a:t>
            </a:fld>
            <a:endParaRPr lang="en-FI"/>
          </a:p>
        </p:txBody>
      </p:sp>
      <p:sp>
        <p:nvSpPr>
          <p:cNvPr id="9" name="Sisällön paikkamerkki 2">
            <a:extLst>
              <a:ext uri="{FF2B5EF4-FFF2-40B4-BE49-F238E27FC236}">
                <a16:creationId xmlns:a16="http://schemas.microsoft.com/office/drawing/2014/main" id="{48889CBD-E07E-446C-82EF-25DD23FF03C9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463815" y="2242267"/>
            <a:ext cx="4575892" cy="3934695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48807456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DA7EB6BE-E09D-4391-BB19-9AB34E85D6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fi-FI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EA7A06A4-1BF6-41E8-89FB-D111961A8A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64867" y="2912364"/>
            <a:ext cx="4575892" cy="326459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fi-FI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00177F-D1AE-4D79-BFFE-C2705DAEA0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75F644-8C39-A54A-929A-95FBC9ED3579}" type="datetimeFigureOut">
              <a:rPr lang="en-FI" smtClean="0"/>
              <a:t>04/05/2024</a:t>
            </a:fld>
            <a:endParaRPr lang="en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D388A3-F45C-4855-8B64-52B1BF9A5B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221093-58DE-4EB6-89DB-B88D32F628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11AF57-E015-864E-9EE8-549F70ABB5B7}" type="slidenum">
              <a:rPr lang="en-FI" smtClean="0"/>
              <a:t>‹#›</a:t>
            </a:fld>
            <a:endParaRPr lang="en-FI"/>
          </a:p>
        </p:txBody>
      </p:sp>
      <p:sp>
        <p:nvSpPr>
          <p:cNvPr id="9" name="Sisällön paikkamerkki 2">
            <a:extLst>
              <a:ext uri="{FF2B5EF4-FFF2-40B4-BE49-F238E27FC236}">
                <a16:creationId xmlns:a16="http://schemas.microsoft.com/office/drawing/2014/main" id="{48889CBD-E07E-446C-82EF-25DD23FF03C9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463815" y="2912364"/>
            <a:ext cx="4575892" cy="326459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fi-FI" dirty="0"/>
          </a:p>
        </p:txBody>
      </p:sp>
      <p:sp>
        <p:nvSpPr>
          <p:cNvPr id="8" name="Tekstin paikkamerkki 2">
            <a:extLst>
              <a:ext uri="{FF2B5EF4-FFF2-40B4-BE49-F238E27FC236}">
                <a16:creationId xmlns:a16="http://schemas.microsoft.com/office/drawing/2014/main" id="{716D8315-0283-425D-9772-5AA0DFA60071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1164866" y="2249423"/>
            <a:ext cx="4575893" cy="566547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0" name="Tekstin paikkamerkki 4">
            <a:extLst>
              <a:ext uri="{FF2B5EF4-FFF2-40B4-BE49-F238E27FC236}">
                <a16:creationId xmlns:a16="http://schemas.microsoft.com/office/drawing/2014/main" id="{525996DB-E498-4F3C-9032-41EECC8E3AC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451242" y="2249423"/>
            <a:ext cx="4588465" cy="566547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067639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uvateksti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DA7EB6BE-E09D-4391-BB19-9AB34E85D6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99148" y="1355985"/>
            <a:ext cx="4860036" cy="856418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fi-FI" dirty="0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EA7A06A4-1BF6-41E8-89FB-D111961A8A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99148" y="2242267"/>
            <a:ext cx="4860036" cy="3934695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fi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00177F-D1AE-4D79-BFFE-C2705DAEA0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75F644-8C39-A54A-929A-95FBC9ED3579}" type="datetimeFigureOut">
              <a:rPr lang="en-FI" smtClean="0"/>
              <a:t>04/05/2024</a:t>
            </a:fld>
            <a:endParaRPr lang="en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D388A3-F45C-4855-8B64-52B1BF9A5B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221093-58DE-4EB6-89DB-B88D32F628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11AF57-E015-864E-9EE8-549F70ABB5B7}" type="slidenum">
              <a:rPr lang="en-FI" smtClean="0"/>
              <a:t>‹#›</a:t>
            </a:fld>
            <a:endParaRPr lang="en-FI"/>
          </a:p>
        </p:txBody>
      </p:sp>
      <p:sp>
        <p:nvSpPr>
          <p:cNvPr id="7" name="Kuvan paikkamerkki 2">
            <a:extLst>
              <a:ext uri="{FF2B5EF4-FFF2-40B4-BE49-F238E27FC236}">
                <a16:creationId xmlns:a16="http://schemas.microsoft.com/office/drawing/2014/main" id="{A45BC5C3-4395-4CE8-AE7F-87A85E6D2371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0" y="0"/>
            <a:ext cx="6096000" cy="6858000"/>
          </a:xfr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 sz="2000" b="1" i="1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49016525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00177F-D1AE-4D79-BFFE-C2705DAEA0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75F644-8C39-A54A-929A-95FBC9ED3579}" type="datetimeFigureOut">
              <a:rPr lang="en-FI" smtClean="0"/>
              <a:t>04/05/2024</a:t>
            </a:fld>
            <a:endParaRPr lang="en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D388A3-F45C-4855-8B64-52B1BF9A5B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221093-58DE-4EB6-89DB-B88D32F628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11AF57-E015-864E-9EE8-549F70ABB5B7}" type="slidenum">
              <a:rPr lang="en-FI" smtClean="0"/>
              <a:t>‹#›</a:t>
            </a:fld>
            <a:endParaRPr lang="en-FI"/>
          </a:p>
        </p:txBody>
      </p:sp>
      <p:sp>
        <p:nvSpPr>
          <p:cNvPr id="7" name="Kuvan paikkamerkki 2">
            <a:extLst>
              <a:ext uri="{FF2B5EF4-FFF2-40B4-BE49-F238E27FC236}">
                <a16:creationId xmlns:a16="http://schemas.microsoft.com/office/drawing/2014/main" id="{A45BC5C3-4395-4CE8-AE7F-87A85E6D2371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0" y="0"/>
            <a:ext cx="12192000" cy="6858000"/>
          </a:xfr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 sz="2000" b="1" i="1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fi-FI"/>
          </a:p>
        </p:txBody>
      </p:sp>
      <p:sp>
        <p:nvSpPr>
          <p:cNvPr id="9" name="Tekstin paikkamerkki 8">
            <a:extLst>
              <a:ext uri="{FF2B5EF4-FFF2-40B4-BE49-F238E27FC236}">
                <a16:creationId xmlns:a16="http://schemas.microsoft.com/office/drawing/2014/main" id="{05CAB3DF-012F-4A1A-82EC-19B32927DE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925200" y="234000"/>
            <a:ext cx="2044800" cy="782638"/>
          </a:xfrm>
          <a:blipFill>
            <a:blip r:embed="rId2"/>
            <a:stretch>
              <a:fillRect/>
            </a:stretch>
          </a:blipFill>
        </p:spPr>
        <p:txBody>
          <a:bodyPr anchor="ctr" anchorCtr="0"/>
          <a:lstStyle>
            <a:lvl1pPr marL="0" indent="0" algn="ctr">
              <a:buNone/>
              <a:defRPr sz="100"/>
            </a:lvl1pPr>
          </a:lstStyle>
          <a:p>
            <a:pPr lvl="0"/>
            <a:r>
              <a:rPr lang="fi-FI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20278969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5830319-299B-41C0-A3B8-24C0B6F24A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75F644-8C39-A54A-929A-95FBC9ED3579}" type="datetimeFigureOut">
              <a:rPr lang="en-FI" smtClean="0"/>
              <a:t>04/05/2024</a:t>
            </a:fld>
            <a:endParaRPr lang="en-FI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8FEEDFC-EA37-4158-B7F3-5B0FB1E110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FI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1FCDAD4-2E88-41A9-ABA8-397CF43526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11AF57-E015-864E-9EE8-549F70ABB5B7}" type="slidenum">
              <a:rPr lang="en-FI" smtClean="0"/>
              <a:t>‹#›</a:t>
            </a:fld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355668722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san ylätunniste">
    <p:bg>
      <p:bgPr>
        <a:solidFill>
          <a:srgbClr val="DCCEA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DA7EB6BE-E09D-4391-BB19-9AB34E85D6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3070" y="2256721"/>
            <a:ext cx="7771930" cy="2599058"/>
          </a:xfrm>
        </p:spPr>
        <p:txBody>
          <a:bodyPr/>
          <a:lstStyle>
            <a:lvl1pPr>
              <a:lnSpc>
                <a:spcPct val="100000"/>
              </a:lnSpc>
              <a:defRPr sz="5000"/>
            </a:lvl1pPr>
          </a:lstStyle>
          <a:p>
            <a:r>
              <a:rPr lang="en-GB"/>
              <a:t>Click to edit Master title style</a:t>
            </a:r>
            <a:endParaRPr lang="fi-FI" dirty="0"/>
          </a:p>
        </p:txBody>
      </p:sp>
      <p:pic>
        <p:nvPicPr>
          <p:cNvPr id="11" name="Kuva 10">
            <a:extLst>
              <a:ext uri="{FF2B5EF4-FFF2-40B4-BE49-F238E27FC236}">
                <a16:creationId xmlns:a16="http://schemas.microsoft.com/office/drawing/2014/main" id="{5137E799-7B1A-4D54-845C-BE0C48850A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8490" y="2242266"/>
            <a:ext cx="4529458" cy="4615733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221093-58DE-4EB6-89DB-B88D32F628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DCCEAC"/>
                </a:solidFill>
              </a:defRPr>
            </a:lvl1pPr>
          </a:lstStyle>
          <a:p>
            <a:fld id="{A111AF57-E015-864E-9EE8-549F70ABB5B7}" type="slidenum">
              <a:rPr lang="en-FI" smtClean="0"/>
              <a:t>‹#›</a:t>
            </a:fld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255017958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ain otsikko">
    <p:bg>
      <p:bgPr>
        <a:solidFill>
          <a:srgbClr val="FFFF8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Kuva 10">
            <a:extLst>
              <a:ext uri="{FF2B5EF4-FFF2-40B4-BE49-F238E27FC236}">
                <a16:creationId xmlns:a16="http://schemas.microsoft.com/office/drawing/2014/main" id="{5137E799-7B1A-4D54-845C-BE0C48850A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8490" y="2242266"/>
            <a:ext cx="4529458" cy="4615733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221093-58DE-4EB6-89DB-B88D32F628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DCCEAC"/>
                </a:solidFill>
              </a:defRPr>
            </a:lvl1pPr>
          </a:lstStyle>
          <a:p>
            <a:fld id="{A111AF57-E015-864E-9EE8-549F70ABB5B7}" type="slidenum">
              <a:rPr lang="en-FI" smtClean="0"/>
              <a:t>‹#›</a:t>
            </a:fld>
            <a:endParaRPr lang="en-FI"/>
          </a:p>
        </p:txBody>
      </p:sp>
      <p:sp>
        <p:nvSpPr>
          <p:cNvPr id="3" name="Otsikko 2">
            <a:extLst>
              <a:ext uri="{FF2B5EF4-FFF2-40B4-BE49-F238E27FC236}">
                <a16:creationId xmlns:a16="http://schemas.microsoft.com/office/drawing/2014/main" id="{1D60522E-48EC-421F-A62D-7DE5CBC9F3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7043765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tsikko ja sisältö">
  <p:cSld name="Otsikko ja sisältö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7"/>
          <p:cNvSpPr txBox="1">
            <a:spLocks noGrp="1"/>
          </p:cNvSpPr>
          <p:nvPr>
            <p:ph type="title"/>
          </p:nvPr>
        </p:nvSpPr>
        <p:spPr>
          <a:xfrm>
            <a:off x="895546" y="1092034"/>
            <a:ext cx="10859679" cy="8564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7"/>
          <p:cNvSpPr txBox="1">
            <a:spLocks noGrp="1"/>
          </p:cNvSpPr>
          <p:nvPr>
            <p:ph type="body" idx="1"/>
          </p:nvPr>
        </p:nvSpPr>
        <p:spPr>
          <a:xfrm>
            <a:off x="895546" y="2102177"/>
            <a:ext cx="10859679" cy="40747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29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3" name="Google Shape;43;p7"/>
          <p:cNvSpPr txBox="1">
            <a:spLocks noGrp="1"/>
          </p:cNvSpPr>
          <p:nvPr>
            <p:ph type="dt" idx="10"/>
          </p:nvPr>
        </p:nvSpPr>
        <p:spPr>
          <a:xfrm>
            <a:off x="9965732" y="6483096"/>
            <a:ext cx="1173183" cy="2886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7"/>
          <p:cNvSpPr txBox="1">
            <a:spLocks noGrp="1"/>
          </p:cNvSpPr>
          <p:nvPr>
            <p:ph type="ftr" idx="11"/>
          </p:nvPr>
        </p:nvSpPr>
        <p:spPr>
          <a:xfrm>
            <a:off x="6121908" y="6483096"/>
            <a:ext cx="3755136" cy="2886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7"/>
          <p:cNvSpPr txBox="1">
            <a:spLocks noGrp="1"/>
          </p:cNvSpPr>
          <p:nvPr>
            <p:ph type="sldNum" idx="12"/>
          </p:nvPr>
        </p:nvSpPr>
        <p:spPr>
          <a:xfrm>
            <a:off x="11224260" y="6483096"/>
            <a:ext cx="534924" cy="2886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Kansi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 4">
            <a:extLst>
              <a:ext uri="{FF2B5EF4-FFF2-40B4-BE49-F238E27FC236}">
                <a16:creationId xmlns:a16="http://schemas.microsoft.com/office/drawing/2014/main" id="{BD8F39BB-0AD1-42C5-B6BA-C0B9955B58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6" name="Kuva 5">
            <a:extLst>
              <a:ext uri="{FF2B5EF4-FFF2-40B4-BE49-F238E27FC236}">
                <a16:creationId xmlns:a16="http://schemas.microsoft.com/office/drawing/2014/main" id="{1F0774FC-9916-4B9B-B45C-CBD1454F46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2731" y="214884"/>
            <a:ext cx="5209385" cy="1993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464150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Kansi kuvataust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uva 5">
            <a:extLst>
              <a:ext uri="{FF2B5EF4-FFF2-40B4-BE49-F238E27FC236}">
                <a16:creationId xmlns:a16="http://schemas.microsoft.com/office/drawing/2014/main" id="{1F0774FC-9916-4B9B-B45C-CBD1454F46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2731" y="214884"/>
            <a:ext cx="5209385" cy="1993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019543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Lopetu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64E3C18-FA14-4185-BE65-FDB45FD88D6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56716" y="1257301"/>
            <a:ext cx="9860400" cy="1115567"/>
          </a:xfrm>
        </p:spPr>
        <p:txBody>
          <a:bodyPr anchor="t" anchorCtr="0"/>
          <a:lstStyle>
            <a:lvl1pPr algn="l">
              <a:lnSpc>
                <a:spcPct val="100000"/>
              </a:lnSpc>
              <a:defRPr sz="5000"/>
            </a:lvl1pPr>
          </a:lstStyle>
          <a:p>
            <a:r>
              <a:rPr lang="en-GB"/>
              <a:t>Click to edit Master title style</a:t>
            </a:r>
            <a:endParaRPr lang="fi-FI" dirty="0"/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433C471F-8838-4C25-8EB0-AD6B71B38A6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56716" y="2413318"/>
            <a:ext cx="9860400" cy="1620000"/>
          </a:xfrm>
        </p:spPr>
        <p:txBody>
          <a:bodyPr/>
          <a:lstStyle>
            <a:lvl1pPr marL="0" indent="0" algn="l">
              <a:lnSpc>
                <a:spcPct val="100000"/>
              </a:lnSpc>
              <a:buNone/>
              <a:defRPr sz="3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5058156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Mukautettu asettelu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Otsikko 1">
            <a:extLst>
              <a:ext uri="{FF2B5EF4-FFF2-40B4-BE49-F238E27FC236}">
                <a16:creationId xmlns:a16="http://schemas.microsoft.com/office/drawing/2014/main" id="{AF6BC88D-EEFD-7F4C-B7E2-DE61804D56F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5826" y="3670664"/>
            <a:ext cx="5603986" cy="1352732"/>
          </a:xfrm>
        </p:spPr>
        <p:txBody>
          <a:bodyPr>
            <a:noAutofit/>
          </a:bodyPr>
          <a:lstStyle>
            <a:lvl1pPr>
              <a:defRPr sz="4500" b="1" i="0">
                <a:solidFill>
                  <a:schemeClr val="bg1"/>
                </a:solidFill>
                <a:latin typeface="Poppins SemiBold" pitchFamily="2" charset="77"/>
                <a:cs typeface="Poppins SemiBold" pitchFamily="2" charset="77"/>
              </a:defRPr>
            </a:lvl1pPr>
          </a:lstStyle>
          <a:p>
            <a:r>
              <a:rPr lang="fi-FI" dirty="0"/>
              <a:t>Esityksen otsikko</a:t>
            </a:r>
          </a:p>
        </p:txBody>
      </p:sp>
      <p:sp>
        <p:nvSpPr>
          <p:cNvPr id="15" name="Tekstin paikkamerkki 4">
            <a:extLst>
              <a:ext uri="{FF2B5EF4-FFF2-40B4-BE49-F238E27FC236}">
                <a16:creationId xmlns:a16="http://schemas.microsoft.com/office/drawing/2014/main" id="{98776315-C8F1-4D47-A99B-4B2F19ACDD6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25565" y="5172575"/>
            <a:ext cx="5644606" cy="1149848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fi-FI" dirty="0"/>
              <a:t>Esityksen alaotsikko</a:t>
            </a:r>
          </a:p>
        </p:txBody>
      </p:sp>
    </p:spTree>
    <p:extLst>
      <p:ext uri="{BB962C8B-B14F-4D97-AF65-F5344CB8AC3E}">
        <p14:creationId xmlns:p14="http://schemas.microsoft.com/office/powerpoint/2010/main" val="346537861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78E29026-A8FF-F142-9900-03043D5917F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66800" y="2268582"/>
            <a:ext cx="10210800" cy="1839779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fi-FI" dirty="0"/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989A46D4-784D-EB4A-ADB1-D235895663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75F644-8C39-A54A-929A-95FBC9ED3579}" type="datetimeFigureOut">
              <a:rPr lang="en-FI" smtClean="0"/>
              <a:t>04/05/2024</a:t>
            </a:fld>
            <a:endParaRPr lang="en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9205B5D5-78C4-A041-ABDF-DB7758E527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D5C95255-0964-0B41-BAB3-D689A303E3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11AF57-E015-864E-9EE8-549F70ABB5B7}" type="slidenum">
              <a:rPr lang="en-FI" smtClean="0"/>
              <a:t>‹#›</a:t>
            </a:fld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184787147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White">
  <p:cSld name="White">
    <p:bg>
      <p:bgPr>
        <a:solidFill>
          <a:schemeClr val="lt1"/>
        </a:solidFill>
        <a:effectLst/>
      </p:bgPr>
    </p:bg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g119ec726903_1_172"/>
          <p:cNvSpPr txBox="1">
            <a:spLocks noGrp="1"/>
          </p:cNvSpPr>
          <p:nvPr>
            <p:ph type="title"/>
          </p:nvPr>
        </p:nvSpPr>
        <p:spPr>
          <a:xfrm>
            <a:off x="612000" y="270000"/>
            <a:ext cx="10728000" cy="11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Poppins"/>
              <a:buNone/>
              <a:defRPr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0940673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ailu">
  <p:cSld name="1_Vertailu"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14"/>
          <p:cNvSpPr txBox="1">
            <a:spLocks noGrp="1"/>
          </p:cNvSpPr>
          <p:nvPr>
            <p:ph type="title"/>
          </p:nvPr>
        </p:nvSpPr>
        <p:spPr>
          <a:xfrm>
            <a:off x="867266" y="1092035"/>
            <a:ext cx="10906812" cy="8564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4"/>
          <p:cNvSpPr txBox="1">
            <a:spLocks noGrp="1"/>
          </p:cNvSpPr>
          <p:nvPr>
            <p:ph type="body" idx="1"/>
          </p:nvPr>
        </p:nvSpPr>
        <p:spPr>
          <a:xfrm>
            <a:off x="867266" y="2752108"/>
            <a:ext cx="5288437" cy="32645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29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9" name="Google Shape;79;p14"/>
          <p:cNvSpPr txBox="1">
            <a:spLocks noGrp="1"/>
          </p:cNvSpPr>
          <p:nvPr>
            <p:ph type="dt" idx="10"/>
          </p:nvPr>
        </p:nvSpPr>
        <p:spPr>
          <a:xfrm>
            <a:off x="9965732" y="6483096"/>
            <a:ext cx="1173183" cy="2886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14"/>
          <p:cNvSpPr txBox="1">
            <a:spLocks noGrp="1"/>
          </p:cNvSpPr>
          <p:nvPr>
            <p:ph type="ftr" idx="11"/>
          </p:nvPr>
        </p:nvSpPr>
        <p:spPr>
          <a:xfrm>
            <a:off x="6121908" y="6483096"/>
            <a:ext cx="3755136" cy="2886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14"/>
          <p:cNvSpPr txBox="1">
            <a:spLocks noGrp="1"/>
          </p:cNvSpPr>
          <p:nvPr>
            <p:ph type="sldNum" idx="12"/>
          </p:nvPr>
        </p:nvSpPr>
        <p:spPr>
          <a:xfrm>
            <a:off x="11224260" y="6483096"/>
            <a:ext cx="534924" cy="2886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  <p:sp>
        <p:nvSpPr>
          <p:cNvPr id="82" name="Google Shape;82;p14"/>
          <p:cNvSpPr txBox="1">
            <a:spLocks noGrp="1"/>
          </p:cNvSpPr>
          <p:nvPr>
            <p:ph type="body" idx="2"/>
          </p:nvPr>
        </p:nvSpPr>
        <p:spPr>
          <a:xfrm>
            <a:off x="6473241" y="2752108"/>
            <a:ext cx="5310263" cy="32645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29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3" name="Google Shape;83;p14"/>
          <p:cNvSpPr txBox="1">
            <a:spLocks noGrp="1"/>
          </p:cNvSpPr>
          <p:nvPr>
            <p:ph type="body" idx="3"/>
          </p:nvPr>
        </p:nvSpPr>
        <p:spPr>
          <a:xfrm>
            <a:off x="867266" y="2089167"/>
            <a:ext cx="5288437" cy="5665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1pPr>
            <a:lvl2pPr marL="914400" lvl="1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84" name="Google Shape;84;p14"/>
          <p:cNvSpPr txBox="1">
            <a:spLocks noGrp="1"/>
          </p:cNvSpPr>
          <p:nvPr>
            <p:ph type="body" idx="4"/>
          </p:nvPr>
        </p:nvSpPr>
        <p:spPr>
          <a:xfrm>
            <a:off x="6460669" y="2089167"/>
            <a:ext cx="5324854" cy="5665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1pPr>
            <a:lvl2pPr marL="914400" lvl="1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2849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Kuvatekstillinen kuva">
  <p:cSld name="Kuvatekstillinen kuva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8"/>
          <p:cNvSpPr txBox="1">
            <a:spLocks noGrp="1"/>
          </p:cNvSpPr>
          <p:nvPr>
            <p:ph type="title"/>
          </p:nvPr>
        </p:nvSpPr>
        <p:spPr>
          <a:xfrm>
            <a:off x="6579909" y="1186303"/>
            <a:ext cx="5179275" cy="8564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8"/>
          <p:cNvSpPr txBox="1">
            <a:spLocks noGrp="1"/>
          </p:cNvSpPr>
          <p:nvPr>
            <p:ph type="body" idx="1"/>
          </p:nvPr>
        </p:nvSpPr>
        <p:spPr>
          <a:xfrm>
            <a:off x="6579909" y="2111605"/>
            <a:ext cx="5179275" cy="40653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29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8"/>
          <p:cNvSpPr txBox="1">
            <a:spLocks noGrp="1"/>
          </p:cNvSpPr>
          <p:nvPr>
            <p:ph type="dt" idx="10"/>
          </p:nvPr>
        </p:nvSpPr>
        <p:spPr>
          <a:xfrm>
            <a:off x="9965732" y="6483096"/>
            <a:ext cx="1173183" cy="2886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8"/>
          <p:cNvSpPr txBox="1">
            <a:spLocks noGrp="1"/>
          </p:cNvSpPr>
          <p:nvPr>
            <p:ph type="ftr" idx="11"/>
          </p:nvPr>
        </p:nvSpPr>
        <p:spPr>
          <a:xfrm>
            <a:off x="6121908" y="6483096"/>
            <a:ext cx="3755136" cy="2886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8"/>
          <p:cNvSpPr txBox="1">
            <a:spLocks noGrp="1"/>
          </p:cNvSpPr>
          <p:nvPr>
            <p:ph type="sldNum" idx="12"/>
          </p:nvPr>
        </p:nvSpPr>
        <p:spPr>
          <a:xfrm>
            <a:off x="11224260" y="6483096"/>
            <a:ext cx="534924" cy="2886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  <p:sp>
        <p:nvSpPr>
          <p:cNvPr id="52" name="Google Shape;52;p8"/>
          <p:cNvSpPr>
            <a:spLocks noGrp="1"/>
          </p:cNvSpPr>
          <p:nvPr>
            <p:ph type="pic" idx="2"/>
          </p:nvPr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yhjä" type="blank">
  <p:cSld name="BLANK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2"/>
          <p:cNvSpPr txBox="1">
            <a:spLocks noGrp="1"/>
          </p:cNvSpPr>
          <p:nvPr>
            <p:ph type="dt" idx="10"/>
          </p:nvPr>
        </p:nvSpPr>
        <p:spPr>
          <a:xfrm>
            <a:off x="9965732" y="6483096"/>
            <a:ext cx="1173183" cy="2886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12"/>
          <p:cNvSpPr txBox="1">
            <a:spLocks noGrp="1"/>
          </p:cNvSpPr>
          <p:nvPr>
            <p:ph type="ftr" idx="11"/>
          </p:nvPr>
        </p:nvSpPr>
        <p:spPr>
          <a:xfrm>
            <a:off x="6121908" y="6483096"/>
            <a:ext cx="3755136" cy="2886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2"/>
          <p:cNvSpPr txBox="1">
            <a:spLocks noGrp="1"/>
          </p:cNvSpPr>
          <p:nvPr>
            <p:ph type="sldNum" idx="12"/>
          </p:nvPr>
        </p:nvSpPr>
        <p:spPr>
          <a:xfrm>
            <a:off x="11224260" y="6483096"/>
            <a:ext cx="534924" cy="2886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ailu">
  <p:cSld name="Vertailu"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14"/>
          <p:cNvSpPr txBox="1">
            <a:spLocks noGrp="1"/>
          </p:cNvSpPr>
          <p:nvPr>
            <p:ph type="title"/>
          </p:nvPr>
        </p:nvSpPr>
        <p:spPr>
          <a:xfrm>
            <a:off x="867266" y="1092035"/>
            <a:ext cx="10906812" cy="8564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4"/>
          <p:cNvSpPr txBox="1">
            <a:spLocks noGrp="1"/>
          </p:cNvSpPr>
          <p:nvPr>
            <p:ph type="body" idx="1"/>
          </p:nvPr>
        </p:nvSpPr>
        <p:spPr>
          <a:xfrm>
            <a:off x="867266" y="2752108"/>
            <a:ext cx="5288437" cy="32645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29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9" name="Google Shape;79;p14"/>
          <p:cNvSpPr txBox="1">
            <a:spLocks noGrp="1"/>
          </p:cNvSpPr>
          <p:nvPr>
            <p:ph type="dt" idx="10"/>
          </p:nvPr>
        </p:nvSpPr>
        <p:spPr>
          <a:xfrm>
            <a:off x="9965732" y="6483096"/>
            <a:ext cx="1173183" cy="2886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14"/>
          <p:cNvSpPr txBox="1">
            <a:spLocks noGrp="1"/>
          </p:cNvSpPr>
          <p:nvPr>
            <p:ph type="ftr" idx="11"/>
          </p:nvPr>
        </p:nvSpPr>
        <p:spPr>
          <a:xfrm>
            <a:off x="6121908" y="6483096"/>
            <a:ext cx="3755136" cy="2886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14"/>
          <p:cNvSpPr txBox="1">
            <a:spLocks noGrp="1"/>
          </p:cNvSpPr>
          <p:nvPr>
            <p:ph type="sldNum" idx="12"/>
          </p:nvPr>
        </p:nvSpPr>
        <p:spPr>
          <a:xfrm>
            <a:off x="11224260" y="6483096"/>
            <a:ext cx="534924" cy="2886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  <p:sp>
        <p:nvSpPr>
          <p:cNvPr id="82" name="Google Shape;82;p14"/>
          <p:cNvSpPr txBox="1">
            <a:spLocks noGrp="1"/>
          </p:cNvSpPr>
          <p:nvPr>
            <p:ph type="body" idx="2"/>
          </p:nvPr>
        </p:nvSpPr>
        <p:spPr>
          <a:xfrm>
            <a:off x="6473241" y="2752108"/>
            <a:ext cx="5310263" cy="32645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29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3" name="Google Shape;83;p14"/>
          <p:cNvSpPr txBox="1">
            <a:spLocks noGrp="1"/>
          </p:cNvSpPr>
          <p:nvPr>
            <p:ph type="body" idx="3"/>
          </p:nvPr>
        </p:nvSpPr>
        <p:spPr>
          <a:xfrm>
            <a:off x="867266" y="2089167"/>
            <a:ext cx="5288437" cy="5665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1pPr>
            <a:lvl2pPr marL="914400" lvl="1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84" name="Google Shape;84;p14"/>
          <p:cNvSpPr txBox="1">
            <a:spLocks noGrp="1"/>
          </p:cNvSpPr>
          <p:nvPr>
            <p:ph type="body" idx="4"/>
          </p:nvPr>
        </p:nvSpPr>
        <p:spPr>
          <a:xfrm>
            <a:off x="6460669" y="2089167"/>
            <a:ext cx="5324854" cy="5665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1pPr>
            <a:lvl2pPr marL="914400" lvl="1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opetus">
  <p:cSld name="Lopetu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3"/>
          <p:cNvSpPr txBox="1">
            <a:spLocks noGrp="1"/>
          </p:cNvSpPr>
          <p:nvPr>
            <p:ph type="ctrTitle"/>
          </p:nvPr>
        </p:nvSpPr>
        <p:spPr>
          <a:xfrm>
            <a:off x="1156716" y="1257302"/>
            <a:ext cx="9414640" cy="1530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Poppins"/>
              <a:buNone/>
              <a:defRPr sz="5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13"/>
          <p:cNvSpPr txBox="1">
            <a:spLocks noGrp="1"/>
          </p:cNvSpPr>
          <p:nvPr>
            <p:ph type="subTitle" idx="1"/>
          </p:nvPr>
        </p:nvSpPr>
        <p:spPr>
          <a:xfrm>
            <a:off x="1156716" y="2904431"/>
            <a:ext cx="9414640" cy="16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/>
            </a:lvl1pPr>
            <a:lvl2pPr lvl="1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197920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ain otsikko">
  <p:cSld name="Vain otsikko">
    <p:bg>
      <p:bgPr>
        <a:solidFill>
          <a:srgbClr val="FFFF87"/>
        </a:solidFill>
        <a:effectLst/>
      </p:bgPr>
    </p:bg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9"/>
          <p:cNvPicPr preferRelativeResize="0"/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68490" y="2242266"/>
            <a:ext cx="4529458" cy="4615733"/>
          </a:xfrm>
          <a:prstGeom prst="rect">
            <a:avLst/>
          </a:prstGeom>
          <a:noFill/>
          <a:ln>
            <a:noFill/>
          </a:ln>
        </p:spPr>
      </p:pic>
      <p:sp>
        <p:nvSpPr>
          <p:cNvPr id="55" name="Google Shape;55;p9"/>
          <p:cNvSpPr txBox="1">
            <a:spLocks noGrp="1"/>
          </p:cNvSpPr>
          <p:nvPr>
            <p:ph type="sldNum" idx="12"/>
          </p:nvPr>
        </p:nvSpPr>
        <p:spPr>
          <a:xfrm>
            <a:off x="11224260" y="6483096"/>
            <a:ext cx="534924" cy="2886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000" b="0" i="0" u="none" strike="noStrike" cap="none">
                <a:solidFill>
                  <a:srgbClr val="DCCEAC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L="0" lvl="1" indent="0" algn="r">
              <a:spcBef>
                <a:spcPts val="0"/>
              </a:spcBef>
              <a:buNone/>
              <a:defRPr sz="1000" b="0" i="0" u="none" strike="noStrike" cap="none">
                <a:solidFill>
                  <a:srgbClr val="DCCEAC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L="0" lvl="2" indent="0" algn="r">
              <a:spcBef>
                <a:spcPts val="0"/>
              </a:spcBef>
              <a:buNone/>
              <a:defRPr sz="1000" b="0" i="0" u="none" strike="noStrike" cap="none">
                <a:solidFill>
                  <a:srgbClr val="DCCEAC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L="0" lvl="3" indent="0" algn="r">
              <a:spcBef>
                <a:spcPts val="0"/>
              </a:spcBef>
              <a:buNone/>
              <a:defRPr sz="1000" b="0" i="0" u="none" strike="noStrike" cap="none">
                <a:solidFill>
                  <a:srgbClr val="DCCEAC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L="0" lvl="4" indent="0" algn="r">
              <a:spcBef>
                <a:spcPts val="0"/>
              </a:spcBef>
              <a:buNone/>
              <a:defRPr sz="1000" b="0" i="0" u="none" strike="noStrike" cap="none">
                <a:solidFill>
                  <a:srgbClr val="DCCEAC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L="0" lvl="5" indent="0" algn="r">
              <a:spcBef>
                <a:spcPts val="0"/>
              </a:spcBef>
              <a:buNone/>
              <a:defRPr sz="1000" b="0" i="0" u="none" strike="noStrike" cap="none">
                <a:solidFill>
                  <a:srgbClr val="DCCEAC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marL="0" lvl="6" indent="0" algn="r">
              <a:spcBef>
                <a:spcPts val="0"/>
              </a:spcBef>
              <a:buNone/>
              <a:defRPr sz="1000" b="0" i="0" u="none" strike="noStrike" cap="none">
                <a:solidFill>
                  <a:srgbClr val="DCCEAC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marL="0" lvl="7" indent="0" algn="r">
              <a:spcBef>
                <a:spcPts val="0"/>
              </a:spcBef>
              <a:buNone/>
              <a:defRPr sz="1000" b="0" i="0" u="none" strike="noStrike" cap="none">
                <a:solidFill>
                  <a:srgbClr val="DCCEAC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marL="0" lvl="8" indent="0" algn="r">
              <a:spcBef>
                <a:spcPts val="0"/>
              </a:spcBef>
              <a:buNone/>
              <a:defRPr sz="1000" b="0" i="0" u="none" strike="noStrike" cap="none">
                <a:solidFill>
                  <a:srgbClr val="DCCEAC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fi-FI" sz="1000" b="0" i="0" u="none" strike="noStrike" kern="0" cap="none" spc="0" normalizeH="0" baseline="0" noProof="0">
                <a:ln>
                  <a:noFill/>
                </a:ln>
                <a:solidFill>
                  <a:srgbClr val="DCCEAC"/>
                </a:solidFill>
                <a:effectLst/>
                <a:uLnTx/>
                <a:uFillTx/>
                <a:latin typeface="Poppins"/>
                <a:cs typeface="Poppins"/>
                <a:sym typeface="Poppin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000" b="0" i="0" u="none" strike="noStrike" kern="0" cap="none" spc="0" normalizeH="0" baseline="0" noProof="0">
              <a:ln>
                <a:noFill/>
              </a:ln>
              <a:solidFill>
                <a:srgbClr val="DCCEAC"/>
              </a:solidFill>
              <a:effectLst/>
              <a:uLnTx/>
              <a:uFillTx/>
              <a:latin typeface="Poppins"/>
              <a:cs typeface="Poppins"/>
              <a:sym typeface="Poppins"/>
            </a:endParaRPr>
          </a:p>
        </p:txBody>
      </p:sp>
      <p:sp>
        <p:nvSpPr>
          <p:cNvPr id="56" name="Google Shape;56;p9"/>
          <p:cNvSpPr txBox="1">
            <a:spLocks noGrp="1"/>
          </p:cNvSpPr>
          <p:nvPr>
            <p:ph type="title"/>
          </p:nvPr>
        </p:nvSpPr>
        <p:spPr>
          <a:xfrm>
            <a:off x="891488" y="1092034"/>
            <a:ext cx="10863737" cy="8216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57" name="Google Shape;57;p9"/>
          <p:cNvPicPr preferRelativeResize="0"/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68490" y="2242266"/>
            <a:ext cx="4529458" cy="46157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325437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Kuvateksti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DA7EB6BE-E09D-4391-BB19-9AB34E85D6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99148" y="1355985"/>
            <a:ext cx="4860036" cy="856418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fi-FI" dirty="0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EA7A06A4-1BF6-41E8-89FB-D111961A8A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99148" y="2242267"/>
            <a:ext cx="4860036" cy="3934695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fi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00177F-D1AE-4D79-BFFE-C2705DAEA0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75F644-8C39-A54A-929A-95FBC9ED3579}" type="datetimeFigureOut">
              <a:rPr lang="en-FI" smtClean="0"/>
              <a:t>04/05/2024</a:t>
            </a:fld>
            <a:endParaRPr lang="en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D388A3-F45C-4855-8B64-52B1BF9A5B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221093-58DE-4EB6-89DB-B88D32F628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11AF57-E015-864E-9EE8-549F70ABB5B7}" type="slidenum">
              <a:rPr lang="en-FI" smtClean="0"/>
              <a:t>‹#›</a:t>
            </a:fld>
            <a:endParaRPr lang="en-FI"/>
          </a:p>
        </p:txBody>
      </p:sp>
      <p:sp>
        <p:nvSpPr>
          <p:cNvPr id="7" name="Kuvan paikkamerkki 2">
            <a:extLst>
              <a:ext uri="{FF2B5EF4-FFF2-40B4-BE49-F238E27FC236}">
                <a16:creationId xmlns:a16="http://schemas.microsoft.com/office/drawing/2014/main" id="{A45BC5C3-4395-4CE8-AE7F-87A85E6D2371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0" y="0"/>
            <a:ext cx="6096000" cy="6858000"/>
          </a:xfr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 sz="2000" b="1" i="1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2369034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F689B4AC-BC84-D042-8B18-26EC49F252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05658B-B603-6F40-8D83-A390E05EC32A}" type="datetimeFigureOut">
              <a:rPr lang="fi-FI" smtClean="0"/>
              <a:t>5.4.2024</a:t>
            </a:fld>
            <a:endParaRPr lang="fi-FI"/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097FC658-4F8E-B446-A59D-8BE890D2F3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B668F5F6-B0D6-064F-83D8-C053A7CA9B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B2DA01-2706-9643-AC65-A879D75959B5}" type="slidenum">
              <a:rPr lang="fi-FI" smtClean="0"/>
              <a:t>‹#›</a:t>
            </a:fld>
            <a:endParaRPr lang="fi-FI"/>
          </a:p>
        </p:txBody>
      </p:sp>
      <p:pic>
        <p:nvPicPr>
          <p:cNvPr id="6" name="Kuva 5">
            <a:extLst>
              <a:ext uri="{FF2B5EF4-FFF2-40B4-BE49-F238E27FC236}">
                <a16:creationId xmlns:a16="http://schemas.microsoft.com/office/drawing/2014/main" id="{CC764807-9A8A-7E4C-AF3C-FD9D94F1053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251440" y="290037"/>
            <a:ext cx="1625600" cy="259969"/>
          </a:xfrm>
          <a:prstGeom prst="rect">
            <a:avLst/>
          </a:prstGeom>
        </p:spPr>
      </p:pic>
      <p:sp>
        <p:nvSpPr>
          <p:cNvPr id="7" name="Otsikko 1">
            <a:extLst>
              <a:ext uri="{FF2B5EF4-FFF2-40B4-BE49-F238E27FC236}">
                <a16:creationId xmlns:a16="http://schemas.microsoft.com/office/drawing/2014/main" id="{254B1F14-38B3-0646-B49F-B4423CC6BC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15365"/>
            <a:ext cx="10510520" cy="1325563"/>
          </a:xfrm>
        </p:spPr>
        <p:txBody>
          <a:bodyPr>
            <a:normAutofit/>
          </a:bodyPr>
          <a:lstStyle>
            <a:lvl1pPr>
              <a:defRPr sz="3500"/>
            </a:lvl1pPr>
          </a:lstStyle>
          <a:p>
            <a:r>
              <a:rPr lang="en-GB"/>
              <a:t>Click to edit Master title style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665297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13" Type="http://schemas.openxmlformats.org/officeDocument/2006/relationships/slideLayout" Target="../slideLayouts/slideLayout22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slideLayout" Target="../slideLayouts/slideLayout21.xml"/><Relationship Id="rId17" Type="http://schemas.openxmlformats.org/officeDocument/2006/relationships/slideLayout" Target="../slideLayouts/slideLayout26.xml"/><Relationship Id="rId2" Type="http://schemas.openxmlformats.org/officeDocument/2006/relationships/slideLayout" Target="../slideLayouts/slideLayout11.xml"/><Relationship Id="rId16" Type="http://schemas.openxmlformats.org/officeDocument/2006/relationships/slideLayout" Target="../slideLayouts/slideLayout25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19.xml"/><Relationship Id="rId19" Type="http://schemas.openxmlformats.org/officeDocument/2006/relationships/image" Target="../media/image5.png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Relationship Id="rId14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oogle Shape;10;p1"/>
          <p:cNvPicPr preferRelativeResize="0"/>
          <p:nvPr/>
        </p:nvPicPr>
        <p:blipFill rotWithShape="1">
          <a:blip r:embed="rId11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924585" y="233888"/>
            <a:ext cx="2044327" cy="78227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11;p1"/>
          <p:cNvSpPr txBox="1">
            <a:spLocks noGrp="1"/>
          </p:cNvSpPr>
          <p:nvPr>
            <p:ph type="title"/>
          </p:nvPr>
        </p:nvSpPr>
        <p:spPr>
          <a:xfrm>
            <a:off x="1164866" y="1355985"/>
            <a:ext cx="9874841" cy="8564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ppins"/>
              <a:buNone/>
              <a:defRPr sz="3000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2" name="Google Shape;12;p1"/>
          <p:cNvSpPr txBox="1">
            <a:spLocks noGrp="1"/>
          </p:cNvSpPr>
          <p:nvPr>
            <p:ph type="body" idx="1"/>
          </p:nvPr>
        </p:nvSpPr>
        <p:spPr>
          <a:xfrm>
            <a:off x="1164866" y="2242267"/>
            <a:ext cx="9874841" cy="39346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3429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L="914400" marR="0" lvl="1" indent="-3429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L="1371600" marR="0" lvl="2" indent="-3429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L="1828800" marR="0" lvl="3" indent="-3429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L="2286000" marR="0" lvl="4" indent="-3429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  <p:sp>
        <p:nvSpPr>
          <p:cNvPr id="13" name="Google Shape;13;p1"/>
          <p:cNvSpPr txBox="1">
            <a:spLocks noGrp="1"/>
          </p:cNvSpPr>
          <p:nvPr>
            <p:ph type="dt" idx="10"/>
          </p:nvPr>
        </p:nvSpPr>
        <p:spPr>
          <a:xfrm>
            <a:off x="9965732" y="6483096"/>
            <a:ext cx="1173183" cy="2886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0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  <p:sp>
        <p:nvSpPr>
          <p:cNvPr id="14" name="Google Shape;14;p1"/>
          <p:cNvSpPr txBox="1">
            <a:spLocks noGrp="1"/>
          </p:cNvSpPr>
          <p:nvPr>
            <p:ph type="ftr" idx="11"/>
          </p:nvPr>
        </p:nvSpPr>
        <p:spPr>
          <a:xfrm>
            <a:off x="6121908" y="6483096"/>
            <a:ext cx="3755136" cy="2886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0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  <p:sp>
        <p:nvSpPr>
          <p:cNvPr id="15" name="Google Shape;15;p1"/>
          <p:cNvSpPr txBox="1">
            <a:spLocks noGrp="1"/>
          </p:cNvSpPr>
          <p:nvPr>
            <p:ph type="sldNum" idx="12"/>
          </p:nvPr>
        </p:nvSpPr>
        <p:spPr>
          <a:xfrm>
            <a:off x="11224260" y="6483096"/>
            <a:ext cx="534924" cy="2886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L="0" marR="0" lvl="1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L="0" marR="0" lvl="2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L="0" marR="0" lvl="3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L="0" marR="0" lvl="4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L="0" marR="0" lvl="5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marL="0" marR="0" lvl="6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marL="0" marR="0" lvl="7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marL="0" marR="0" lvl="8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  <p:pic>
        <p:nvPicPr>
          <p:cNvPr id="16" name="Google Shape;16;p1"/>
          <p:cNvPicPr preferRelativeResize="0"/>
          <p:nvPr/>
        </p:nvPicPr>
        <p:blipFill rotWithShape="1">
          <a:blip r:embed="rId11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924585" y="233888"/>
            <a:ext cx="2044327" cy="782270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54" r:id="rId3"/>
    <p:sldLayoutId id="2147483658" r:id="rId4"/>
    <p:sldLayoutId id="2147483660" r:id="rId5"/>
    <p:sldLayoutId id="2147483683" r:id="rId6"/>
    <p:sldLayoutId id="2147483684" r:id="rId7"/>
    <p:sldLayoutId id="2147483697" r:id="rId8"/>
    <p:sldLayoutId id="2147483698" r:id="rId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pos="3840">
          <p15:clr>
            <a:srgbClr val="F26B43"/>
          </p15:clr>
        </p15:guide>
        <p15:guide id="2" orient="horz" pos="2160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Kuva 10">
            <a:extLst>
              <a:ext uri="{FF2B5EF4-FFF2-40B4-BE49-F238E27FC236}">
                <a16:creationId xmlns:a16="http://schemas.microsoft.com/office/drawing/2014/main" id="{40783695-2725-4520-BD45-BDCC755F01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4585" y="233888"/>
            <a:ext cx="2044327" cy="782270"/>
          </a:xfrm>
          <a:prstGeom prst="rect">
            <a:avLst/>
          </a:prstGeom>
        </p:spPr>
      </p:pic>
      <p:sp>
        <p:nvSpPr>
          <p:cNvPr id="2" name="Otsikon paikkamerkki 1">
            <a:extLst>
              <a:ext uri="{FF2B5EF4-FFF2-40B4-BE49-F238E27FC236}">
                <a16:creationId xmlns:a16="http://schemas.microsoft.com/office/drawing/2014/main" id="{E243A338-5EC7-4196-A0E8-05B1FE3863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4866" y="1355985"/>
            <a:ext cx="9874841" cy="85641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fi-FI" dirty="0"/>
              <a:t>Muokkaa </a:t>
            </a:r>
            <a:r>
              <a:rPr lang="fi-FI" dirty="0" err="1"/>
              <a:t>ots</a:t>
            </a:r>
            <a:r>
              <a:rPr lang="fi-FI" dirty="0"/>
              <a:t>.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861561A0-4845-4E30-A051-2FD9AFC9AE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64866" y="2242267"/>
            <a:ext cx="9874841" cy="393469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38C5D75-E007-4B16-BDEC-50D708BCD61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965732" y="6483096"/>
            <a:ext cx="1173183" cy="288671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6875F644-8C39-A54A-929A-95FBC9ED3579}" type="datetimeFigureOut">
              <a:rPr lang="en-FI" smtClean="0"/>
              <a:t>04/05/2024</a:t>
            </a:fld>
            <a:endParaRPr lang="en-FI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A91CA4E-B711-401A-9708-31ACDAD2A64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121908" y="6483096"/>
            <a:ext cx="3755136" cy="288671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000">
                <a:solidFill>
                  <a:schemeClr val="tx1"/>
                </a:solidFill>
              </a:defRPr>
            </a:lvl1pPr>
          </a:lstStyle>
          <a:p>
            <a:endParaRPr lang="en-FI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332C66C-0429-4408-858E-55D6FCC6890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24260" y="6483096"/>
            <a:ext cx="534924" cy="288671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A111AF57-E015-864E-9EE8-549F70ABB5B7}" type="slidenum">
              <a:rPr lang="en-FI" smtClean="0"/>
              <a:t>‹#›</a:t>
            </a:fld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34670053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  <p:sldLayoutId id="2147483677" r:id="rId12"/>
    <p:sldLayoutId id="2147483678" r:id="rId13"/>
    <p:sldLayoutId id="2147483679" r:id="rId14"/>
    <p:sldLayoutId id="2147483680" r:id="rId15"/>
    <p:sldLayoutId id="2147483681" r:id="rId16"/>
    <p:sldLayoutId id="2147483682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0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9388" indent="-179388" algn="l" defTabSz="914400" rtl="0" eaLnBrk="1" latinLnBrk="0" hangingPunct="1">
        <a:lnSpc>
          <a:spcPct val="110000"/>
        </a:lnSpc>
        <a:spcBef>
          <a:spcPts val="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536575" indent="-177800" algn="l" defTabSz="914400" rtl="0" eaLnBrk="1" latinLnBrk="0" hangingPunct="1">
        <a:lnSpc>
          <a:spcPct val="110000"/>
        </a:lnSpc>
        <a:spcBef>
          <a:spcPts val="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98525" indent="-180975" algn="l" defTabSz="914400" rtl="0" eaLnBrk="1" latinLnBrk="0" hangingPunct="1">
        <a:lnSpc>
          <a:spcPct val="110000"/>
        </a:lnSpc>
        <a:spcBef>
          <a:spcPts val="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55713" indent="-179388" algn="l" defTabSz="914400" rtl="0" eaLnBrk="1" latinLnBrk="0" hangingPunct="1">
        <a:lnSpc>
          <a:spcPct val="110000"/>
        </a:lnSpc>
        <a:spcBef>
          <a:spcPts val="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614488" indent="-179388" algn="l" defTabSz="914400" rtl="0" eaLnBrk="1" latinLnBrk="0" hangingPunct="1">
        <a:lnSpc>
          <a:spcPct val="110000"/>
        </a:lnSpc>
        <a:spcBef>
          <a:spcPts val="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>
          <p15:clr>
            <a:srgbClr val="F26B43"/>
          </p15:clr>
        </p15:guide>
        <p15:guide id="2" orient="horz" pos="216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3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15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93;p16">
            <a:extLst>
              <a:ext uri="{FF2B5EF4-FFF2-40B4-BE49-F238E27FC236}">
                <a16:creationId xmlns:a16="http://schemas.microsoft.com/office/drawing/2014/main" id="{EBCF6F38-7CBD-FA49-8BF9-8E6515CEC7E2}"/>
              </a:ext>
            </a:extLst>
          </p:cNvPr>
          <p:cNvSpPr txBox="1">
            <a:spLocks/>
          </p:cNvSpPr>
          <p:nvPr/>
        </p:nvSpPr>
        <p:spPr>
          <a:xfrm>
            <a:off x="450855" y="4703817"/>
            <a:ext cx="11741145" cy="25829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Clr>
                <a:schemeClr val="dk1"/>
              </a:buClr>
              <a:buSzPts val="1100"/>
            </a:pPr>
            <a:r>
              <a:rPr lang="fi-FI" sz="13000" b="1" spc="-300" dirty="0">
                <a:solidFill>
                  <a:schemeClr val="accent2"/>
                </a:solidFill>
                <a:latin typeface="Poppins" pitchFamily="2" charset="77"/>
                <a:cs typeface="Poppins" pitchFamily="2" charset="77"/>
              </a:rPr>
              <a:t>Digivis</a:t>
            </a:r>
            <a:r>
              <a:rPr lang="fi-FI" sz="13000" b="1" spc="-300" dirty="0">
                <a:ln w="6350">
                  <a:noFill/>
                </a:ln>
                <a:solidFill>
                  <a:schemeClr val="accent2"/>
                </a:solidFill>
                <a:latin typeface="Poppins" pitchFamily="2" charset="77"/>
                <a:cs typeface="Poppins" pitchFamily="2" charset="77"/>
              </a:rPr>
              <a:t>io </a:t>
            </a:r>
            <a:r>
              <a:rPr lang="fi-FI" sz="13000" b="1" spc="-150" dirty="0">
                <a:solidFill>
                  <a:schemeClr val="accent2"/>
                </a:solidFill>
                <a:latin typeface="Poppins" pitchFamily="2" charset="77"/>
                <a:cs typeface="Poppins" pitchFamily="2" charset="77"/>
              </a:rPr>
              <a:t>2030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3D506AA-BAF2-F94B-9CD7-7062109EB569}"/>
              </a:ext>
            </a:extLst>
          </p:cNvPr>
          <p:cNvSpPr/>
          <p:nvPr/>
        </p:nvSpPr>
        <p:spPr>
          <a:xfrm>
            <a:off x="7165855" y="4387575"/>
            <a:ext cx="445666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i-FI" sz="2000" dirty="0">
                <a:solidFill>
                  <a:schemeClr val="accent2"/>
                </a:solidFill>
                <a:latin typeface="Poppins Medium" pitchFamily="2" charset="77"/>
                <a:cs typeface="Poppins Medium" pitchFamily="2" charset="77"/>
              </a:rPr>
              <a:t>Tehdään oppimiselle tulevaisuus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664F30D-9B59-E219-8432-F97DBFD0156B}"/>
              </a:ext>
            </a:extLst>
          </p:cNvPr>
          <p:cNvSpPr txBox="1"/>
          <p:nvPr/>
        </p:nvSpPr>
        <p:spPr>
          <a:xfrm>
            <a:off x="10016801" y="1320966"/>
            <a:ext cx="1667508" cy="15081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fi-FI" sz="2400" b="1" dirty="0">
                <a:latin typeface="Poppins" pitchFamily="2" charset="77"/>
                <a:cs typeface="Poppins" pitchFamily="2" charset="77"/>
              </a:rPr>
              <a:t>paikka</a:t>
            </a:r>
          </a:p>
          <a:p>
            <a:pPr algn="r"/>
            <a:r>
              <a:rPr lang="fi-FI" sz="2400" b="1" dirty="0" err="1">
                <a:latin typeface="Poppins" pitchFamily="2" charset="77"/>
                <a:cs typeface="Poppins" pitchFamily="2" charset="77"/>
              </a:rPr>
              <a:t>pvmäärä</a:t>
            </a:r>
            <a:endParaRPr lang="fi-FI" sz="2400" b="1" dirty="0">
              <a:latin typeface="Poppins" pitchFamily="2" charset="77"/>
              <a:cs typeface="Poppins" pitchFamily="2" charset="77"/>
            </a:endParaRPr>
          </a:p>
          <a:p>
            <a:pPr algn="r"/>
            <a:endParaRPr lang="fi-FI" sz="2400" dirty="0">
              <a:latin typeface="Poppins" pitchFamily="2" charset="77"/>
              <a:cs typeface="Poppins" pitchFamily="2" charset="77"/>
            </a:endParaRPr>
          </a:p>
          <a:p>
            <a:pPr algn="r"/>
            <a:r>
              <a:rPr lang="fi-FI" sz="2000" dirty="0">
                <a:latin typeface="Poppins" pitchFamily="2" charset="77"/>
                <a:cs typeface="Poppins" pitchFamily="2" charset="77"/>
              </a:rPr>
              <a:t>esittäjä</a:t>
            </a:r>
          </a:p>
        </p:txBody>
      </p:sp>
    </p:spTree>
    <p:extLst>
      <p:ext uri="{BB962C8B-B14F-4D97-AF65-F5344CB8AC3E}">
        <p14:creationId xmlns:p14="http://schemas.microsoft.com/office/powerpoint/2010/main" val="176360537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25"/>
          <p:cNvSpPr txBox="1">
            <a:spLocks noGrp="1"/>
          </p:cNvSpPr>
          <p:nvPr>
            <p:ph type="title"/>
          </p:nvPr>
        </p:nvSpPr>
        <p:spPr>
          <a:xfrm>
            <a:off x="6579909" y="1186303"/>
            <a:ext cx="5179275" cy="8564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ppins"/>
              <a:buNone/>
            </a:pPr>
            <a:r>
              <a:rPr lang="fi-FI" dirty="0"/>
              <a:t>Osaamisen maailma 2030</a:t>
            </a:r>
          </a:p>
        </p:txBody>
      </p:sp>
      <p:sp>
        <p:nvSpPr>
          <p:cNvPr id="150" name="Google Shape;150;p25"/>
          <p:cNvSpPr txBox="1">
            <a:spLocks noGrp="1"/>
          </p:cNvSpPr>
          <p:nvPr>
            <p:ph type="body" idx="1"/>
          </p:nvPr>
        </p:nvSpPr>
        <p:spPr>
          <a:xfrm>
            <a:off x="6579900" y="2111600"/>
            <a:ext cx="5179200" cy="406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457200" lvl="0" indent="-3302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600"/>
              <a:buChar char="•"/>
            </a:pPr>
            <a:r>
              <a:rPr lang="fi-FI" sz="1600" dirty="0"/>
              <a:t>Maailman muutostahti jatkaa kiihtymistään. Ihmisten odotukset ja tavat toimia muuttuvat hurjalla vauhdilla.</a:t>
            </a:r>
          </a:p>
          <a:p>
            <a:pPr marL="45720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i-FI" sz="1600" dirty="0"/>
              <a:t>         	                  	                     </a:t>
            </a:r>
          </a:p>
          <a:p>
            <a:pPr marL="457200" lvl="0" indent="-3302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600"/>
              <a:buChar char="•"/>
            </a:pPr>
            <a:r>
              <a:rPr lang="fi-FI" sz="1600" dirty="0"/>
              <a:t>Kilpailu osaajista kovenee. Työelämässä uusien taitojen omaksumisen tarve on jatkuvaa. Oppiminen ja osaaminen saavat muotoja, joita emme osaa vielä edes kuvitella.</a:t>
            </a:r>
          </a:p>
          <a:p>
            <a:pPr marL="45720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fi-FI" sz="1600" dirty="0"/>
          </a:p>
          <a:p>
            <a:pPr marL="457200" lvl="0" indent="-3302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600"/>
              <a:buChar char="•"/>
            </a:pPr>
            <a:r>
              <a:rPr lang="fi-FI" sz="1600" dirty="0"/>
              <a:t>Tiedämme, että tulevaisuus ei rakennu vain nykypäivän ongelmia ratkomalla tai seuraamalla sivusta, kun muut </a:t>
            </a:r>
            <a:br>
              <a:rPr lang="fi-FI" sz="1600" dirty="0"/>
            </a:br>
            <a:r>
              <a:rPr lang="fi-FI" sz="1600" dirty="0"/>
              <a:t>viitoittavat tien.</a:t>
            </a:r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122C3BD0-07D9-4348-8301-1F546DFD26E5}"/>
              </a:ext>
            </a:extLst>
          </p:cNvPr>
          <p:cNvPicPr>
            <a:picLocks noGrp="1" noChangeAspect="1"/>
          </p:cNvPicPr>
          <p:nvPr>
            <p:ph type="pic" idx="2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6096000" cy="6858000"/>
          </a:xfr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26"/>
          <p:cNvSpPr txBox="1">
            <a:spLocks noGrp="1"/>
          </p:cNvSpPr>
          <p:nvPr>
            <p:ph type="title"/>
          </p:nvPr>
        </p:nvSpPr>
        <p:spPr>
          <a:xfrm>
            <a:off x="6579909" y="1186303"/>
            <a:ext cx="5179200" cy="85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i-FI"/>
              <a:t>Oppijan maailma 2030</a:t>
            </a:r>
          </a:p>
        </p:txBody>
      </p:sp>
      <p:sp>
        <p:nvSpPr>
          <p:cNvPr id="157" name="Google Shape;157;p26"/>
          <p:cNvSpPr txBox="1">
            <a:spLocks noGrp="1"/>
          </p:cNvSpPr>
          <p:nvPr>
            <p:ph type="body" idx="1"/>
          </p:nvPr>
        </p:nvSpPr>
        <p:spPr>
          <a:xfrm>
            <a:off x="6579909" y="2111605"/>
            <a:ext cx="5179200" cy="406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360000" lvl="0" indent="-2943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fi-FI" sz="1600" dirty="0"/>
              <a:t>Oppimisen ekosysteemi kääntää katseen organisaatiosta oppijaan.</a:t>
            </a:r>
          </a:p>
          <a:p>
            <a:pPr marL="360000" lvl="0" indent="-1800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fi-FI" sz="1600" dirty="0"/>
          </a:p>
          <a:p>
            <a:pPr marL="360000" lvl="0" indent="-2943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fi-FI" sz="1600" dirty="0"/>
              <a:t>Omaa osaamistaan kehittävät sekä osaajat että koulutuksen järjestäjät.  </a:t>
            </a:r>
          </a:p>
          <a:p>
            <a:pPr marL="360000" lvl="0" indent="-1800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i-FI" sz="1600" dirty="0"/>
              <a:t> </a:t>
            </a:r>
          </a:p>
          <a:p>
            <a:pPr marL="360000" lvl="0" indent="-2943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fi-FI" sz="1600" dirty="0"/>
              <a:t>Opintoihin nivoutuu laaja verkosto korkeakoulujen ulkopuolisten tahojen tuottamia sisältöjä ja opintokokonaisuuksia.</a:t>
            </a:r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D78EFF4E-0B5B-F049-BFB6-F5D703756FC4}"/>
              </a:ext>
            </a:extLst>
          </p:cNvPr>
          <p:cNvPicPr>
            <a:picLocks noGrp="1" noChangeAspect="1"/>
          </p:cNvPicPr>
          <p:nvPr>
            <p:ph type="pic" idx="2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69272" y="-1"/>
            <a:ext cx="6165272" cy="6858001"/>
          </a:xfr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27"/>
          <p:cNvSpPr txBox="1">
            <a:spLocks noGrp="1"/>
          </p:cNvSpPr>
          <p:nvPr>
            <p:ph type="title"/>
          </p:nvPr>
        </p:nvSpPr>
        <p:spPr>
          <a:xfrm>
            <a:off x="6579909" y="1186303"/>
            <a:ext cx="5179275" cy="8564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ppins"/>
              <a:buNone/>
            </a:pPr>
            <a:r>
              <a:rPr lang="fi-FI" dirty="0"/>
              <a:t>Oppimisen maailma 2030</a:t>
            </a:r>
          </a:p>
        </p:txBody>
      </p:sp>
      <p:sp>
        <p:nvSpPr>
          <p:cNvPr id="164" name="Google Shape;164;p27"/>
          <p:cNvSpPr txBox="1">
            <a:spLocks noGrp="1"/>
          </p:cNvSpPr>
          <p:nvPr>
            <p:ph type="body" idx="1"/>
          </p:nvPr>
        </p:nvSpPr>
        <p:spPr>
          <a:xfrm>
            <a:off x="6579909" y="2111605"/>
            <a:ext cx="5179275" cy="40653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360000" lvl="0" indent="-2943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fi-FI" sz="1600" dirty="0"/>
              <a:t>Yhteisten opintojen tuottaminen ja järjestelmien rakentaminen mahdollistetaan korkeakoulurajat ylittävällä yhteistyöllä.       </a:t>
            </a:r>
          </a:p>
          <a:p>
            <a:pPr marL="360000" lvl="0" indent="-1800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i-FI" sz="1600" dirty="0"/>
              <a:t>       </a:t>
            </a:r>
          </a:p>
          <a:p>
            <a:pPr marL="360000" lvl="0" indent="-2943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fi-FI" sz="1600" dirty="0"/>
              <a:t>Aika- ja paikkariippumaton oppiminen.</a:t>
            </a:r>
          </a:p>
          <a:p>
            <a:pPr marL="360000" lvl="0" indent="-1800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fi-FI" sz="1600" dirty="0"/>
          </a:p>
          <a:p>
            <a:pPr marL="360000" lvl="0" indent="-2943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fi-FI" sz="1600" dirty="0"/>
              <a:t>Analytiikan avulla voidaan saada uutta tietoa tarjonnan suunnitteluun ja kohdentamiseen.</a:t>
            </a:r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0949D85A-FC0E-5146-83BC-7AF86D2EBA7B}"/>
              </a:ext>
            </a:extLst>
          </p:cNvPr>
          <p:cNvPicPr>
            <a:picLocks noGrp="1" noChangeAspect="1"/>
          </p:cNvPicPr>
          <p:nvPr>
            <p:ph type="pic" idx="2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6096000" cy="6858000"/>
          </a:xfr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6999C0-9554-E45B-D406-07F0B07FE4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>
                <a:latin typeface="Poppins" panose="00000500000000000000" pitchFamily="2" charset="0"/>
                <a:cs typeface="Poppins" panose="00000500000000000000" pitchFamily="2" charset="0"/>
              </a:rPr>
              <a:t>Opin.fi </a:t>
            </a:r>
            <a:r>
              <a:rPr lang="fi-FI" b="0" dirty="0">
                <a:latin typeface="Poppins" panose="00000500000000000000" pitchFamily="2" charset="0"/>
                <a:cs typeface="Poppins" panose="00000500000000000000" pitchFamily="2" charset="0"/>
              </a:rPr>
              <a:t>– vie omalle oppimisen matkalle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8E1442-3CE0-73A4-A927-3C15E3360A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99148" y="2444159"/>
            <a:ext cx="4860036" cy="3934695"/>
          </a:xfrm>
        </p:spPr>
        <p:txBody>
          <a:bodyPr/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i-FI" sz="1400" dirty="0">
                <a:latin typeface="Poppins" panose="00000500000000000000" pitchFamily="2" charset="0"/>
                <a:cs typeface="Poppins" panose="00000500000000000000" pitchFamily="2" charset="0"/>
              </a:rPr>
              <a:t>Opin.fi on täysin uudenlainen digipalvelu, joka kokoaa suomalaisten korkeakoulujen avoimet opintotarjoamat yhteen paikkaan. Se on palvelu, joka on luotu kaikille oppijoille, jotka haluavat hakeutua tai palata korkeakouluopintojen pariin. </a:t>
            </a:r>
            <a:endParaRPr lang="fi-FI" sz="1400" i="1" dirty="0"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fi-FI" sz="1400" dirty="0"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i-FI" sz="1400" dirty="0">
                <a:latin typeface="Poppins" panose="00000500000000000000" pitchFamily="2" charset="0"/>
                <a:cs typeface="Poppins" panose="00000500000000000000" pitchFamily="2" charset="0"/>
              </a:rPr>
              <a:t>Tulevaisuudessa jokainen oppija kehittää itseään jatkuvasti uutta oppien ja vanhoja taitoja päivittäen. Opin.fi innostaa tutustumaan mitä moninaisimpiin opintomahdollisuuksiin sekä auttaa suunnittelemaan omaa, yksilöllistä oppimismatkaa.</a:t>
            </a: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fi-FI" sz="1400" dirty="0"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i-FI" sz="1400" dirty="0">
                <a:latin typeface="Poppins" panose="00000500000000000000" pitchFamily="2" charset="0"/>
                <a:cs typeface="Poppins" panose="00000500000000000000" pitchFamily="2" charset="0"/>
              </a:rPr>
              <a:t>Suomalaiset korkeakoulut kehittävät palvelua nyt ja sen on määrä olla käyttövalmis vuoden 2025 aikana. Tule mukaan luomaan yhdessä tulevaisuuden oppimiseen maailmaa.</a:t>
            </a:r>
          </a:p>
          <a:p>
            <a:endParaRPr lang="fi-FI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pic>
        <p:nvPicPr>
          <p:cNvPr id="7" name="Picture Placeholder 6" descr="A person in a black turtleneck&#10;&#10;Description automatically generated">
            <a:extLst>
              <a:ext uri="{FF2B5EF4-FFF2-40B4-BE49-F238E27FC236}">
                <a16:creationId xmlns:a16="http://schemas.microsoft.com/office/drawing/2014/main" id="{75AAC167-38A5-13A4-B763-058A45E50788}"/>
              </a:ext>
            </a:extLst>
          </p:cNvPr>
          <p:cNvPicPr>
            <a:picLocks noGrp="1" noChangeAspect="1"/>
          </p:cNvPicPr>
          <p:nvPr>
            <p:ph type="pic" idx="13"/>
          </p:nvPr>
        </p:nvPicPr>
        <p:blipFill>
          <a:blip r:embed="rId2"/>
          <a:srcRect l="5556" r="555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0957223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 4" descr="Kuva, joka sisältää kohteen henkilö, seinä, sisä, vaatetus&#10;&#10;Kuvaus luotu automaattisesti">
            <a:extLst>
              <a:ext uri="{FF2B5EF4-FFF2-40B4-BE49-F238E27FC236}">
                <a16:creationId xmlns:a16="http://schemas.microsoft.com/office/drawing/2014/main" id="{FA82DA59-D37B-A84D-B466-0E3EE8ED8BC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" t="5627" r="36884" b="2301"/>
          <a:stretch/>
        </p:blipFill>
        <p:spPr>
          <a:xfrm>
            <a:off x="5143500" y="-1"/>
            <a:ext cx="7048500" cy="6858000"/>
          </a:xfrm>
          <a:prstGeom prst="rect">
            <a:avLst/>
          </a:prstGeom>
        </p:spPr>
      </p:pic>
      <p:pic>
        <p:nvPicPr>
          <p:cNvPr id="4" name="Picture 3" descr="A picture containing light&#10;&#10;Description automatically generated">
            <a:extLst>
              <a:ext uri="{FF2B5EF4-FFF2-40B4-BE49-F238E27FC236}">
                <a16:creationId xmlns:a16="http://schemas.microsoft.com/office/drawing/2014/main" id="{9203D7B6-0243-B949-A62F-8C3C58D26F5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37850"/>
          <a:stretch/>
        </p:blipFill>
        <p:spPr>
          <a:xfrm rot="5400000">
            <a:off x="3876431" y="637483"/>
            <a:ext cx="6858002" cy="5583038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EB3F74F1-E004-264B-A286-9DDAD8019173}"/>
              </a:ext>
            </a:extLst>
          </p:cNvPr>
          <p:cNvSpPr txBox="1">
            <a:spLocks/>
          </p:cNvSpPr>
          <p:nvPr/>
        </p:nvSpPr>
        <p:spPr>
          <a:xfrm>
            <a:off x="587375" y="2164580"/>
            <a:ext cx="6704965" cy="2528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Poppins"/>
              <a:buNone/>
              <a:defRPr sz="5000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Poppins"/>
              <a:buNone/>
              <a:tabLst/>
              <a:defRPr/>
            </a:pPr>
            <a:r>
              <a:rPr kumimoji="0" lang="fi-FI" sz="4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"/>
                <a:cs typeface="Poppins"/>
                <a:sym typeface="Poppins"/>
              </a:rPr>
              <a:t>Digivisiosta on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Poppins"/>
              <a:buNone/>
              <a:tabLst/>
              <a:defRPr/>
            </a:pPr>
            <a:r>
              <a:rPr kumimoji="0" lang="fi-FI" sz="4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"/>
                <a:cs typeface="Poppins"/>
                <a:sym typeface="Poppins"/>
              </a:rPr>
              <a:t>iloa ja  hyötyä niin oppijoille, opettajille</a:t>
            </a:r>
            <a:br>
              <a:rPr kumimoji="0" lang="fi-FI" sz="4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"/>
                <a:cs typeface="Poppins"/>
                <a:sym typeface="Poppins"/>
              </a:rPr>
            </a:br>
            <a:r>
              <a:rPr kumimoji="0" lang="fi-FI" sz="4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"/>
                <a:cs typeface="Poppins"/>
                <a:sym typeface="Poppins"/>
              </a:rPr>
              <a:t>kuin yhteiskunnalle</a:t>
            </a:r>
            <a:endParaRPr kumimoji="0" lang="en-FI" sz="4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Poppins"/>
              <a:cs typeface="Poppins"/>
              <a:sym typeface="Poppins"/>
            </a:endParaRPr>
          </a:p>
        </p:txBody>
      </p:sp>
      <p:pic>
        <p:nvPicPr>
          <p:cNvPr id="8" name="Google Shape;16;p1">
            <a:extLst>
              <a:ext uri="{FF2B5EF4-FFF2-40B4-BE49-F238E27FC236}">
                <a16:creationId xmlns:a16="http://schemas.microsoft.com/office/drawing/2014/main" id="{EB1F7251-BA12-DF40-B98A-5283452B6310}"/>
              </a:ext>
            </a:extLst>
          </p:cNvPr>
          <p:cNvPicPr preferRelativeResize="0"/>
          <p:nvPr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924585" y="233888"/>
            <a:ext cx="2044327" cy="78227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9908178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2E15AC05-3353-53F3-2644-C87B294A3CED}"/>
              </a:ext>
            </a:extLst>
          </p:cNvPr>
          <p:cNvCxnSpPr>
            <a:cxnSpLocks/>
          </p:cNvCxnSpPr>
          <p:nvPr/>
        </p:nvCxnSpPr>
        <p:spPr>
          <a:xfrm>
            <a:off x="7467980" y="3557666"/>
            <a:ext cx="0" cy="792492"/>
          </a:xfrm>
          <a:prstGeom prst="line">
            <a:avLst/>
          </a:prstGeom>
          <a:ln w="12700">
            <a:solidFill>
              <a:schemeClr val="accent6">
                <a:lumMod val="50000"/>
              </a:schemeClr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C5EEFC00-3BE0-D82B-98E5-CD4148D99F91}"/>
              </a:ext>
            </a:extLst>
          </p:cNvPr>
          <p:cNvCxnSpPr>
            <a:cxnSpLocks/>
          </p:cNvCxnSpPr>
          <p:nvPr/>
        </p:nvCxnSpPr>
        <p:spPr>
          <a:xfrm>
            <a:off x="5291857" y="3611467"/>
            <a:ext cx="0" cy="596115"/>
          </a:xfrm>
          <a:prstGeom prst="line">
            <a:avLst/>
          </a:prstGeom>
          <a:ln w="12700">
            <a:solidFill>
              <a:schemeClr val="accent6">
                <a:lumMod val="50000"/>
              </a:schemeClr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17ABA528-9EF2-E35D-DA3B-E94254FBB11E}"/>
              </a:ext>
            </a:extLst>
          </p:cNvPr>
          <p:cNvCxnSpPr>
            <a:cxnSpLocks/>
          </p:cNvCxnSpPr>
          <p:nvPr/>
        </p:nvCxnSpPr>
        <p:spPr>
          <a:xfrm>
            <a:off x="1031774" y="3532987"/>
            <a:ext cx="0" cy="671903"/>
          </a:xfrm>
          <a:prstGeom prst="line">
            <a:avLst/>
          </a:prstGeom>
          <a:ln w="12700">
            <a:solidFill>
              <a:schemeClr val="accent6">
                <a:lumMod val="50000"/>
              </a:schemeClr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9" name="Rectangle 18">
            <a:extLst>
              <a:ext uri="{FF2B5EF4-FFF2-40B4-BE49-F238E27FC236}">
                <a16:creationId xmlns:a16="http://schemas.microsoft.com/office/drawing/2014/main" id="{6CCC6114-7CE6-4739-F613-DD6639677E8D}"/>
              </a:ext>
            </a:extLst>
          </p:cNvPr>
          <p:cNvSpPr/>
          <p:nvPr/>
        </p:nvSpPr>
        <p:spPr>
          <a:xfrm>
            <a:off x="10093995" y="279743"/>
            <a:ext cx="1891863" cy="5044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E0D6E04-EAE8-6243-AA65-E92B6A9766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8801" y="267237"/>
            <a:ext cx="12191999" cy="510482"/>
          </a:xfrm>
        </p:spPr>
        <p:txBody>
          <a:bodyPr>
            <a:noAutofit/>
          </a:bodyPr>
          <a:lstStyle/>
          <a:p>
            <a:r>
              <a:rPr lang="fi-FI" sz="2800" dirty="0"/>
              <a:t>TIEKARTTA 2021-2026</a:t>
            </a:r>
            <a:endParaRPr lang="fi-FI" sz="2800" dirty="0">
              <a:highlight>
                <a:srgbClr val="FFFF00"/>
              </a:highlight>
            </a:endParaRPr>
          </a:p>
        </p:txBody>
      </p:sp>
      <p:sp>
        <p:nvSpPr>
          <p:cNvPr id="3" name="Rechteck 26">
            <a:extLst>
              <a:ext uri="{FF2B5EF4-FFF2-40B4-BE49-F238E27FC236}">
                <a16:creationId xmlns:a16="http://schemas.microsoft.com/office/drawing/2014/main" id="{2DA78877-0A9A-724F-BA13-CB565BA5DF3A}"/>
              </a:ext>
            </a:extLst>
          </p:cNvPr>
          <p:cNvSpPr/>
          <p:nvPr/>
        </p:nvSpPr>
        <p:spPr bwMode="gray">
          <a:xfrm>
            <a:off x="1870078" y="1001209"/>
            <a:ext cx="3960298" cy="2098780"/>
          </a:xfrm>
          <a:prstGeom prst="rect">
            <a:avLst/>
          </a:prstGeom>
          <a:noFill/>
        </p:spPr>
        <p:txBody>
          <a:bodyPr wrap="square" lIns="0" tIns="0" bIns="0" anchor="ctr">
            <a:spAutoFit/>
          </a:bodyPr>
          <a:lstStyle/>
          <a:p>
            <a:pPr marL="171450" marR="0" lvl="0" indent="-171450" algn="l" defTabSz="822960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200"/>
              </a:spcAft>
              <a:buClr>
                <a:srgbClr val="120074">
                  <a:lumMod val="50000"/>
                </a:srgbClr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700" b="0" i="0" u="none" strike="noStrike" kern="1200" cap="none" spc="0" normalizeH="0" baseline="0" noProof="1">
                <a:ln>
                  <a:noFill/>
                </a:ln>
                <a:solidFill>
                  <a:srgbClr val="ECEDED">
                    <a:lumMod val="50000"/>
                  </a:srgbClr>
                </a:solidFill>
                <a:effectLst/>
                <a:uLnTx/>
                <a:uFillTx/>
                <a:latin typeface="Poppins" pitchFamily="2" charset="77"/>
                <a:ea typeface="+mn-ea"/>
                <a:cs typeface="Poppins" pitchFamily="2" charset="77"/>
              </a:rPr>
              <a:t>Oppijoiden osallistaminen tiivistä</a:t>
            </a:r>
          </a:p>
          <a:p>
            <a:pPr marL="171450" marR="0" lvl="0" indent="-171450" algn="l" defTabSz="822960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200"/>
              </a:spcAft>
              <a:buClr>
                <a:srgbClr val="120074">
                  <a:lumMod val="50000"/>
                </a:srgbClr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700" b="0" i="0" u="none" strike="noStrike" kern="1200" cap="none" spc="0" normalizeH="0" baseline="0" noProof="1">
                <a:ln>
                  <a:noFill/>
                </a:ln>
                <a:solidFill>
                  <a:srgbClr val="ECEDED">
                    <a:lumMod val="50000"/>
                  </a:srgbClr>
                </a:solidFill>
                <a:effectLst/>
                <a:uLnTx/>
                <a:uFillTx/>
                <a:latin typeface="Poppins" pitchFamily="2" charset="77"/>
                <a:ea typeface="+mn-ea"/>
                <a:cs typeface="Poppins" pitchFamily="2" charset="77"/>
              </a:rPr>
              <a:t>Tavoitearkkitehtuuri kuvattu ja käsitemalli laadittu</a:t>
            </a:r>
          </a:p>
          <a:p>
            <a:pPr marL="171450" marR="0" lvl="0" indent="-171450" algn="l" defTabSz="822960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200"/>
              </a:spcAft>
              <a:buClr>
                <a:srgbClr val="120074">
                  <a:lumMod val="50000"/>
                </a:srgbClr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700" b="0" i="0" u="none" strike="noStrike" kern="1200" cap="none" spc="0" normalizeH="0" baseline="0" noProof="1">
                <a:ln>
                  <a:noFill/>
                </a:ln>
                <a:solidFill>
                  <a:srgbClr val="ECEDED">
                    <a:lumMod val="50000"/>
                  </a:srgbClr>
                </a:solidFill>
                <a:effectLst/>
                <a:uLnTx/>
                <a:uFillTx/>
                <a:latin typeface="Poppins" pitchFamily="2" charset="77"/>
                <a:ea typeface="+mn-ea"/>
                <a:cs typeface="Poppins" pitchFamily="2" charset="77"/>
              </a:rPr>
              <a:t>Digivisio 2030 palvelujen toteutus käynnistetty ja keskeiset integraatiot määritelty</a:t>
            </a:r>
          </a:p>
          <a:p>
            <a:pPr marL="171450" marR="0" lvl="0" indent="-171450" algn="l" defTabSz="822960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200"/>
              </a:spcAft>
              <a:buClr>
                <a:srgbClr val="120074">
                  <a:lumMod val="50000"/>
                </a:srgbClr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700" b="0" i="0" u="none" strike="noStrike" kern="1200" cap="none" spc="0" normalizeH="0" baseline="0" noProof="1">
                <a:ln>
                  <a:noFill/>
                </a:ln>
                <a:solidFill>
                  <a:srgbClr val="ECEDED">
                    <a:lumMod val="50000"/>
                  </a:srgbClr>
                </a:solidFill>
                <a:effectLst/>
                <a:uLnTx/>
                <a:uFillTx/>
                <a:latin typeface="Poppins" pitchFamily="2" charset="77"/>
                <a:ea typeface="+mn-ea"/>
                <a:cs typeface="Poppins" pitchFamily="2" charset="77"/>
              </a:rPr>
              <a:t>Identiteetinhallinnan MVP proto valmis</a:t>
            </a:r>
          </a:p>
          <a:p>
            <a:pPr marL="171450" marR="0" lvl="0" indent="-171450" algn="l" defTabSz="822960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200"/>
              </a:spcAft>
              <a:buClr>
                <a:srgbClr val="120074">
                  <a:lumMod val="50000"/>
                </a:srgbClr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700" b="0" i="0" u="none" strike="noStrike" kern="1200" cap="none" spc="0" normalizeH="0" baseline="0" noProof="1">
                <a:ln>
                  <a:noFill/>
                </a:ln>
                <a:solidFill>
                  <a:srgbClr val="ECEDED">
                    <a:lumMod val="50000"/>
                  </a:srgbClr>
                </a:solidFill>
                <a:effectLst/>
                <a:uLnTx/>
                <a:uFillTx/>
                <a:latin typeface="Poppins" pitchFamily="2" charset="77"/>
                <a:ea typeface="+mn-ea"/>
                <a:cs typeface="Poppins" pitchFamily="2" charset="77"/>
              </a:rPr>
              <a:t>Jatkuviin palveluihin liittyvät linjaukset ja päätökset tehty </a:t>
            </a:r>
          </a:p>
          <a:p>
            <a:pPr marL="171450" marR="0" lvl="0" indent="-171450" algn="l" defTabSz="822960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200"/>
              </a:spcAft>
              <a:buClr>
                <a:srgbClr val="120074">
                  <a:lumMod val="50000"/>
                </a:srgbClr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700" b="0" i="0" u="none" strike="noStrike" kern="1200" cap="none" spc="0" normalizeH="0" baseline="0" noProof="1">
                <a:ln>
                  <a:noFill/>
                </a:ln>
                <a:solidFill>
                  <a:srgbClr val="ECEDED">
                    <a:lumMod val="50000"/>
                  </a:srgbClr>
                </a:solidFill>
                <a:effectLst/>
                <a:uLnTx/>
                <a:uFillTx/>
                <a:latin typeface="Poppins" pitchFamily="2" charset="77"/>
                <a:ea typeface="+mn-ea"/>
                <a:cs typeface="Poppins" pitchFamily="2" charset="77"/>
              </a:rPr>
              <a:t>Palvelujen käyttöönottomalli määritelty </a:t>
            </a:r>
          </a:p>
          <a:p>
            <a:pPr marL="171450" marR="0" lvl="0" indent="-171450" algn="l" defTabSz="822960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200"/>
              </a:spcAft>
              <a:buClr>
                <a:srgbClr val="120074">
                  <a:lumMod val="50000"/>
                </a:srgbClr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700" b="0" i="0" u="none" strike="noStrike" kern="1200" cap="none" spc="0" normalizeH="0" baseline="0" noProof="1">
                <a:ln>
                  <a:noFill/>
                </a:ln>
                <a:solidFill>
                  <a:srgbClr val="ECEDED">
                    <a:lumMod val="50000"/>
                  </a:srgbClr>
                </a:solidFill>
                <a:effectLst/>
                <a:uLnTx/>
                <a:uFillTx/>
                <a:latin typeface="Poppins" pitchFamily="2" charset="77"/>
                <a:ea typeface="+mn-ea"/>
                <a:cs typeface="Poppins" pitchFamily="2" charset="77"/>
              </a:rPr>
              <a:t>Ekosysteemimalli kuvattu</a:t>
            </a:r>
          </a:p>
          <a:p>
            <a:pPr marL="171450" marR="0" lvl="0" indent="-171450" algn="l" defTabSz="822960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200"/>
              </a:spcAft>
              <a:buClr>
                <a:srgbClr val="120074">
                  <a:lumMod val="50000"/>
                </a:srgbClr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700" b="0" i="0" u="none" strike="noStrike" kern="1200" cap="none" spc="0" normalizeH="0" baseline="0" noProof="1">
                <a:ln>
                  <a:noFill/>
                </a:ln>
                <a:solidFill>
                  <a:srgbClr val="ECEDED">
                    <a:lumMod val="50000"/>
                  </a:srgbClr>
                </a:solidFill>
                <a:effectLst/>
                <a:uLnTx/>
                <a:uFillTx/>
                <a:latin typeface="Poppins" pitchFamily="2" charset="77"/>
                <a:ea typeface="+mn-ea"/>
                <a:cs typeface="Poppins" pitchFamily="2" charset="77"/>
              </a:rPr>
              <a:t>Digipedagoginen yhteistyö: visio 2030 määritelty, </a:t>
            </a:r>
            <a:br>
              <a:rPr kumimoji="0" lang="en-US" sz="700" b="0" i="0" u="none" strike="noStrike" kern="1200" cap="none" spc="0" normalizeH="0" baseline="0" noProof="1">
                <a:ln>
                  <a:noFill/>
                </a:ln>
                <a:solidFill>
                  <a:srgbClr val="ECEDED">
                    <a:lumMod val="50000"/>
                  </a:srgbClr>
                </a:solidFill>
                <a:effectLst/>
                <a:uLnTx/>
                <a:uFillTx/>
                <a:latin typeface="Poppins" pitchFamily="2" charset="77"/>
                <a:ea typeface="+mn-ea"/>
                <a:cs typeface="Poppins" pitchFamily="2" charset="77"/>
              </a:rPr>
            </a:br>
            <a:r>
              <a:rPr kumimoji="0" lang="en-US" sz="700" b="0" i="0" u="none" strike="noStrike" kern="1200" cap="none" spc="0" normalizeH="0" baseline="0" noProof="1">
                <a:ln>
                  <a:noFill/>
                </a:ln>
                <a:solidFill>
                  <a:srgbClr val="ECEDED">
                    <a:lumMod val="50000"/>
                  </a:srgbClr>
                </a:solidFill>
                <a:effectLst/>
                <a:uLnTx/>
                <a:uFillTx/>
                <a:latin typeface="Poppins" pitchFamily="2" charset="77"/>
                <a:ea typeface="+mn-ea"/>
                <a:cs typeface="Poppins" pitchFamily="2" charset="77"/>
              </a:rPr>
              <a:t>kehittäjäverkostojen yhteistyö tiivistynyt, koulutukset käynnistetty, yhteisen tarjonnan pelisäännöt määritelty</a:t>
            </a:r>
          </a:p>
          <a:p>
            <a:pPr marL="171450" marR="0" lvl="0" indent="-171450" algn="l" defTabSz="822960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200"/>
              </a:spcAft>
              <a:buClr>
                <a:srgbClr val="120074">
                  <a:lumMod val="50000"/>
                </a:srgbClr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700" b="0" i="0" u="none" strike="noStrike" kern="1200" cap="none" spc="0" normalizeH="0" baseline="0" noProof="1">
                <a:ln>
                  <a:noFill/>
                </a:ln>
                <a:solidFill>
                  <a:srgbClr val="ECEDED">
                    <a:lumMod val="50000"/>
                  </a:srgbClr>
                </a:solidFill>
                <a:effectLst/>
                <a:uLnTx/>
                <a:uFillTx/>
                <a:latin typeface="Poppins" pitchFamily="2" charset="77"/>
                <a:ea typeface="+mn-ea"/>
                <a:cs typeface="Poppins" pitchFamily="2" charset="77"/>
              </a:rPr>
              <a:t>Lainsäädännön muutostarpeiden edistäminen ja yhteiset tulkinnat</a:t>
            </a:r>
          </a:p>
          <a:p>
            <a:pPr marL="171450" marR="0" lvl="0" indent="-171450" algn="l" defTabSz="822960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200"/>
              </a:spcAft>
              <a:buClr>
                <a:srgbClr val="120074">
                  <a:lumMod val="50000"/>
                </a:srgbClr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700" b="0" i="0" u="none" strike="noStrike" kern="1200" cap="none" spc="0" normalizeH="0" baseline="0" noProof="1">
                <a:ln>
                  <a:noFill/>
                </a:ln>
                <a:solidFill>
                  <a:srgbClr val="ECEDED">
                    <a:lumMod val="50000"/>
                  </a:srgbClr>
                </a:solidFill>
                <a:effectLst/>
                <a:uLnTx/>
                <a:uFillTx/>
                <a:latin typeface="Poppins" pitchFamily="2" charset="77"/>
                <a:ea typeface="+mn-ea"/>
                <a:cs typeface="Poppins" pitchFamily="2" charset="77"/>
              </a:rPr>
              <a:t>Muutosjohtamisen ohjelma käynnistetty</a:t>
            </a:r>
          </a:p>
          <a:p>
            <a:pPr marL="171450" marR="0" lvl="0" indent="-171450" algn="l" defTabSz="822960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200"/>
              </a:spcAft>
              <a:buClr>
                <a:srgbClr val="120074">
                  <a:lumMod val="50000"/>
                </a:srgbClr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700" b="0" i="0" u="none" strike="noStrike" kern="1200" cap="none" spc="0" normalizeH="0" baseline="0" noProof="1">
                <a:ln>
                  <a:noFill/>
                </a:ln>
                <a:solidFill>
                  <a:srgbClr val="ECEDED">
                    <a:lumMod val="50000"/>
                  </a:srgbClr>
                </a:solidFill>
                <a:effectLst/>
                <a:uLnTx/>
                <a:uFillTx/>
                <a:latin typeface="Poppins" pitchFamily="2" charset="77"/>
                <a:ea typeface="+mn-ea"/>
                <a:cs typeface="Poppins" pitchFamily="2" charset="77"/>
              </a:rPr>
              <a:t>Kärkihankkeiden työ otettu osaksi hanketta valituilta osin</a:t>
            </a:r>
          </a:p>
          <a:p>
            <a:pPr marL="171450" marR="0" lvl="0" indent="-171450" algn="l" defTabSz="822960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200"/>
              </a:spcAft>
              <a:buClr>
                <a:srgbClr val="120074">
                  <a:lumMod val="50000"/>
                </a:srgbClr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700" b="0" i="0" u="none" strike="noStrike" kern="1200" cap="none" spc="0" normalizeH="0" baseline="0" noProof="1">
                <a:ln>
                  <a:noFill/>
                </a:ln>
                <a:solidFill>
                  <a:srgbClr val="ECEDED">
                    <a:lumMod val="50000"/>
                  </a:srgbClr>
                </a:solidFill>
                <a:effectLst/>
                <a:uLnTx/>
                <a:uFillTx/>
                <a:latin typeface="Poppins" pitchFamily="2" charset="77"/>
                <a:ea typeface="+mn-ea"/>
                <a:cs typeface="Poppins" pitchFamily="2" charset="77"/>
              </a:rPr>
              <a:t>Konsortion työskentely- ja päätöksentekomalli vakiintunut </a:t>
            </a:r>
          </a:p>
          <a:p>
            <a:pPr marL="171450" marR="0" lvl="0" indent="-171450" algn="l" defTabSz="822960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200"/>
              </a:spcAft>
              <a:buClr>
                <a:srgbClr val="120074">
                  <a:lumMod val="50000"/>
                </a:srgbClr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700" b="0" i="0" u="none" strike="noStrike" kern="1200" cap="none" spc="0" normalizeH="0" baseline="0" noProof="1">
                <a:ln>
                  <a:noFill/>
                </a:ln>
                <a:solidFill>
                  <a:srgbClr val="ECEDED">
                    <a:lumMod val="50000"/>
                  </a:srgbClr>
                </a:solidFill>
                <a:effectLst/>
                <a:uLnTx/>
                <a:uFillTx/>
                <a:latin typeface="Poppins" pitchFamily="2" charset="77"/>
                <a:ea typeface="+mn-ea"/>
                <a:cs typeface="Poppins" pitchFamily="2" charset="77"/>
              </a:rPr>
              <a:t>Sidosryhmäfoorumin toiminta vakiintunut</a:t>
            </a:r>
          </a:p>
          <a:p>
            <a:pPr marL="171450" marR="0" lvl="0" indent="-171450" algn="l" defTabSz="822960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200"/>
              </a:spcAft>
              <a:buClr>
                <a:srgbClr val="120074">
                  <a:lumMod val="50000"/>
                </a:srgbClr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700" b="0" i="0" u="none" strike="noStrike" kern="1200" cap="none" spc="0" normalizeH="0" baseline="0" noProof="1">
                <a:ln>
                  <a:noFill/>
                </a:ln>
                <a:solidFill>
                  <a:srgbClr val="ECEDED">
                    <a:lumMod val="50000"/>
                  </a:srgbClr>
                </a:solidFill>
                <a:effectLst/>
                <a:uLnTx/>
                <a:uFillTx/>
                <a:latin typeface="Poppins" pitchFamily="2" charset="77"/>
                <a:ea typeface="+mn-ea"/>
                <a:cs typeface="Poppins" pitchFamily="2" charset="77"/>
              </a:rPr>
              <a:t>Laadunhallinta osana kaikkea hankkeen toimintaa</a:t>
            </a:r>
          </a:p>
          <a:p>
            <a:pPr marL="171450" marR="0" lvl="0" indent="-171450" algn="l" defTabSz="822960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200"/>
              </a:spcAft>
              <a:buClr>
                <a:srgbClr val="120074">
                  <a:lumMod val="50000"/>
                </a:srgbClr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700" b="0" i="0" u="none" strike="noStrike" kern="1200" cap="none" spc="0" normalizeH="0" baseline="0" noProof="1">
                <a:ln>
                  <a:noFill/>
                </a:ln>
                <a:solidFill>
                  <a:srgbClr val="ECEDED">
                    <a:lumMod val="50000"/>
                  </a:srgbClr>
                </a:solidFill>
                <a:effectLst/>
                <a:uLnTx/>
                <a:uFillTx/>
                <a:latin typeface="Poppins" pitchFamily="2" charset="77"/>
                <a:ea typeface="+mn-ea"/>
                <a:cs typeface="Poppins" pitchFamily="2" charset="77"/>
              </a:rPr>
              <a:t>Hanketyössä tarvittavat työkalut käytössä </a:t>
            </a:r>
          </a:p>
        </p:txBody>
      </p:sp>
      <p:sp>
        <p:nvSpPr>
          <p:cNvPr id="4" name="Rechteck 26">
            <a:extLst>
              <a:ext uri="{FF2B5EF4-FFF2-40B4-BE49-F238E27FC236}">
                <a16:creationId xmlns:a16="http://schemas.microsoft.com/office/drawing/2014/main" id="{93D0900A-6B7A-4845-A868-B1A7FDA1CE2D}"/>
              </a:ext>
            </a:extLst>
          </p:cNvPr>
          <p:cNvSpPr/>
          <p:nvPr/>
        </p:nvSpPr>
        <p:spPr bwMode="gray">
          <a:xfrm>
            <a:off x="3513793" y="4811966"/>
            <a:ext cx="4633165" cy="1893852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bIns="0" anchor="ctr">
            <a:spAutoFit/>
          </a:bodyPr>
          <a:lstStyle/>
          <a:p>
            <a:pPr marL="171450" marR="0" lvl="0" indent="-171450" algn="l" defTabSz="822960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200"/>
              </a:spcAft>
              <a:buClr>
                <a:srgbClr val="120074">
                  <a:lumMod val="50000"/>
                </a:srgbClr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700" b="0" i="0" u="none" strike="noStrike" kern="1200" cap="none" spc="0" normalizeH="0" baseline="0" noProof="1">
                <a:ln>
                  <a:noFill/>
                </a:ln>
                <a:solidFill>
                  <a:srgbClr val="ECEDED">
                    <a:lumMod val="50000"/>
                  </a:srgbClr>
                </a:solidFill>
                <a:effectLst/>
                <a:uLnTx/>
                <a:uFillTx/>
                <a:latin typeface="Poppins" pitchFamily="2" charset="77"/>
                <a:ea typeface="+mn-ea"/>
                <a:cs typeface="Poppins" pitchFamily="2" charset="77"/>
              </a:rPr>
              <a:t>Digivisio 2030 -palvelujen ensimmäiset tuotantoversiot lanseerattu ja jatkuvat palvelut</a:t>
            </a:r>
            <a:br>
              <a:rPr kumimoji="0" lang="en-US" sz="700" b="0" i="0" u="none" strike="noStrike" kern="1200" cap="none" spc="0" normalizeH="0" baseline="0" noProof="1">
                <a:ln>
                  <a:noFill/>
                </a:ln>
                <a:solidFill>
                  <a:srgbClr val="ECEDED">
                    <a:lumMod val="50000"/>
                  </a:srgbClr>
                </a:solidFill>
                <a:effectLst/>
                <a:uLnTx/>
                <a:uFillTx/>
                <a:latin typeface="Poppins" pitchFamily="2" charset="77"/>
                <a:ea typeface="+mn-ea"/>
                <a:cs typeface="Poppins" pitchFamily="2" charset="77"/>
              </a:rPr>
            </a:br>
            <a:r>
              <a:rPr kumimoji="0" lang="en-US" sz="700" b="0" i="0" u="none" strike="noStrike" kern="1200" cap="none" spc="0" normalizeH="0" baseline="0" noProof="1">
                <a:ln>
                  <a:noFill/>
                </a:ln>
                <a:solidFill>
                  <a:srgbClr val="ECEDED">
                    <a:lumMod val="50000"/>
                  </a:srgbClr>
                </a:solidFill>
                <a:effectLst/>
                <a:uLnTx/>
                <a:uFillTx/>
                <a:latin typeface="Poppins" pitchFamily="2" charset="77"/>
                <a:ea typeface="+mn-ea"/>
                <a:cs typeface="Poppins" pitchFamily="2" charset="77"/>
              </a:rPr>
              <a:t>toimivat korkeakoulujen määrittelemän palvelutason mukaisesti</a:t>
            </a:r>
          </a:p>
          <a:p>
            <a:pPr marL="537845" marR="0" lvl="1" indent="-179070" algn="l" defTabSz="822960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200"/>
              </a:spcAft>
              <a:buClr>
                <a:srgbClr val="120074">
                  <a:lumMod val="50000"/>
                </a:srgbClr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700" b="0" i="0" u="none" strike="noStrike" kern="1200" cap="none" spc="0" normalizeH="0" baseline="0" noProof="1">
                <a:ln>
                  <a:noFill/>
                </a:ln>
                <a:solidFill>
                  <a:srgbClr val="ECEDED">
                    <a:lumMod val="50000"/>
                  </a:srgbClr>
                </a:solidFill>
                <a:effectLst/>
                <a:uLnTx/>
                <a:uFillTx/>
                <a:latin typeface="Poppins" pitchFamily="2" charset="77"/>
                <a:ea typeface="+mn-ea"/>
                <a:cs typeface="Poppins" pitchFamily="2" charset="77"/>
              </a:rPr>
              <a:t>Identiteetinhallinnan minimitoteutus pilotoitu pilottikorkeakouluissa (2023)</a:t>
            </a:r>
          </a:p>
          <a:p>
            <a:pPr marL="537845" marR="0" lvl="1" indent="-179070" algn="l" defTabSz="822960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200"/>
              </a:spcAft>
              <a:buClr>
                <a:srgbClr val="120074">
                  <a:lumMod val="50000"/>
                </a:srgbClr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700" b="0" i="0" u="none" strike="noStrike" kern="1200" cap="none" spc="0" normalizeH="0" baseline="0" noProof="1">
                <a:ln>
                  <a:noFill/>
                </a:ln>
                <a:solidFill>
                  <a:srgbClr val="ECEDED">
                    <a:lumMod val="50000"/>
                  </a:srgbClr>
                </a:solidFill>
                <a:effectLst/>
                <a:uLnTx/>
                <a:uFillTx/>
                <a:latin typeface="Poppins" pitchFamily="2" charset="77"/>
                <a:ea typeface="+mn-ea"/>
                <a:cs typeface="Poppins" pitchFamily="2" charset="77"/>
              </a:rPr>
              <a:t>Opin.fi-palvelun osajulkaisu 1.0 (2023) ja pelisäännöt</a:t>
            </a:r>
          </a:p>
          <a:p>
            <a:pPr marL="171450" marR="0" lvl="0" indent="-171450" algn="l" defTabSz="822960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200"/>
              </a:spcAft>
              <a:buClr>
                <a:srgbClr val="120074">
                  <a:lumMod val="50000"/>
                </a:srgbClr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700" b="0" i="0" u="none" strike="noStrike" kern="1200" cap="none" spc="0" normalizeH="0" baseline="0" noProof="1">
                <a:ln>
                  <a:noFill/>
                </a:ln>
                <a:solidFill>
                  <a:srgbClr val="ECEDED">
                    <a:lumMod val="50000"/>
                  </a:srgbClr>
                </a:solidFill>
                <a:effectLst/>
                <a:uLnTx/>
                <a:uFillTx/>
                <a:latin typeface="Poppins" pitchFamily="2" charset="77"/>
                <a:ea typeface="+mn-ea"/>
                <a:cs typeface="Poppins" pitchFamily="2" charset="77"/>
              </a:rPr>
              <a:t>Opin.fi-palvelu sisältää korkeakoulujen yhdessä tuottamia kokonaisuuksia </a:t>
            </a:r>
          </a:p>
          <a:p>
            <a:pPr marL="171450" marR="0" lvl="0" indent="-171450" algn="l" defTabSz="822960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200"/>
              </a:spcAft>
              <a:buClr>
                <a:srgbClr val="09003A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700" b="0" i="0" u="none" strike="noStrike" kern="1200" cap="none" spc="0" normalizeH="0" baseline="0" noProof="1">
                <a:ln>
                  <a:noFill/>
                </a:ln>
                <a:solidFill>
                  <a:srgbClr val="ECEDED">
                    <a:lumMod val="50000"/>
                  </a:srgbClr>
                </a:solidFill>
                <a:effectLst/>
                <a:uLnTx/>
                <a:uFillTx/>
                <a:latin typeface="Poppins" pitchFamily="2" charset="77"/>
                <a:ea typeface="+mn-ea"/>
                <a:cs typeface="+mn-cs"/>
              </a:rPr>
              <a:t>Linjaukset</a:t>
            </a:r>
            <a:r>
              <a:rPr kumimoji="0" lang="en-US" sz="700" b="0" i="0" u="none" strike="noStrike" kern="1200" cap="none" spc="0" normalizeH="0" baseline="0" noProof="1">
                <a:ln>
                  <a:noFill/>
                </a:ln>
                <a:solidFill>
                  <a:srgbClr val="ECEDED">
                    <a:lumMod val="50000"/>
                  </a:srgbClr>
                </a:solidFill>
                <a:effectLst/>
                <a:uLnTx/>
                <a:uFillTx/>
                <a:latin typeface="Poppins"/>
                <a:ea typeface="+mn-ea"/>
                <a:cs typeface="+mn-cs"/>
              </a:rPr>
              <a:t> koulutustarjonnan ja koulutukseen hakemisen toiminnoista suhteessa korkeakoulujen järjestelmiin on  tehty</a:t>
            </a:r>
          </a:p>
          <a:p>
            <a:pPr marL="171450" marR="0" lvl="0" indent="-171450" algn="l" defTabSz="822960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200"/>
              </a:spcAft>
              <a:buClr>
                <a:srgbClr val="120074">
                  <a:lumMod val="50000"/>
                </a:srgbClr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700" b="0" i="0" u="none" strike="noStrike" kern="1200" cap="none" spc="0" normalizeH="0" baseline="0" noProof="1">
                <a:ln>
                  <a:noFill/>
                </a:ln>
                <a:solidFill>
                  <a:srgbClr val="ECEDED">
                    <a:lumMod val="50000"/>
                  </a:srgbClr>
                </a:solidFill>
                <a:effectLst/>
                <a:uLnTx/>
                <a:uFillTx/>
                <a:latin typeface="Poppins" pitchFamily="2" charset="77"/>
                <a:ea typeface="+mn-ea"/>
                <a:cs typeface="Poppins" pitchFamily="2" charset="77"/>
              </a:rPr>
              <a:t>Yhteisten opintojen digipedagogiset pelisäännöt käytössä korkeakoulujen yhteisessä tarjonnassa</a:t>
            </a:r>
          </a:p>
          <a:p>
            <a:pPr marL="171450" marR="0" lvl="0" indent="-171450" algn="l" defTabSz="822960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200"/>
              </a:spcAft>
              <a:buClr>
                <a:srgbClr val="120074">
                  <a:lumMod val="50000"/>
                </a:srgbClr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fi-FI" sz="700" b="0" i="0" u="none" strike="noStrike" kern="1200" cap="none" spc="0" normalizeH="0" baseline="0" noProof="0" dirty="0">
                <a:ln>
                  <a:noFill/>
                </a:ln>
                <a:solidFill>
                  <a:srgbClr val="ECEDED">
                    <a:lumMod val="50000"/>
                  </a:srgbClr>
                </a:solidFill>
                <a:effectLst/>
                <a:uLnTx/>
                <a:uFillTx/>
                <a:latin typeface="Poppins"/>
                <a:ea typeface="+mn-ea"/>
                <a:cs typeface="+mn-cs"/>
              </a:rPr>
              <a:t>Hyödynnetään modulaarisuutta tarkoituksenmukaisesti ja oppijan opintopolkua tukien yhteisessä </a:t>
            </a:r>
            <a:br>
              <a:rPr kumimoji="0" lang="fi-FI" sz="700" b="0" i="0" u="none" strike="noStrike" kern="1200" cap="none" spc="0" normalizeH="0" baseline="0" noProof="0" dirty="0">
                <a:ln>
                  <a:noFill/>
                </a:ln>
                <a:solidFill>
                  <a:srgbClr val="ECEDED">
                    <a:lumMod val="50000"/>
                  </a:srgbClr>
                </a:solidFill>
                <a:effectLst/>
                <a:uLnTx/>
                <a:uFillTx/>
                <a:latin typeface="Poppins"/>
                <a:ea typeface="+mn-ea"/>
                <a:cs typeface="+mn-cs"/>
              </a:rPr>
            </a:br>
            <a:r>
              <a:rPr kumimoji="0" lang="fi-FI" sz="700" b="0" i="0" u="none" strike="noStrike" kern="1200" cap="none" spc="0" normalizeH="0" baseline="0" noProof="0" dirty="0">
                <a:ln>
                  <a:noFill/>
                </a:ln>
                <a:solidFill>
                  <a:srgbClr val="ECEDED">
                    <a:lumMod val="50000"/>
                  </a:srgbClr>
                </a:solidFill>
                <a:effectLst/>
                <a:uLnTx/>
                <a:uFillTx/>
                <a:latin typeface="Poppins"/>
                <a:ea typeface="+mn-ea"/>
                <a:cs typeface="+mn-cs"/>
              </a:rPr>
              <a:t>opintotarjonnassa.</a:t>
            </a:r>
            <a:endParaRPr kumimoji="0" lang="en-US" sz="700" b="0" i="0" u="none" strike="noStrike" kern="1200" cap="none" spc="0" normalizeH="0" baseline="0" noProof="1">
              <a:ln>
                <a:noFill/>
              </a:ln>
              <a:solidFill>
                <a:srgbClr val="ECEDED">
                  <a:lumMod val="50000"/>
                </a:srgbClr>
              </a:solidFill>
              <a:effectLst/>
              <a:uLnTx/>
              <a:uFillTx/>
              <a:latin typeface="Poppins"/>
              <a:ea typeface="+mn-ea"/>
              <a:cs typeface="+mn-cs"/>
            </a:endParaRPr>
          </a:p>
          <a:p>
            <a:pPr marL="171450" marR="0" lvl="0" indent="-171450" algn="l" defTabSz="822960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200"/>
              </a:spcAft>
              <a:buClr>
                <a:srgbClr val="120074">
                  <a:lumMod val="50000"/>
                </a:srgbClr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700" b="0" i="0" u="none" strike="noStrike" kern="1200" cap="none" spc="0" normalizeH="0" baseline="0" noProof="1">
                <a:ln>
                  <a:noFill/>
                </a:ln>
                <a:solidFill>
                  <a:srgbClr val="ECEDED">
                    <a:lumMod val="50000"/>
                  </a:srgbClr>
                </a:solidFill>
                <a:effectLst/>
                <a:uLnTx/>
                <a:uFillTx/>
                <a:latin typeface="Poppins" pitchFamily="2" charset="77"/>
                <a:ea typeface="+mn-ea"/>
                <a:cs typeface="Poppins" pitchFamily="2" charset="77"/>
              </a:rPr>
              <a:t>Muutosjohtamisen ohjelma tarjoaa tukea Digivisio 2030 palvelujen käyttöönotoissa ja korkeakoulujen</a:t>
            </a:r>
            <a:br>
              <a:rPr kumimoji="0" lang="en-US" sz="700" b="0" i="0" u="none" strike="noStrike" kern="1200" cap="none" spc="0" normalizeH="0" baseline="0" noProof="1">
                <a:ln>
                  <a:noFill/>
                </a:ln>
                <a:solidFill>
                  <a:srgbClr val="ECEDED">
                    <a:lumMod val="50000"/>
                  </a:srgbClr>
                </a:solidFill>
                <a:effectLst/>
                <a:uLnTx/>
                <a:uFillTx/>
                <a:latin typeface="Poppins" pitchFamily="2" charset="77"/>
                <a:ea typeface="+mn-ea"/>
                <a:cs typeface="Poppins" pitchFamily="2" charset="77"/>
              </a:rPr>
            </a:br>
            <a:r>
              <a:rPr kumimoji="0" lang="en-US" sz="700" b="0" i="0" u="none" strike="noStrike" kern="1200" cap="none" spc="0" normalizeH="0" baseline="0" noProof="1">
                <a:ln>
                  <a:noFill/>
                </a:ln>
                <a:solidFill>
                  <a:srgbClr val="ECEDED">
                    <a:lumMod val="50000"/>
                  </a:srgbClr>
                </a:solidFill>
                <a:effectLst/>
                <a:uLnTx/>
                <a:uFillTx/>
                <a:latin typeface="Poppins" pitchFamily="2" charset="77"/>
                <a:ea typeface="+mn-ea"/>
                <a:cs typeface="Poppins" pitchFamily="2" charset="77"/>
              </a:rPr>
              <a:t>muutostyössä ja tarjoaa vertaisverkostoitumisen kautta tukea korkeakouluille</a:t>
            </a:r>
          </a:p>
          <a:p>
            <a:pPr marL="171450" marR="0" lvl="0" indent="-171450" algn="l" defTabSz="822960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200"/>
              </a:spcAft>
              <a:buClr>
                <a:srgbClr val="120074">
                  <a:lumMod val="50000"/>
                </a:srgbClr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700" b="0" i="0" u="none" strike="noStrike" kern="1200" cap="none" spc="0" normalizeH="0" baseline="0" noProof="1">
                <a:ln>
                  <a:noFill/>
                </a:ln>
                <a:solidFill>
                  <a:srgbClr val="ECEDED">
                    <a:lumMod val="50000"/>
                  </a:srgbClr>
                </a:solidFill>
                <a:effectLst/>
                <a:uLnTx/>
                <a:uFillTx/>
                <a:latin typeface="Poppins" pitchFamily="2" charset="77"/>
                <a:ea typeface="+mn-ea"/>
                <a:cs typeface="Poppins" pitchFamily="2" charset="77"/>
              </a:rPr>
              <a:t>Oppimisalustayhteistyöhön liittyvät linjaukset tehty</a:t>
            </a:r>
          </a:p>
          <a:p>
            <a:pPr marL="171450" marR="0" lvl="0" indent="-171450" algn="l" defTabSz="822960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200"/>
              </a:spcAft>
              <a:buClr>
                <a:srgbClr val="120074">
                  <a:lumMod val="50000"/>
                </a:srgbClr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700" b="0" i="0" u="none" strike="noStrike" kern="1200" cap="none" spc="0" normalizeH="0" baseline="0" noProof="1">
                <a:ln>
                  <a:noFill/>
                </a:ln>
                <a:solidFill>
                  <a:srgbClr val="ECEDED">
                    <a:lumMod val="50000"/>
                  </a:srgbClr>
                </a:solidFill>
                <a:effectLst/>
                <a:uLnTx/>
                <a:uFillTx/>
                <a:latin typeface="Poppins" pitchFamily="2" charset="77"/>
                <a:ea typeface="+mn-ea"/>
                <a:cs typeface="Poppins" pitchFamily="2" charset="77"/>
              </a:rPr>
              <a:t>Hankkeen jatkorahoituksen ja jatkuven palvelujen rahoituksen suunnitelma valmis </a:t>
            </a:r>
          </a:p>
          <a:p>
            <a:pPr marL="171450" marR="0" lvl="0" indent="-171450" algn="l" defTabSz="822960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200"/>
              </a:spcAft>
              <a:buClr>
                <a:srgbClr val="120074">
                  <a:lumMod val="50000"/>
                </a:srgbClr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700" b="0" i="0" u="none" strike="noStrike" kern="1200" cap="none" spc="0" normalizeH="0" baseline="0" noProof="1">
                <a:ln>
                  <a:noFill/>
                </a:ln>
                <a:solidFill>
                  <a:srgbClr val="ECEDED">
                    <a:lumMod val="50000"/>
                  </a:srgbClr>
                </a:solidFill>
                <a:effectLst/>
                <a:uLnTx/>
                <a:uFillTx/>
                <a:latin typeface="Poppins" pitchFamily="2" charset="77"/>
                <a:ea typeface="+mn-ea"/>
                <a:cs typeface="Poppins" pitchFamily="2" charset="77"/>
              </a:rPr>
              <a:t>Konsortion pitkän aikavälin organisoituminen ratkaistu oikeushenkilön kautta</a:t>
            </a:r>
            <a:endParaRPr kumimoji="0" lang="en-US" sz="800" b="1" i="0" u="none" strike="noStrike" kern="1200" cap="none" spc="0" normalizeH="0" baseline="0" noProof="1">
              <a:ln>
                <a:noFill/>
              </a:ln>
              <a:solidFill>
                <a:srgbClr val="ECEDED">
                  <a:lumMod val="50000"/>
                </a:srgbClr>
              </a:solidFill>
              <a:effectLst/>
              <a:uLnTx/>
              <a:uFillTx/>
              <a:latin typeface="Poppins" pitchFamily="2" charset="77"/>
              <a:ea typeface="+mn-ea"/>
              <a:cs typeface="Poppins" pitchFamily="2" charset="77"/>
            </a:endParaRPr>
          </a:p>
        </p:txBody>
      </p:sp>
      <p:sp>
        <p:nvSpPr>
          <p:cNvPr id="5" name="Rechteck 26">
            <a:extLst>
              <a:ext uri="{FF2B5EF4-FFF2-40B4-BE49-F238E27FC236}">
                <a16:creationId xmlns:a16="http://schemas.microsoft.com/office/drawing/2014/main" id="{C17C947A-1B06-D843-AAF4-4DB1B9D2D02A}"/>
              </a:ext>
            </a:extLst>
          </p:cNvPr>
          <p:cNvSpPr/>
          <p:nvPr/>
        </p:nvSpPr>
        <p:spPr bwMode="gray">
          <a:xfrm>
            <a:off x="224968" y="4870487"/>
            <a:ext cx="2395580" cy="1663532"/>
          </a:xfrm>
          <a:prstGeom prst="rect">
            <a:avLst/>
          </a:prstGeom>
          <a:noFill/>
        </p:spPr>
        <p:txBody>
          <a:bodyPr wrap="square" lIns="0" tIns="0" bIns="0" anchor="t" anchorCtr="0">
            <a:spAutoFit/>
          </a:bodyPr>
          <a:lstStyle/>
          <a:p>
            <a:pPr marL="171450" marR="0" lvl="0" indent="-171450" algn="l" defTabSz="822960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200"/>
              </a:spcAft>
              <a:buClr>
                <a:srgbClr val="120074">
                  <a:lumMod val="50000"/>
                </a:srgbClr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700" b="0" i="0" u="none" strike="noStrike" kern="1200" cap="none" spc="0" normalizeH="0" baseline="0" noProof="1">
                <a:ln>
                  <a:noFill/>
                </a:ln>
                <a:solidFill>
                  <a:srgbClr val="ECEDED">
                    <a:lumMod val="50000"/>
                  </a:srgbClr>
                </a:solidFill>
                <a:effectLst/>
                <a:uLnTx/>
                <a:uFillTx/>
                <a:latin typeface="Poppins" pitchFamily="2" charset="77"/>
                <a:ea typeface="+mn-ea"/>
                <a:cs typeface="Poppins" pitchFamily="2" charset="77"/>
              </a:rPr>
              <a:t>Oppijan käyttäjämatka kuvattu</a:t>
            </a:r>
          </a:p>
          <a:p>
            <a:pPr marL="171450" marR="0" lvl="0" indent="-171450" algn="l" defTabSz="822960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200"/>
              </a:spcAft>
              <a:buClr>
                <a:srgbClr val="120074">
                  <a:lumMod val="50000"/>
                </a:srgbClr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700" b="0" i="0" u="none" strike="noStrike" kern="1200" cap="none" spc="0" normalizeH="0" baseline="0" noProof="1">
                <a:ln>
                  <a:noFill/>
                </a:ln>
                <a:solidFill>
                  <a:srgbClr val="ECEDED">
                    <a:lumMod val="50000"/>
                  </a:srgbClr>
                </a:solidFill>
                <a:effectLst/>
                <a:uLnTx/>
                <a:uFillTx/>
                <a:latin typeface="Poppins" pitchFamily="2" charset="77"/>
                <a:ea typeface="+mn-ea"/>
                <a:cs typeface="Poppins" pitchFamily="2" charset="77"/>
              </a:rPr>
              <a:t>Tavoitearkkitehtuuri kuvattu </a:t>
            </a:r>
          </a:p>
          <a:p>
            <a:pPr marL="171450" marR="0" lvl="0" indent="-171450" algn="l" defTabSz="822960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200"/>
              </a:spcAft>
              <a:buClr>
                <a:srgbClr val="120074">
                  <a:lumMod val="50000"/>
                </a:srgbClr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700" b="0" i="0" u="none" strike="noStrike" kern="1200" cap="none" spc="0" normalizeH="0" baseline="0" noProof="1">
                <a:ln>
                  <a:noFill/>
                </a:ln>
                <a:solidFill>
                  <a:srgbClr val="ECEDED">
                    <a:lumMod val="50000"/>
                  </a:srgbClr>
                </a:solidFill>
                <a:effectLst/>
                <a:uLnTx/>
                <a:uFillTx/>
                <a:latin typeface="Poppins" pitchFamily="2" charset="77"/>
                <a:ea typeface="+mn-ea"/>
                <a:cs typeface="Poppins" pitchFamily="2" charset="77"/>
              </a:rPr>
              <a:t>Lainsäädännön muutostarpeet tunnistettu</a:t>
            </a:r>
          </a:p>
          <a:p>
            <a:pPr marL="171450" marR="0" lvl="0" indent="-171450" algn="l" defTabSz="822960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200"/>
              </a:spcAft>
              <a:buClr>
                <a:srgbClr val="120074">
                  <a:lumMod val="50000"/>
                </a:srgbClr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700" b="0" i="0" u="none" strike="noStrike" kern="1200" cap="none" spc="0" normalizeH="0" baseline="0" noProof="1">
                <a:ln>
                  <a:noFill/>
                </a:ln>
                <a:solidFill>
                  <a:srgbClr val="ECEDED">
                    <a:lumMod val="50000"/>
                  </a:srgbClr>
                </a:solidFill>
                <a:effectLst/>
                <a:uLnTx/>
                <a:uFillTx/>
                <a:latin typeface="Poppins" pitchFamily="2" charset="77"/>
                <a:ea typeface="+mn-ea"/>
                <a:cs typeface="Poppins" pitchFamily="2" charset="77"/>
              </a:rPr>
              <a:t>Nykyhankkeet ja järjestelmät analysoitu</a:t>
            </a:r>
          </a:p>
          <a:p>
            <a:pPr marL="171450" marR="0" lvl="0" indent="-171450" algn="l" defTabSz="822960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200"/>
              </a:spcAft>
              <a:buClr>
                <a:srgbClr val="120074">
                  <a:lumMod val="50000"/>
                </a:srgbClr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700" b="0" i="0" u="none" strike="noStrike" kern="1200" cap="none" spc="0" normalizeH="0" baseline="0" noProof="1">
                <a:ln>
                  <a:noFill/>
                </a:ln>
                <a:solidFill>
                  <a:srgbClr val="ECEDED">
                    <a:lumMod val="50000"/>
                  </a:srgbClr>
                </a:solidFill>
                <a:effectLst/>
                <a:uLnTx/>
                <a:uFillTx/>
                <a:latin typeface="Poppins" pitchFamily="2" charset="77"/>
                <a:ea typeface="+mn-ea"/>
                <a:cs typeface="Poppins" pitchFamily="2" charset="77"/>
              </a:rPr>
              <a:t>Digivisio 2030 palvelujen toiminnalliset määrittelyt tehty</a:t>
            </a:r>
          </a:p>
          <a:p>
            <a:pPr marL="171450" marR="0" lvl="0" indent="-171450" algn="l" defTabSz="822960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200"/>
              </a:spcAft>
              <a:buClr>
                <a:srgbClr val="120074">
                  <a:lumMod val="50000"/>
                </a:srgbClr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700" b="0" i="0" u="none" strike="noStrike" kern="1200" cap="none" spc="0" normalizeH="0" baseline="0" noProof="1">
                <a:ln>
                  <a:noFill/>
                </a:ln>
                <a:solidFill>
                  <a:srgbClr val="ECEDED">
                    <a:lumMod val="50000"/>
                  </a:srgbClr>
                </a:solidFill>
                <a:effectLst/>
                <a:uLnTx/>
                <a:uFillTx/>
                <a:latin typeface="Poppins" pitchFamily="2" charset="77"/>
                <a:ea typeface="+mn-ea"/>
                <a:cs typeface="Poppins" pitchFamily="2" charset="77"/>
              </a:rPr>
              <a:t>Digivisio 2030 kaksi ensimmäistä rajattua käyttöönottoa päätetty</a:t>
            </a:r>
          </a:p>
          <a:p>
            <a:pPr marL="171450" marR="0" lvl="0" indent="-171450" algn="l" defTabSz="822960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200"/>
              </a:spcAft>
              <a:buClr>
                <a:srgbClr val="120074">
                  <a:lumMod val="50000"/>
                </a:srgbClr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700" b="0" i="0" u="none" strike="noStrike" kern="1200" cap="none" spc="0" normalizeH="0" baseline="0" noProof="1">
                <a:ln>
                  <a:noFill/>
                </a:ln>
                <a:solidFill>
                  <a:srgbClr val="ECEDED">
                    <a:lumMod val="50000"/>
                  </a:srgbClr>
                </a:solidFill>
                <a:effectLst/>
                <a:uLnTx/>
                <a:uFillTx/>
                <a:latin typeface="Poppins" pitchFamily="2" charset="77"/>
                <a:ea typeface="+mn-ea"/>
                <a:cs typeface="Poppins" pitchFamily="2" charset="77"/>
              </a:rPr>
              <a:t>Oikeushenkilöselvityksen perusteella tarvittavat toimenpiteet linjattu</a:t>
            </a:r>
          </a:p>
          <a:p>
            <a:pPr marL="171450" marR="0" lvl="0" indent="-171450" algn="l" defTabSz="822960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200"/>
              </a:spcAft>
              <a:buClr>
                <a:srgbClr val="120074">
                  <a:lumMod val="50000"/>
                </a:srgbClr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700" b="0" i="0" u="none" strike="noStrike" kern="1200" cap="none" spc="0" normalizeH="0" baseline="0" noProof="1">
                <a:ln>
                  <a:noFill/>
                </a:ln>
                <a:solidFill>
                  <a:srgbClr val="ECEDED">
                    <a:lumMod val="50000"/>
                  </a:srgbClr>
                </a:solidFill>
                <a:effectLst/>
                <a:uLnTx/>
                <a:uFillTx/>
                <a:latin typeface="Poppins" pitchFamily="2" charset="77"/>
                <a:ea typeface="+mn-ea"/>
                <a:cs typeface="Poppins" pitchFamily="2" charset="77"/>
              </a:rPr>
              <a:t>Korkeakoulut ja OKM sitoutuneet yhteiseen visioon</a:t>
            </a:r>
          </a:p>
          <a:p>
            <a:pPr marL="171450" marR="0" lvl="0" indent="-171450" algn="l" defTabSz="822960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200"/>
              </a:spcAft>
              <a:buClr>
                <a:srgbClr val="120074">
                  <a:lumMod val="50000"/>
                </a:srgbClr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700" b="0" i="0" u="none" strike="noStrike" kern="1200" cap="none" spc="0" normalizeH="0" baseline="0" noProof="1">
                <a:ln>
                  <a:noFill/>
                </a:ln>
                <a:solidFill>
                  <a:srgbClr val="ECEDED">
                    <a:lumMod val="50000"/>
                  </a:srgbClr>
                </a:solidFill>
                <a:effectLst/>
                <a:uLnTx/>
                <a:uFillTx/>
                <a:latin typeface="Poppins" pitchFamily="2" charset="77"/>
                <a:ea typeface="+mn-ea"/>
                <a:cs typeface="Poppins" pitchFamily="2" charset="77"/>
              </a:rPr>
              <a:t>Rahoitus, hanke ja resurssointi suunniteltu</a:t>
            </a:r>
          </a:p>
          <a:p>
            <a:pPr marL="171450" marR="0" lvl="0" indent="-171450" algn="l" defTabSz="822960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200"/>
              </a:spcAft>
              <a:buClr>
                <a:srgbClr val="120074">
                  <a:lumMod val="50000"/>
                </a:srgbClr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700" b="0" i="0" u="none" strike="noStrike" kern="1200" cap="none" spc="0" normalizeH="0" baseline="0" noProof="1">
                <a:ln>
                  <a:noFill/>
                </a:ln>
                <a:solidFill>
                  <a:srgbClr val="ECEDED">
                    <a:lumMod val="50000"/>
                  </a:srgbClr>
                </a:solidFill>
                <a:effectLst/>
                <a:uLnTx/>
                <a:uFillTx/>
                <a:latin typeface="Poppins" pitchFamily="2" charset="77"/>
                <a:ea typeface="+mn-ea"/>
                <a:cs typeface="Poppins" pitchFamily="2" charset="77"/>
              </a:rPr>
              <a:t>Kehittämis- ja johtamismalli kiinnitetty</a:t>
            </a:r>
          </a:p>
        </p:txBody>
      </p:sp>
      <p:sp>
        <p:nvSpPr>
          <p:cNvPr id="6" name="Rechteck 26">
            <a:extLst>
              <a:ext uri="{FF2B5EF4-FFF2-40B4-BE49-F238E27FC236}">
                <a16:creationId xmlns:a16="http://schemas.microsoft.com/office/drawing/2014/main" id="{05D20090-E043-0B49-965E-3B2784A9930F}"/>
              </a:ext>
            </a:extLst>
          </p:cNvPr>
          <p:cNvSpPr/>
          <p:nvPr/>
        </p:nvSpPr>
        <p:spPr bwMode="gray">
          <a:xfrm>
            <a:off x="9512296" y="4574576"/>
            <a:ext cx="2452149" cy="2032351"/>
          </a:xfrm>
          <a:prstGeom prst="rect">
            <a:avLst/>
          </a:prstGeom>
          <a:noFill/>
        </p:spPr>
        <p:txBody>
          <a:bodyPr wrap="square" lIns="0" tIns="0" bIns="0" anchor="ctr">
            <a:spAutoFit/>
          </a:bodyPr>
          <a:lstStyle/>
          <a:p>
            <a:pPr marL="0" marR="0" lvl="0" indent="0" algn="l" defTabSz="822960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200"/>
              </a:spcAft>
              <a:buClr>
                <a:srgbClr val="120074">
                  <a:lumMod val="50000"/>
                </a:srgbClr>
              </a:buClr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" pitchFamily="2" charset="77"/>
                <a:ea typeface="+mn-ea"/>
                <a:cs typeface="Poppins" pitchFamily="2" charset="77"/>
              </a:rPr>
              <a:t>2025 – Määritellään osana tavoiteskenaarion tarkennusta</a:t>
            </a:r>
          </a:p>
          <a:p>
            <a:pPr marL="154305" marR="0" lvl="0" indent="-154305" algn="l" defTabSz="822960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200"/>
              </a:spcAft>
              <a:buClr>
                <a:srgbClr val="120074">
                  <a:lumMod val="50000"/>
                </a:srgbClr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100" b="0" i="0" u="none" strike="noStrike" kern="1200" cap="none" spc="0" normalizeH="0" baseline="0" noProof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" pitchFamily="2" charset="77"/>
                <a:ea typeface="+mn-ea"/>
                <a:cs typeface="Poppins" pitchFamily="2" charset="77"/>
              </a:rPr>
              <a:t>Opintotarjonta ja oppijatieto yhdessä paikassa</a:t>
            </a:r>
          </a:p>
          <a:p>
            <a:pPr marL="154305" marR="0" lvl="0" indent="-154305" algn="l" defTabSz="822960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200"/>
              </a:spcAft>
              <a:buClr>
                <a:srgbClr val="120074">
                  <a:lumMod val="50000"/>
                </a:srgbClr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100" b="0" i="0" u="none" strike="noStrike" kern="1200" cap="none" spc="0" normalizeH="0" baseline="0" noProof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" pitchFamily="2" charset="77"/>
                <a:ea typeface="+mn-ea"/>
                <a:cs typeface="Poppins" pitchFamily="2" charset="77"/>
              </a:rPr>
              <a:t>Sujuvat prosessit ja palvelut jalkautuneet</a:t>
            </a:r>
          </a:p>
          <a:p>
            <a:pPr marL="154305" marR="0" lvl="0" indent="-154305" algn="l" defTabSz="822960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200"/>
              </a:spcAft>
              <a:buClr>
                <a:srgbClr val="120074">
                  <a:lumMod val="50000"/>
                </a:srgbClr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100" b="0" i="0" u="none" strike="noStrike" kern="1200" cap="none" spc="0" normalizeH="0" baseline="0" noProof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" pitchFamily="2" charset="77"/>
                <a:ea typeface="+mn-ea"/>
                <a:cs typeface="Poppins" pitchFamily="2" charset="77"/>
              </a:rPr>
              <a:t>Opin.fi-palvelun datan avulla merkittävää lisäarvoa oppijalle ja korkeakoululle</a:t>
            </a:r>
          </a:p>
          <a:p>
            <a:pPr marL="154305" marR="0" lvl="0" indent="-154305" algn="l" defTabSz="822960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200"/>
              </a:spcAft>
              <a:buClr>
                <a:srgbClr val="120074">
                  <a:lumMod val="50000"/>
                </a:srgbClr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100" b="0" i="0" u="none" strike="noStrike" kern="1200" cap="none" spc="0" normalizeH="0" baseline="0" noProof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" pitchFamily="2" charset="77"/>
                <a:ea typeface="+mn-ea"/>
                <a:cs typeface="Poppins" pitchFamily="2" charset="77"/>
              </a:rPr>
              <a:t>Tutkinto-opiskelun asteittainen ottaminen mukaan Opin.fi tarjontaan</a:t>
            </a:r>
          </a:p>
        </p:txBody>
      </p:sp>
      <p:sp>
        <p:nvSpPr>
          <p:cNvPr id="8" name="Rechteck 26">
            <a:extLst>
              <a:ext uri="{FF2B5EF4-FFF2-40B4-BE49-F238E27FC236}">
                <a16:creationId xmlns:a16="http://schemas.microsoft.com/office/drawing/2014/main" id="{490E330C-51A4-40E3-B39F-374EC7F11289}"/>
              </a:ext>
            </a:extLst>
          </p:cNvPr>
          <p:cNvSpPr/>
          <p:nvPr/>
        </p:nvSpPr>
        <p:spPr bwMode="gray">
          <a:xfrm>
            <a:off x="6298141" y="609479"/>
            <a:ext cx="5253070" cy="2134943"/>
          </a:xfrm>
          <a:prstGeom prst="rect">
            <a:avLst/>
          </a:prstGeom>
        </p:spPr>
        <p:txBody>
          <a:bodyPr wrap="square" lIns="0" tIns="0" bIns="0" anchor="ctr">
            <a:spAutoFit/>
          </a:bodyPr>
          <a:lstStyle/>
          <a:p>
            <a:pPr marL="171450" marR="0" lvl="0" indent="-171450" algn="l" defTabSz="822960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200"/>
              </a:spcAft>
              <a:buClr>
                <a:srgbClr val="120074">
                  <a:lumMod val="50000"/>
                </a:srgbClr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1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EFEC2"/>
                </a:highlight>
                <a:uLnTx/>
                <a:uFillTx/>
                <a:latin typeface="Poppins" pitchFamily="2" charset="77"/>
                <a:ea typeface="+mn-ea"/>
                <a:cs typeface="Poppins" pitchFamily="2" charset="77"/>
              </a:rPr>
              <a:t>Opin.fi:n beta-versio on avattu rajatusti oppijoille ja palvelusta on saatu palautetta, ensimmäiset tuotantoversiot lanseerattu ja jatkuvat palvelut toimivat korkeakoulujen</a:t>
            </a:r>
            <a:r>
              <a:rPr kumimoji="0" lang="en-US" sz="1200" b="0" i="0" u="none" strike="noStrike" kern="1200" cap="none" spc="0" normalizeH="0" baseline="0" noProof="1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EFEC2"/>
                </a:highlight>
                <a:uLnTx/>
                <a:uFillTx/>
                <a:latin typeface="Poppins"/>
                <a:ea typeface="+mn-ea"/>
                <a:cs typeface="Calibri"/>
              </a:rPr>
              <a:t> määrittelemän palvelutason mukaisesti</a:t>
            </a:r>
            <a:endParaRPr kumimoji="0" lang="fi-FI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154305" marR="0" lvl="0" indent="-154305" algn="l" defTabSz="822960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200"/>
              </a:spcAft>
              <a:buClr>
                <a:srgbClr val="09003A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1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EFEC2"/>
                </a:highlight>
                <a:uLnTx/>
                <a:uFillTx/>
                <a:latin typeface="Poppins"/>
                <a:ea typeface="+mn-ea"/>
                <a:cs typeface="Calibri"/>
              </a:rPr>
              <a:t>Opin</a:t>
            </a:r>
            <a:r>
              <a:rPr kumimoji="0" lang="en-US" sz="1200" b="0" i="0" u="none" strike="noStrike" kern="1200" cap="none" spc="0" normalizeH="0" baseline="0" noProof="1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EFEC2"/>
                </a:highlight>
                <a:uLnTx/>
                <a:uFillTx/>
                <a:latin typeface="Poppins" pitchFamily="2" charset="77"/>
                <a:ea typeface="+mn-ea"/>
                <a:cs typeface="Poppins" pitchFamily="2" charset="77"/>
              </a:rPr>
              <a:t>.fi-palvelu ja ensimmäiset korkeakoulut ovat lanseerausvalmiudessa</a:t>
            </a:r>
            <a:endParaRPr kumimoji="0" lang="fi-FI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537845" marR="0" lvl="1" indent="-179070" algn="l" defTabSz="822960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200"/>
              </a:spcAft>
              <a:buClr>
                <a:srgbClr val="120074">
                  <a:lumMod val="50000"/>
                </a:srgbClr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1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EFEC2"/>
                </a:highlight>
                <a:uLnTx/>
                <a:uFillTx/>
                <a:latin typeface="Poppins" pitchFamily="2" charset="77"/>
                <a:ea typeface="+mn-ea"/>
                <a:cs typeface="Poppins" pitchFamily="2" charset="77"/>
              </a:rPr>
              <a:t>Opin.fi-palvelun osajulkaisut 2.0 ja 3.0 </a:t>
            </a:r>
          </a:p>
          <a:p>
            <a:pPr marL="537845" marR="0" lvl="1" indent="-179070" algn="l" defTabSz="822960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200"/>
              </a:spcAft>
              <a:buClr>
                <a:srgbClr val="120074">
                  <a:lumMod val="50000"/>
                </a:srgbClr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1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EFEC2"/>
                </a:highlight>
                <a:uLnTx/>
                <a:uFillTx/>
                <a:latin typeface="Poppins" pitchFamily="2" charset="77"/>
                <a:ea typeface="+mn-ea"/>
                <a:cs typeface="Poppins" pitchFamily="2" charset="77"/>
              </a:rPr>
              <a:t>Identiteetinhallinnan toteutus tuotantokäytössä </a:t>
            </a:r>
          </a:p>
          <a:p>
            <a:pPr marL="154305" marR="0" lvl="0" indent="-154305" algn="l" defTabSz="822960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200"/>
              </a:spcAft>
              <a:buClr>
                <a:srgbClr val="120074">
                  <a:lumMod val="50000"/>
                </a:srgbClr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1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EFEC2"/>
                </a:highlight>
                <a:uLnTx/>
                <a:uFillTx/>
                <a:latin typeface="Poppins" pitchFamily="2" charset="77"/>
                <a:ea typeface="+mn-ea"/>
                <a:cs typeface="Poppins" pitchFamily="2" charset="77"/>
              </a:rPr>
              <a:t>Hankkeen jatkovaiheen teemat on tarkennettu ja jatkorahoitus on varmistettu</a:t>
            </a:r>
          </a:p>
          <a:p>
            <a:pPr marL="154305" marR="0" lvl="0" indent="-154305" algn="l" defTabSz="822960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200"/>
              </a:spcAft>
              <a:buClr>
                <a:srgbClr val="120074">
                  <a:lumMod val="50000"/>
                </a:srgbClr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1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EFEC2"/>
                </a:highlight>
                <a:uLnTx/>
                <a:uFillTx/>
                <a:latin typeface="Poppins" pitchFamily="2" charset="77"/>
                <a:ea typeface="+mn-ea"/>
                <a:cs typeface="Poppins" pitchFamily="2" charset="77"/>
              </a:rPr>
              <a:t>Pienet osaamiskokonaisuudet osana 3.0 version pilotointia</a:t>
            </a:r>
          </a:p>
          <a:p>
            <a:pPr marL="171450" marR="0" lvl="0" indent="-171450" algn="l" defTabSz="822960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200"/>
              </a:spcAft>
              <a:buClr>
                <a:srgbClr val="120074">
                  <a:lumMod val="50000"/>
                </a:srgbClr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1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EFEC2"/>
                </a:highlight>
                <a:uLnTx/>
                <a:uFillTx/>
                <a:latin typeface="Poppins" pitchFamily="2" charset="77"/>
                <a:ea typeface="+mn-ea"/>
                <a:cs typeface="Poppins" pitchFamily="2" charset="77"/>
              </a:rPr>
              <a:t>Digivisio-oikeushenkilö on operatiivisessa toimintavalmiudessa</a:t>
            </a:r>
          </a:p>
          <a:p>
            <a:pPr marL="628650" marR="0" lvl="1" indent="-171450" algn="l" defTabSz="822960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200"/>
              </a:spcAft>
              <a:buClr>
                <a:srgbClr val="120074">
                  <a:lumMod val="50000"/>
                </a:srgbClr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1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EFEC2"/>
                </a:highlight>
                <a:uLnTx/>
                <a:uFillTx/>
                <a:latin typeface="Poppins" pitchFamily="2" charset="77"/>
                <a:ea typeface="+mn-ea"/>
                <a:cs typeface="Poppins" pitchFamily="2" charset="77"/>
              </a:rPr>
              <a:t>Yhtiön ja konsortion yhteistyöstä ja tehtävistä on sovittu</a:t>
            </a:r>
          </a:p>
          <a:p>
            <a:pPr marL="171450" marR="0" lvl="0" indent="-171450" algn="l" defTabSz="822960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200"/>
              </a:spcAft>
              <a:buClr>
                <a:srgbClr val="09003A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1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EFEC2"/>
                </a:highlight>
                <a:uLnTx/>
                <a:uFillTx/>
                <a:latin typeface="Poppins" pitchFamily="2" charset="77"/>
                <a:ea typeface="+mn-ea"/>
                <a:cs typeface="Poppins" pitchFamily="2" charset="77"/>
              </a:rPr>
              <a:t>Virta-selvitykseen osallistuminen</a:t>
            </a:r>
            <a:endParaRPr kumimoji="0" lang="en-US" sz="1400" b="0" i="0" u="none" strike="noStrike" kern="1200" cap="none" spc="0" normalizeH="0" baseline="0" noProof="1">
              <a:ln>
                <a:noFill/>
              </a:ln>
              <a:solidFill>
                <a:srgbClr val="000000"/>
              </a:solidFill>
              <a:effectLst/>
              <a:highlight>
                <a:srgbClr val="FEFEC2"/>
              </a:highlight>
              <a:uLnTx/>
              <a:uFillTx/>
              <a:latin typeface="Poppins" pitchFamily="2" charset="77"/>
              <a:ea typeface="+mn-ea"/>
              <a:cs typeface="Poppins" pitchFamily="2" charset="77"/>
            </a:endParaRP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C26A7530-3476-BAE1-4853-1A57C237521A}"/>
              </a:ext>
            </a:extLst>
          </p:cNvPr>
          <p:cNvSpPr/>
          <p:nvPr/>
        </p:nvSpPr>
        <p:spPr>
          <a:xfrm>
            <a:off x="640790" y="4198584"/>
            <a:ext cx="648000" cy="576000"/>
          </a:xfrm>
          <a:prstGeom prst="ellipse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oppins" panose="00000500000000000000" pitchFamily="2" charset="0"/>
              <a:ea typeface="+mn-ea"/>
              <a:cs typeface="Poppins" panose="00000500000000000000" pitchFamily="2" charset="0"/>
            </a:endParaRP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9D513611-95A0-7D7A-2254-6A42CBF98FEA}"/>
              </a:ext>
            </a:extLst>
          </p:cNvPr>
          <p:cNvSpPr/>
          <p:nvPr/>
        </p:nvSpPr>
        <p:spPr>
          <a:xfrm>
            <a:off x="4969112" y="4109889"/>
            <a:ext cx="648000" cy="576000"/>
          </a:xfrm>
          <a:prstGeom prst="ellipse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oppins" panose="00000500000000000000" pitchFamily="2" charset="0"/>
              <a:ea typeface="+mn-ea"/>
              <a:cs typeface="Poppins" panose="00000500000000000000" pitchFamily="2" charset="0"/>
            </a:endParaRP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37854EB3-3B43-03F9-DDA4-F43414C7FCEB}"/>
              </a:ext>
            </a:extLst>
          </p:cNvPr>
          <p:cNvSpPr/>
          <p:nvPr/>
        </p:nvSpPr>
        <p:spPr>
          <a:xfrm>
            <a:off x="10444581" y="3878405"/>
            <a:ext cx="648000" cy="576000"/>
          </a:xfrm>
          <a:prstGeom prst="ellipse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oppins" panose="00000500000000000000" pitchFamily="2" charset="0"/>
              <a:ea typeface="+mn-ea"/>
              <a:cs typeface="Poppins" panose="00000500000000000000" pitchFamily="2" charset="0"/>
            </a:endParaRP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FC4F76B2-F0B5-B82C-2E49-0D3F4E62307F}"/>
              </a:ext>
            </a:extLst>
          </p:cNvPr>
          <p:cNvSpPr/>
          <p:nvPr/>
        </p:nvSpPr>
        <p:spPr>
          <a:xfrm>
            <a:off x="7161126" y="3074158"/>
            <a:ext cx="648000" cy="576000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oppins" panose="00000500000000000000" pitchFamily="2" charset="0"/>
              <a:ea typeface="+mn-ea"/>
              <a:cs typeface="Poppins" panose="00000500000000000000" pitchFamily="2" charset="0"/>
            </a:endParaRPr>
          </a:p>
        </p:txBody>
      </p: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C83E0CD3-1BCF-B463-B5BB-908F03E036E0}"/>
              </a:ext>
            </a:extLst>
          </p:cNvPr>
          <p:cNvCxnSpPr>
            <a:cxnSpLocks/>
          </p:cNvCxnSpPr>
          <p:nvPr/>
        </p:nvCxnSpPr>
        <p:spPr>
          <a:xfrm>
            <a:off x="3203176" y="3749355"/>
            <a:ext cx="0" cy="588726"/>
          </a:xfrm>
          <a:prstGeom prst="line">
            <a:avLst/>
          </a:prstGeom>
          <a:ln w="12700">
            <a:solidFill>
              <a:schemeClr val="accent6">
                <a:lumMod val="50000"/>
              </a:schemeClr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0" name="Oval 29">
            <a:extLst>
              <a:ext uri="{FF2B5EF4-FFF2-40B4-BE49-F238E27FC236}">
                <a16:creationId xmlns:a16="http://schemas.microsoft.com/office/drawing/2014/main" id="{B0B2FBB8-BDBA-7B15-2631-637B1217FBB4}"/>
              </a:ext>
            </a:extLst>
          </p:cNvPr>
          <p:cNvSpPr/>
          <p:nvPr/>
        </p:nvSpPr>
        <p:spPr>
          <a:xfrm>
            <a:off x="2908368" y="3274758"/>
            <a:ext cx="648000" cy="576000"/>
          </a:xfrm>
          <a:prstGeom prst="ellipse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oppins" panose="00000500000000000000" pitchFamily="2" charset="0"/>
              <a:ea typeface="+mn-ea"/>
              <a:cs typeface="Poppins" panose="00000500000000000000" pitchFamily="2" charset="0"/>
            </a:endParaRPr>
          </a:p>
        </p:txBody>
      </p:sp>
      <p:sp>
        <p:nvSpPr>
          <p:cNvPr id="60" name="Freeform: Shape 59">
            <a:extLst>
              <a:ext uri="{FF2B5EF4-FFF2-40B4-BE49-F238E27FC236}">
                <a16:creationId xmlns:a16="http://schemas.microsoft.com/office/drawing/2014/main" id="{7CFED154-F488-5B87-F7BE-97A24DD94CEA}"/>
              </a:ext>
            </a:extLst>
          </p:cNvPr>
          <p:cNvSpPr/>
          <p:nvPr/>
        </p:nvSpPr>
        <p:spPr>
          <a:xfrm>
            <a:off x="383229" y="3436622"/>
            <a:ext cx="11167981" cy="908098"/>
          </a:xfrm>
          <a:custGeom>
            <a:avLst/>
            <a:gdLst>
              <a:gd name="connsiteX0" fmla="*/ 0 w 8109782"/>
              <a:gd name="connsiteY0" fmla="*/ 163961 h 908098"/>
              <a:gd name="connsiteX1" fmla="*/ 737827 w 8109782"/>
              <a:gd name="connsiteY1" fmla="*/ 163961 h 908098"/>
              <a:gd name="connsiteX2" fmla="*/ 2188254 w 8109782"/>
              <a:gd name="connsiteY2" fmla="*/ 908094 h 908098"/>
              <a:gd name="connsiteX3" fmla="*/ 3613457 w 8109782"/>
              <a:gd name="connsiteY3" fmla="*/ 176574 h 908098"/>
              <a:gd name="connsiteX4" fmla="*/ 5063884 w 8109782"/>
              <a:gd name="connsiteY4" fmla="*/ 895481 h 908098"/>
              <a:gd name="connsiteX5" fmla="*/ 6482781 w 8109782"/>
              <a:gd name="connsiteY5" fmla="*/ 176574 h 908098"/>
              <a:gd name="connsiteX6" fmla="*/ 8109782 w 8109782"/>
              <a:gd name="connsiteY6" fmla="*/ 0 h 9080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109782" h="908098">
                <a:moveTo>
                  <a:pt x="0" y="163961"/>
                </a:moveTo>
                <a:cubicBezTo>
                  <a:pt x="186559" y="101950"/>
                  <a:pt x="373118" y="39939"/>
                  <a:pt x="737827" y="163961"/>
                </a:cubicBezTo>
                <a:cubicBezTo>
                  <a:pt x="1102536" y="287983"/>
                  <a:pt x="1708982" y="905992"/>
                  <a:pt x="2188254" y="908094"/>
                </a:cubicBezTo>
                <a:cubicBezTo>
                  <a:pt x="2667526" y="910196"/>
                  <a:pt x="3134185" y="178676"/>
                  <a:pt x="3613457" y="176574"/>
                </a:cubicBezTo>
                <a:cubicBezTo>
                  <a:pt x="4092729" y="174472"/>
                  <a:pt x="4585663" y="895481"/>
                  <a:pt x="5063884" y="895481"/>
                </a:cubicBezTo>
                <a:cubicBezTo>
                  <a:pt x="5542105" y="895481"/>
                  <a:pt x="5975131" y="325821"/>
                  <a:pt x="6482781" y="176574"/>
                </a:cubicBezTo>
                <a:cubicBezTo>
                  <a:pt x="6990431" y="27327"/>
                  <a:pt x="7550106" y="13663"/>
                  <a:pt x="8109782" y="0"/>
                </a:cubicBezTo>
              </a:path>
            </a:pathLst>
          </a:custGeom>
          <a:noFill/>
          <a:ln w="19050" cap="rnd">
            <a:solidFill>
              <a:schemeClr val="bg2">
                <a:lumMod val="50000"/>
              </a:schemeClr>
            </a:solidFill>
            <a:miter lim="800000"/>
            <a:tailEnd type="stealth" w="lg" len="lg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0D1E82A5-1146-9BFE-C078-4888F1E5C50B}"/>
              </a:ext>
            </a:extLst>
          </p:cNvPr>
          <p:cNvCxnSpPr>
            <a:cxnSpLocks/>
          </p:cNvCxnSpPr>
          <p:nvPr/>
        </p:nvCxnSpPr>
        <p:spPr>
          <a:xfrm>
            <a:off x="10737272" y="3476483"/>
            <a:ext cx="0" cy="401924"/>
          </a:xfrm>
          <a:prstGeom prst="line">
            <a:avLst/>
          </a:prstGeom>
          <a:ln w="12700">
            <a:solidFill>
              <a:schemeClr val="accent6">
                <a:lumMod val="50000"/>
              </a:schemeClr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4" name="TextBox 93">
            <a:extLst>
              <a:ext uri="{FF2B5EF4-FFF2-40B4-BE49-F238E27FC236}">
                <a16:creationId xmlns:a16="http://schemas.microsoft.com/office/drawing/2014/main" id="{E8928D68-4DD3-0DF4-D39C-64304A1E2539}"/>
              </a:ext>
            </a:extLst>
          </p:cNvPr>
          <p:cNvSpPr txBox="1"/>
          <p:nvPr/>
        </p:nvSpPr>
        <p:spPr>
          <a:xfrm>
            <a:off x="631362" y="4356935"/>
            <a:ext cx="66936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2021</a:t>
            </a: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6B670E1C-DEDD-AC74-6717-722F35A4C00C}"/>
              </a:ext>
            </a:extLst>
          </p:cNvPr>
          <p:cNvSpPr txBox="1"/>
          <p:nvPr/>
        </p:nvSpPr>
        <p:spPr>
          <a:xfrm>
            <a:off x="2906181" y="3413205"/>
            <a:ext cx="65018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2022</a:t>
            </a:r>
          </a:p>
        </p:txBody>
      </p:sp>
      <p:sp>
        <p:nvSpPr>
          <p:cNvPr id="98" name="TextBox 97">
            <a:extLst>
              <a:ext uri="{FF2B5EF4-FFF2-40B4-BE49-F238E27FC236}">
                <a16:creationId xmlns:a16="http://schemas.microsoft.com/office/drawing/2014/main" id="{A2F1DEC5-EA11-A56B-070D-24F9E1FD7626}"/>
              </a:ext>
            </a:extLst>
          </p:cNvPr>
          <p:cNvSpPr txBox="1"/>
          <p:nvPr/>
        </p:nvSpPr>
        <p:spPr>
          <a:xfrm>
            <a:off x="4957178" y="4267190"/>
            <a:ext cx="66935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2023</a:t>
            </a:r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id="{2F895456-CFAF-83E2-6C16-860F3E88AEA8}"/>
              </a:ext>
            </a:extLst>
          </p:cNvPr>
          <p:cNvSpPr txBox="1"/>
          <p:nvPr/>
        </p:nvSpPr>
        <p:spPr>
          <a:xfrm>
            <a:off x="10444580" y="4036512"/>
            <a:ext cx="648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2025</a:t>
            </a:r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id="{9622E120-30C9-2B6F-E468-5CED4EA4F712}"/>
              </a:ext>
            </a:extLst>
          </p:cNvPr>
          <p:cNvSpPr txBox="1"/>
          <p:nvPr/>
        </p:nvSpPr>
        <p:spPr>
          <a:xfrm>
            <a:off x="7160598" y="3232009"/>
            <a:ext cx="65018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2024</a:t>
            </a:r>
          </a:p>
        </p:txBody>
      </p:sp>
    </p:spTree>
    <p:extLst>
      <p:ext uri="{BB962C8B-B14F-4D97-AF65-F5344CB8AC3E}">
        <p14:creationId xmlns:p14="http://schemas.microsoft.com/office/powerpoint/2010/main" val="248689714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26"/>
          <p:cNvSpPr txBox="1">
            <a:spLocks noGrp="1"/>
          </p:cNvSpPr>
          <p:nvPr>
            <p:ph type="title"/>
          </p:nvPr>
        </p:nvSpPr>
        <p:spPr>
          <a:xfrm>
            <a:off x="1038775" y="1477294"/>
            <a:ext cx="7718601" cy="42348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lvl="0">
              <a:buSzPts val="3000"/>
            </a:pPr>
            <a:r>
              <a:rPr lang="fi-FI" sz="4400" b="0" dirty="0">
                <a:latin typeface="Poppins Medium" pitchFamily="2" charset="77"/>
                <a:cs typeface="Poppins Medium" pitchFamily="2" charset="77"/>
              </a:rPr>
              <a:t>Tulevaisuus on uskallettava tehdä itse.</a:t>
            </a:r>
            <a:br>
              <a:rPr lang="en-GB" sz="4400" b="0" dirty="0">
                <a:latin typeface="Poppins Medium" pitchFamily="2" charset="77"/>
                <a:cs typeface="Poppins Medium" pitchFamily="2" charset="77"/>
              </a:rPr>
            </a:br>
            <a:endParaRPr lang="en-GB" sz="4400" b="0" dirty="0">
              <a:latin typeface="Poppins Medium" pitchFamily="2" charset="77"/>
              <a:cs typeface="Poppins Medium" pitchFamily="2" charset="77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8D4338F-788C-5248-9D75-CA771246CEE6}"/>
              </a:ext>
            </a:extLst>
          </p:cNvPr>
          <p:cNvSpPr txBox="1"/>
          <p:nvPr/>
        </p:nvSpPr>
        <p:spPr>
          <a:xfrm>
            <a:off x="374352" y="2054163"/>
            <a:ext cx="755335" cy="24006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FI" sz="15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 ExtraLight" pitchFamily="2" charset="77"/>
                <a:cs typeface="Poppins ExtraLight" pitchFamily="2" charset="77"/>
                <a:sym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73506864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p35"/>
          <p:cNvSpPr txBox="1">
            <a:spLocks noGrp="1"/>
          </p:cNvSpPr>
          <p:nvPr>
            <p:ph type="ctrTitle"/>
          </p:nvPr>
        </p:nvSpPr>
        <p:spPr>
          <a:xfrm>
            <a:off x="515837" y="1758759"/>
            <a:ext cx="9414600" cy="79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Poppins"/>
              <a:buNone/>
            </a:pPr>
            <a:r>
              <a:rPr lang="fi-FI" sz="8000" dirty="0">
                <a:solidFill>
                  <a:schemeClr val="accent2"/>
                </a:solidFill>
              </a:rPr>
              <a:t>Kiitos!</a:t>
            </a:r>
            <a:endParaRPr sz="8000" dirty="0">
              <a:solidFill>
                <a:schemeClr val="accent2"/>
              </a:solidFill>
            </a:endParaRP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576C5070-B3D2-D448-8268-B22BE2FA6A75}"/>
              </a:ext>
            </a:extLst>
          </p:cNvPr>
          <p:cNvSpPr txBox="1">
            <a:spLocks/>
          </p:cNvSpPr>
          <p:nvPr/>
        </p:nvSpPr>
        <p:spPr>
          <a:xfrm>
            <a:off x="625565" y="1260390"/>
            <a:ext cx="5644606" cy="2168610"/>
          </a:xfrm>
          <a:prstGeom prst="rect">
            <a:avLst/>
          </a:prstGeom>
        </p:spPr>
        <p:txBody>
          <a:bodyPr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fi-FI" sz="1800" b="0" i="0" u="none" strike="noStrike" kern="0" cap="none" spc="0" normalizeH="0" baseline="0" noProof="0" dirty="0">
              <a:ln>
                <a:noFill/>
              </a:ln>
              <a:solidFill>
                <a:srgbClr val="FFFF87"/>
              </a:solidFill>
              <a:effectLst/>
              <a:uLnTx/>
              <a:uFillTx/>
              <a:latin typeface="Poppins" pitchFamily="2" charset="77"/>
              <a:cs typeface="Poppins" pitchFamily="2" charset="77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fi-FI" sz="1800" b="0" i="0" u="none" strike="noStrike" kern="0" cap="none" spc="0" normalizeH="0" baseline="0" noProof="0" dirty="0">
              <a:ln>
                <a:noFill/>
              </a:ln>
              <a:solidFill>
                <a:srgbClr val="FFFF87"/>
              </a:solidFill>
              <a:effectLst/>
              <a:uLnTx/>
              <a:uFillTx/>
              <a:latin typeface="Poppins" pitchFamily="2" charset="77"/>
              <a:cs typeface="Poppins" pitchFamily="2" charset="77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fi-FI" sz="1800" b="0" i="0" u="none" strike="noStrike" kern="0" cap="none" spc="0" normalizeH="0" baseline="0" noProof="0" dirty="0">
              <a:ln>
                <a:noFill/>
              </a:ln>
              <a:solidFill>
                <a:srgbClr val="FFFF87"/>
              </a:solidFill>
              <a:effectLst/>
              <a:uLnTx/>
              <a:uFillTx/>
              <a:latin typeface="Poppins" pitchFamily="2" charset="77"/>
              <a:cs typeface="Poppins" pitchFamily="2" charset="77"/>
              <a:sym typeface="Arial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oogle Shape;16;p1">
            <a:extLst>
              <a:ext uri="{FF2B5EF4-FFF2-40B4-BE49-F238E27FC236}">
                <a16:creationId xmlns:a16="http://schemas.microsoft.com/office/drawing/2014/main" id="{0D50C13E-6677-4747-98C6-BD6D971D308F}"/>
              </a:ext>
            </a:extLst>
          </p:cNvPr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924585" y="233888"/>
            <a:ext cx="2044327" cy="78227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E905B2F4-C2F5-7955-CE48-550C5E3FFFBD}"/>
              </a:ext>
            </a:extLst>
          </p:cNvPr>
          <p:cNvSpPr/>
          <p:nvPr/>
        </p:nvSpPr>
        <p:spPr>
          <a:xfrm>
            <a:off x="6434237" y="-10828"/>
            <a:ext cx="5757764" cy="68688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fi-FI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F3BA861-B851-4D82-45B2-DF95EBEAF0C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2" t="7592" r="6375" b="6899"/>
          <a:stretch/>
        </p:blipFill>
        <p:spPr>
          <a:xfrm>
            <a:off x="272838" y="884267"/>
            <a:ext cx="1046952" cy="1016367"/>
          </a:xfrm>
          <a:prstGeom prst="rect">
            <a:avLst/>
          </a:prstGeom>
          <a:ln w="12700" cap="sq">
            <a:solidFill>
              <a:srgbClr val="000000"/>
            </a:solidFill>
            <a:prstDash val="solid"/>
            <a:miter lim="800000"/>
          </a:ln>
          <a:effectLst/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9A850A0-512C-6FD9-61B8-181ADFD47E6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39" t="8639" r="7334" b="8639"/>
          <a:stretch/>
        </p:blipFill>
        <p:spPr>
          <a:xfrm>
            <a:off x="272838" y="2218023"/>
            <a:ext cx="1046953" cy="101260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0FAD392-7BA7-3153-CB25-6387F18EB84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21" t="8033" r="8097" b="8185"/>
          <a:stretch/>
        </p:blipFill>
        <p:spPr>
          <a:xfrm>
            <a:off x="272838" y="3548020"/>
            <a:ext cx="1012608" cy="101260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7FDDE70-F05A-0ABD-A589-EA4B0C11A69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61179">
            <a:off x="6623821" y="-862119"/>
            <a:ext cx="6059985" cy="8571408"/>
          </a:xfrm>
          <a:prstGeom prst="rect">
            <a:avLst/>
          </a:prstGeom>
        </p:spPr>
      </p:pic>
      <p:pic>
        <p:nvPicPr>
          <p:cNvPr id="4" name="Picture 3" descr="A picture containing light&#10;&#10;Description automatically generated">
            <a:extLst>
              <a:ext uri="{FF2B5EF4-FFF2-40B4-BE49-F238E27FC236}">
                <a16:creationId xmlns:a16="http://schemas.microsoft.com/office/drawing/2014/main" id="{9203D7B6-0243-B949-A62F-8C3C58D26F52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37850"/>
          <a:stretch/>
        </p:blipFill>
        <p:spPr>
          <a:xfrm rot="5400000">
            <a:off x="2763580" y="-414843"/>
            <a:ext cx="7695450" cy="729094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9D5998E-B138-66FD-3CE7-9FE1A95A3115}"/>
              </a:ext>
            </a:extLst>
          </p:cNvPr>
          <p:cNvSpPr txBox="1"/>
          <p:nvPr/>
        </p:nvSpPr>
        <p:spPr>
          <a:xfrm>
            <a:off x="1491486" y="899954"/>
            <a:ext cx="5008274" cy="98488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fi-FI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" pitchFamily="2" charset="77"/>
                <a:cs typeface="Poppins" pitchFamily="2" charset="77"/>
                <a:sym typeface="Arial"/>
              </a:rPr>
              <a:t>Digivision uutiskirje: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fi-FI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" pitchFamily="2" charset="77"/>
                <a:cs typeface="Poppins" pitchFamily="2" charset="77"/>
                <a:sym typeface="Arial"/>
              </a:rPr>
              <a:t>Saat hankkeen tuoreimmat kuulumiset ja ajankohtaiset uutiset suoraan sähköpostiisi.</a:t>
            </a:r>
            <a:endParaRPr kumimoji="0" lang="fi-FI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Poppins" pitchFamily="2" charset="77"/>
              <a:cs typeface="Poppins" pitchFamily="2" charset="77"/>
              <a:sym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8A5DF01-93A4-5CFB-C020-D47CD806FB4F}"/>
              </a:ext>
            </a:extLst>
          </p:cNvPr>
          <p:cNvSpPr txBox="1"/>
          <p:nvPr/>
        </p:nvSpPr>
        <p:spPr>
          <a:xfrm>
            <a:off x="1461730" y="2488352"/>
            <a:ext cx="5445788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fi-FI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" pitchFamily="2" charset="77"/>
                <a:cs typeface="Poppins" pitchFamily="2" charset="77"/>
                <a:sym typeface="Arial"/>
              </a:rPr>
              <a:t>X</a:t>
            </a:r>
            <a:r>
              <a:rPr kumimoji="0" lang="fi-FI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" pitchFamily="2" charset="77"/>
                <a:cs typeface="Poppins" pitchFamily="2" charset="77"/>
                <a:sym typeface="Arial"/>
              </a:rPr>
              <a:t>: @Digivisio2030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D42FFE4-B9DE-F2FD-A323-D23E108B3A43}"/>
              </a:ext>
            </a:extLst>
          </p:cNvPr>
          <p:cNvSpPr txBox="1"/>
          <p:nvPr/>
        </p:nvSpPr>
        <p:spPr>
          <a:xfrm>
            <a:off x="1461730" y="3864088"/>
            <a:ext cx="5445788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fi-FI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" pitchFamily="2" charset="77"/>
                <a:cs typeface="Poppins" pitchFamily="2" charset="77"/>
                <a:sym typeface="Arial"/>
              </a:rPr>
              <a:t>LinkedIn</a:t>
            </a:r>
            <a:r>
              <a:rPr kumimoji="0" lang="fi-FI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" pitchFamily="2" charset="77"/>
                <a:cs typeface="Poppins" pitchFamily="2" charset="77"/>
                <a:sym typeface="Arial"/>
              </a:rPr>
              <a:t>: Digivisio 2030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A989626-FF4F-4395-C854-6E4E5A8D2C27}"/>
              </a:ext>
            </a:extLst>
          </p:cNvPr>
          <p:cNvSpPr txBox="1"/>
          <p:nvPr/>
        </p:nvSpPr>
        <p:spPr>
          <a:xfrm>
            <a:off x="1491486" y="5099091"/>
            <a:ext cx="5445788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fi-FI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" pitchFamily="2" charset="77"/>
                <a:cs typeface="Poppins" pitchFamily="2" charset="77"/>
                <a:sym typeface="Arial"/>
              </a:rPr>
              <a:t>www.digivisio2030.fi</a:t>
            </a:r>
            <a:endParaRPr kumimoji="0" lang="fi-FI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Poppins" pitchFamily="2" charset="77"/>
              <a:cs typeface="Poppins" pitchFamily="2" charset="77"/>
              <a:sym typeface="Arial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382CC22-B0B9-0E72-E5FF-7787AE9012EC}"/>
              </a:ext>
            </a:extLst>
          </p:cNvPr>
          <p:cNvSpPr txBox="1"/>
          <p:nvPr/>
        </p:nvSpPr>
        <p:spPr>
          <a:xfrm>
            <a:off x="1491486" y="5742602"/>
            <a:ext cx="5445788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fi-FI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" pitchFamily="2" charset="77"/>
                <a:cs typeface="Poppins" pitchFamily="2" charset="77"/>
                <a:sym typeface="Arial"/>
              </a:rPr>
              <a:t>digivisio@csc.fi</a:t>
            </a:r>
            <a:endParaRPr kumimoji="0" lang="fi-FI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Poppins" pitchFamily="2" charset="77"/>
              <a:cs typeface="Poppins" pitchFamily="2" charset="77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142391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18"/>
          <p:cNvSpPr txBox="1">
            <a:spLocks noGrp="1"/>
          </p:cNvSpPr>
          <p:nvPr>
            <p:ph type="body" idx="1"/>
          </p:nvPr>
        </p:nvSpPr>
        <p:spPr>
          <a:xfrm>
            <a:off x="6579900" y="1521747"/>
            <a:ext cx="5179200" cy="47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i-FI" b="1" dirty="0"/>
              <a:t>Suomi elää monipuolisesta osaamisesta</a:t>
            </a:r>
          </a:p>
          <a:p>
            <a:pPr marL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fi-FI" b="1" dirty="0"/>
          </a:p>
          <a:p>
            <a:pPr marL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i-FI" dirty="0"/>
              <a:t>Maailman muuttuessa oppiminen ja osaaminen saavat muotoja, joita emme osaa vielä kuvitella. Silti tiedämme, että tulevaisuudessa tarvitsemme yhä laaja-alaisempia osaajia. </a:t>
            </a:r>
          </a:p>
          <a:p>
            <a:pPr marL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fi-FI" dirty="0"/>
          </a:p>
          <a:p>
            <a:pPr marL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i-FI" dirty="0"/>
              <a:t>Emme voi jäädä seuraamaan sivusta, </a:t>
            </a:r>
          </a:p>
          <a:p>
            <a:pPr marL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i-FI" dirty="0"/>
              <a:t>kun muut viitoittavat tien – </a:t>
            </a:r>
          </a:p>
          <a:p>
            <a:pPr marL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i-FI" b="1" dirty="0"/>
              <a:t>tulevaisuus on uskallettava tehdä itse</a:t>
            </a:r>
            <a:r>
              <a:rPr lang="fi-FI" dirty="0"/>
              <a:t>.</a:t>
            </a:r>
          </a:p>
        </p:txBody>
      </p:sp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07A79542-4B37-354E-AC55-F7D15690B6CC}"/>
              </a:ext>
            </a:extLst>
          </p:cNvPr>
          <p:cNvPicPr>
            <a:picLocks noGrp="1" noChangeAspect="1"/>
          </p:cNvPicPr>
          <p:nvPr>
            <p:ph type="pic" idx="2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6096000" cy="6858001"/>
          </a:xfr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uva 6" descr="Kuva, joka sisältää kohteen henkilö, seinä, sisä, poseeraaminen&#10;&#10;Kuvaus luotu automaattisesti">
            <a:extLst>
              <a:ext uri="{FF2B5EF4-FFF2-40B4-BE49-F238E27FC236}">
                <a16:creationId xmlns:a16="http://schemas.microsoft.com/office/drawing/2014/main" id="{DC7F0BCD-6649-A749-BC60-6658D8C1FAC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6604" b="14985"/>
          <a:stretch/>
        </p:blipFill>
        <p:spPr>
          <a:xfrm rot="16200000">
            <a:off x="5233337" y="-89837"/>
            <a:ext cx="6868826" cy="7048500"/>
          </a:xfrm>
          <a:prstGeom prst="rect">
            <a:avLst/>
          </a:prstGeom>
        </p:spPr>
      </p:pic>
      <p:pic>
        <p:nvPicPr>
          <p:cNvPr id="4" name="Picture 3" descr="A picture containing light&#10;&#10;Description automatically generated">
            <a:extLst>
              <a:ext uri="{FF2B5EF4-FFF2-40B4-BE49-F238E27FC236}">
                <a16:creationId xmlns:a16="http://schemas.microsoft.com/office/drawing/2014/main" id="{9203D7B6-0243-B949-A62F-8C3C58D26F5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37850"/>
          <a:stretch/>
        </p:blipFill>
        <p:spPr>
          <a:xfrm rot="5400000">
            <a:off x="3816470" y="637483"/>
            <a:ext cx="6858002" cy="558303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C267FD3-3349-EA42-BF3F-EF6E0F63240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7375" y="2149660"/>
            <a:ext cx="6289802" cy="2558679"/>
          </a:xfrm>
        </p:spPr>
        <p:txBody>
          <a:bodyPr/>
          <a:lstStyle/>
          <a:p>
            <a:r>
              <a:rPr lang="fi-FI" sz="2800" b="0" dirty="0">
                <a:solidFill>
                  <a:schemeClr val="tx1"/>
                </a:solidFill>
              </a:rPr>
              <a:t>Digivisio on </a:t>
            </a:r>
            <a:r>
              <a:rPr lang="fi-FI" sz="2800" dirty="0">
                <a:solidFill>
                  <a:schemeClr val="tx1"/>
                </a:solidFill>
              </a:rPr>
              <a:t>suomalaisten korkeakoulujen yhteinen hanke</a:t>
            </a:r>
            <a:r>
              <a:rPr lang="fi-FI" sz="2800" b="0" dirty="0">
                <a:solidFill>
                  <a:schemeClr val="tx1"/>
                </a:solidFill>
              </a:rPr>
              <a:t>, jonka tavoitteena on luoda oppimiselle tulevaisuus, joka </a:t>
            </a:r>
            <a:r>
              <a:rPr lang="fi-FI" sz="2800" dirty="0">
                <a:solidFill>
                  <a:schemeClr val="tx1"/>
                </a:solidFill>
              </a:rPr>
              <a:t>hyödyttää niin oppijoita, korkeakouluja kuin </a:t>
            </a:r>
            <a:br>
              <a:rPr lang="fi-FI" sz="2800" dirty="0">
                <a:solidFill>
                  <a:schemeClr val="tx1"/>
                </a:solidFill>
              </a:rPr>
            </a:br>
            <a:r>
              <a:rPr lang="fi-FI" sz="2800" dirty="0">
                <a:solidFill>
                  <a:schemeClr val="tx1"/>
                </a:solidFill>
              </a:rPr>
              <a:t>yhteiskuntaamme</a:t>
            </a:r>
            <a:r>
              <a:rPr lang="fi-FI" sz="2800" b="0" dirty="0">
                <a:solidFill>
                  <a:schemeClr val="tx1"/>
                </a:solidFill>
              </a:rPr>
              <a:t>.</a:t>
            </a:r>
          </a:p>
        </p:txBody>
      </p:sp>
      <p:pic>
        <p:nvPicPr>
          <p:cNvPr id="8" name="Google Shape;16;p1">
            <a:extLst>
              <a:ext uri="{FF2B5EF4-FFF2-40B4-BE49-F238E27FC236}">
                <a16:creationId xmlns:a16="http://schemas.microsoft.com/office/drawing/2014/main" id="{0D50C13E-6677-4747-98C6-BD6D971D308F}"/>
              </a:ext>
            </a:extLst>
          </p:cNvPr>
          <p:cNvPicPr preferRelativeResize="0"/>
          <p:nvPr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924585" y="233888"/>
            <a:ext cx="2044327" cy="78227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505543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22"/>
          <p:cNvSpPr txBox="1">
            <a:spLocks noGrp="1"/>
          </p:cNvSpPr>
          <p:nvPr>
            <p:ph type="body" idx="1"/>
          </p:nvPr>
        </p:nvSpPr>
        <p:spPr>
          <a:xfrm>
            <a:off x="6579909" y="1396350"/>
            <a:ext cx="5179200" cy="406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i-FI" sz="1600" dirty="0">
                <a:latin typeface="Poppins" panose="00000500000000000000" pitchFamily="2" charset="0"/>
                <a:cs typeface="Poppins" panose="00000500000000000000" pitchFamily="2" charset="0"/>
              </a:rPr>
              <a:t>Digivisio mahdollistaa, että </a:t>
            </a:r>
            <a:r>
              <a:rPr lang="fi-FI" sz="1600" b="1" dirty="0">
                <a:latin typeface="Poppins" panose="00000500000000000000" pitchFamily="2" charset="0"/>
                <a:cs typeface="Poppins" panose="00000500000000000000" pitchFamily="2" charset="0"/>
              </a:rPr>
              <a:t>oppija</a:t>
            </a:r>
            <a:r>
              <a:rPr lang="fi-FI" sz="1600" dirty="0">
                <a:latin typeface="Poppins" panose="00000500000000000000" pitchFamily="2" charset="0"/>
                <a:cs typeface="Poppins" panose="00000500000000000000" pitchFamily="2" charset="0"/>
              </a:rPr>
              <a:t> voi oppia joustavammin ja sitä kautta kerryttää osaamistaan muuttuvan maailman tarpeisiin.</a:t>
            </a:r>
          </a:p>
          <a:p>
            <a:pPr marL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i-FI" sz="1600" dirty="0"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</a:p>
          <a:p>
            <a:pPr marL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i-FI" sz="1600" dirty="0">
                <a:latin typeface="Poppins" panose="00000500000000000000" pitchFamily="2" charset="0"/>
                <a:cs typeface="Poppins" panose="00000500000000000000" pitchFamily="2" charset="0"/>
              </a:rPr>
              <a:t>Digivisio vahvistaa </a:t>
            </a:r>
            <a:r>
              <a:rPr lang="fi-FI" sz="1600" b="1" dirty="0">
                <a:latin typeface="Poppins" panose="00000500000000000000" pitchFamily="2" charset="0"/>
                <a:cs typeface="Poppins" panose="00000500000000000000" pitchFamily="2" charset="0"/>
              </a:rPr>
              <a:t>opettajan</a:t>
            </a:r>
            <a:r>
              <a:rPr lang="fi-FI" sz="1600" dirty="0">
                <a:latin typeface="Poppins" panose="00000500000000000000" pitchFamily="2" charset="0"/>
                <a:cs typeface="Poppins" panose="00000500000000000000" pitchFamily="2" charset="0"/>
              </a:rPr>
              <a:t> roolia laadukkaan sisällön tuottajana ja kansainvälisesti arvostetun opiskelukokemuksen mahdollistajana.</a:t>
            </a:r>
          </a:p>
          <a:p>
            <a:pPr marL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i-FI" sz="1600" dirty="0"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</a:p>
          <a:p>
            <a:pPr marL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i-FI" sz="1600" dirty="0">
                <a:latin typeface="Poppins" panose="00000500000000000000" pitchFamily="2" charset="0"/>
                <a:cs typeface="Poppins" panose="00000500000000000000" pitchFamily="2" charset="0"/>
              </a:rPr>
              <a:t>Digivisiolla taataan, että </a:t>
            </a:r>
            <a:r>
              <a:rPr lang="fi-FI" sz="1600" b="1" dirty="0">
                <a:latin typeface="Poppins" panose="00000500000000000000" pitchFamily="2" charset="0"/>
                <a:cs typeface="Poppins" panose="00000500000000000000" pitchFamily="2" charset="0"/>
              </a:rPr>
              <a:t>korkeakoulutuksen</a:t>
            </a:r>
            <a:r>
              <a:rPr lang="fi-FI" sz="1600" dirty="0">
                <a:latin typeface="Poppins" panose="00000500000000000000" pitchFamily="2" charset="0"/>
                <a:cs typeface="Poppins" panose="00000500000000000000" pitchFamily="2" charset="0"/>
              </a:rPr>
              <a:t> taso nousee ja suomalaisten työllistyminen paranee – niin Suomessa kuin kansainvälisellä tasolla.</a:t>
            </a:r>
          </a:p>
          <a:p>
            <a:pPr marL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fi-FI" sz="1600" dirty="0"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0" indent="0">
              <a:buNone/>
            </a:pPr>
            <a:r>
              <a:rPr lang="fi-FI" sz="1600" dirty="0">
                <a:latin typeface="Poppins" panose="00000500000000000000" pitchFamily="2" charset="0"/>
                <a:cs typeface="Poppins" panose="00000500000000000000" pitchFamily="2" charset="0"/>
              </a:rPr>
              <a:t>Digivision ensimmäinen tavoite on rakentaa täysin uudenlainen digipalvelu, </a:t>
            </a:r>
            <a:r>
              <a:rPr lang="fi-FI" sz="1600" b="1" dirty="0">
                <a:latin typeface="Poppins" panose="00000500000000000000" pitchFamily="2" charset="0"/>
                <a:cs typeface="Poppins" panose="00000500000000000000" pitchFamily="2" charset="0"/>
              </a:rPr>
              <a:t>Opin.fi. </a:t>
            </a:r>
            <a:r>
              <a:rPr lang="fi-FI" sz="1600" dirty="0">
                <a:latin typeface="Poppins" panose="00000500000000000000" pitchFamily="2" charset="0"/>
                <a:cs typeface="Poppins" panose="00000500000000000000" pitchFamily="2" charset="0"/>
              </a:rPr>
              <a:t>Kaikille avoin ja maksuton palvelu kokoaa suomalaisten korkeakoulujen</a:t>
            </a:r>
            <a:r>
              <a:rPr lang="fi-FI" sz="1600" b="1" dirty="0"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lang="fi-FI" sz="1600" dirty="0">
                <a:latin typeface="Poppins" panose="00000500000000000000" pitchFamily="2" charset="0"/>
                <a:cs typeface="Poppins" panose="00000500000000000000" pitchFamily="2" charset="0"/>
              </a:rPr>
              <a:t>avoimet opintotarjoamat yhteen paikkaan. Opin.fi tarjoaa loputtomasti oppimisen mahdollisuuksia elämän kaikkiin vaiheisiin.</a:t>
            </a:r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C2CA8898-6759-C74C-8898-EEECCBECA6A6}"/>
              </a:ext>
            </a:extLst>
          </p:cNvPr>
          <p:cNvPicPr>
            <a:picLocks noGrp="1" noChangeAspect="1"/>
          </p:cNvPicPr>
          <p:nvPr>
            <p:ph type="pic" idx="2"/>
          </p:nvPr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9243"/>
            <a:ext cx="6096000" cy="6896486"/>
          </a:xfrm>
        </p:spPr>
      </p:pic>
    </p:spTree>
  </p:cSld>
  <p:clrMapOvr>
    <a:overrideClrMapping bg1="lt1" tx1="dk1" bg2="dk2" tx2="lt2" accent1="accent1" accent2="accent2" accent3="accent3" accent4="accent4" accent5="accent5" accent6="accent6" hlink="hlink" folHlink="folHlink"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17;p20">
            <a:extLst>
              <a:ext uri="{FF2B5EF4-FFF2-40B4-BE49-F238E27FC236}">
                <a16:creationId xmlns:a16="http://schemas.microsoft.com/office/drawing/2014/main" id="{A5D2AFB7-28B6-B741-B585-448B537A4D8A}"/>
              </a:ext>
            </a:extLst>
          </p:cNvPr>
          <p:cNvSpPr txBox="1">
            <a:spLocks/>
          </p:cNvSpPr>
          <p:nvPr/>
        </p:nvSpPr>
        <p:spPr>
          <a:xfrm>
            <a:off x="554869" y="436195"/>
            <a:ext cx="10863600" cy="90387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fi-FI" sz="3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" pitchFamily="2" charset="77"/>
                <a:cs typeface="Poppins" pitchFamily="2" charset="77"/>
                <a:sym typeface="Arial"/>
              </a:rPr>
              <a:t>Kaikkien korkeakoulujen yhteinen visio</a:t>
            </a:r>
          </a:p>
        </p:txBody>
      </p:sp>
      <p:sp>
        <p:nvSpPr>
          <p:cNvPr id="3" name="Google Shape;118;p20">
            <a:extLst>
              <a:ext uri="{FF2B5EF4-FFF2-40B4-BE49-F238E27FC236}">
                <a16:creationId xmlns:a16="http://schemas.microsoft.com/office/drawing/2014/main" id="{58912B9A-4780-034C-8C9F-D9FE2D57DF8D}"/>
              </a:ext>
            </a:extLst>
          </p:cNvPr>
          <p:cNvSpPr txBox="1"/>
          <p:nvPr/>
        </p:nvSpPr>
        <p:spPr>
          <a:xfrm>
            <a:off x="6323288" y="1978867"/>
            <a:ext cx="2187666" cy="15388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fi-FI" sz="8800" b="1" i="0" u="none" strike="noStrike" kern="0" cap="none" spc="-30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38</a:t>
            </a:r>
            <a:endParaRPr kumimoji="0" lang="fi-FI" sz="8800" b="0" i="0" u="none" strike="noStrike" kern="0" cap="none" spc="-30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31DC87F-FC8D-EF4E-A33C-E6E1DC93C81F}"/>
              </a:ext>
            </a:extLst>
          </p:cNvPr>
          <p:cNvSpPr txBox="1"/>
          <p:nvPr/>
        </p:nvSpPr>
        <p:spPr>
          <a:xfrm>
            <a:off x="6374105" y="3256472"/>
            <a:ext cx="14957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fi-FI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suomalaista </a:t>
            </a:r>
            <a:br>
              <a:rPr kumimoji="0" lang="fi-FI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</a:br>
            <a:r>
              <a:rPr kumimoji="0" lang="fi-FI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korkeakoulua</a:t>
            </a:r>
            <a:endParaRPr kumimoji="0" lang="en-FI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D7F201C-BDAF-7E48-9268-7BAADAE75DA0}"/>
              </a:ext>
            </a:extLst>
          </p:cNvPr>
          <p:cNvSpPr/>
          <p:nvPr/>
        </p:nvSpPr>
        <p:spPr>
          <a:xfrm>
            <a:off x="554515" y="4390300"/>
            <a:ext cx="422850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fi-FI" sz="8800" b="1" i="0" u="none" strike="noStrike" kern="0" cap="none" spc="-30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27 000</a:t>
            </a:r>
            <a:r>
              <a:rPr kumimoji="0" lang="fi-FI" sz="8800" b="0" i="0" u="none" strike="noStrike" kern="0" cap="none" spc="-30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 </a:t>
            </a:r>
            <a:endParaRPr kumimoji="0" lang="en-FI" sz="8800" b="0" i="0" u="none" strike="noStrike" kern="0" cap="none" spc="-30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46EA72D-D149-B145-A17F-F291F7E19302}"/>
              </a:ext>
            </a:extLst>
          </p:cNvPr>
          <p:cNvSpPr/>
          <p:nvPr/>
        </p:nvSpPr>
        <p:spPr>
          <a:xfrm>
            <a:off x="604064" y="5576216"/>
            <a:ext cx="124745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fi-FI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korkeakoulun </a:t>
            </a:r>
            <a:br>
              <a:rPr kumimoji="0" lang="fi-FI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</a:br>
            <a:r>
              <a:rPr kumimoji="0" lang="fi-FI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työntekijää</a:t>
            </a:r>
            <a:endParaRPr kumimoji="0" lang="en-FI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2C95339-130D-1A42-A519-87261364B575}"/>
              </a:ext>
            </a:extLst>
          </p:cNvPr>
          <p:cNvSpPr/>
          <p:nvPr/>
        </p:nvSpPr>
        <p:spPr>
          <a:xfrm>
            <a:off x="472529" y="2025019"/>
            <a:ext cx="4873194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fi-FI" sz="8800" b="1" i="0" u="none" strike="noStrike" kern="0" cap="none" spc="-30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300 000</a:t>
            </a:r>
            <a:r>
              <a:rPr kumimoji="0" lang="fi-FI" sz="8800" b="0" i="0" u="none" strike="noStrike" kern="0" cap="none" spc="-30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 </a:t>
            </a:r>
            <a:endParaRPr kumimoji="0" lang="en-FI" sz="8800" b="0" i="0" u="none" strike="noStrike" kern="0" cap="none" spc="-30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71E1B98-3D60-C44F-B7E4-C7AFAA720CD7}"/>
              </a:ext>
            </a:extLst>
          </p:cNvPr>
          <p:cNvSpPr/>
          <p:nvPr/>
        </p:nvSpPr>
        <p:spPr>
          <a:xfrm>
            <a:off x="667212" y="3240721"/>
            <a:ext cx="241009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fi-FI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korkeakouluopiskelijaa</a:t>
            </a:r>
            <a:endParaRPr kumimoji="0" lang="en-FI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54F370A-61A7-0943-A244-D362028C0AA1}"/>
              </a:ext>
            </a:extLst>
          </p:cNvPr>
          <p:cNvSpPr/>
          <p:nvPr/>
        </p:nvSpPr>
        <p:spPr>
          <a:xfrm>
            <a:off x="9252129" y="2025019"/>
            <a:ext cx="1914514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fi-FI" sz="8800" b="1" i="0" u="none" strike="noStrike" kern="0" cap="none" spc="-30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10</a:t>
            </a:r>
            <a:endParaRPr kumimoji="0" lang="en-FI" sz="8800" b="0" i="0" u="none" strike="noStrike" kern="0" cap="none" spc="-30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0FF75B6-7D72-6B4B-BD18-FD42647B37DD}"/>
              </a:ext>
            </a:extLst>
          </p:cNvPr>
          <p:cNvSpPr/>
          <p:nvPr/>
        </p:nvSpPr>
        <p:spPr>
          <a:xfrm>
            <a:off x="9377487" y="3256471"/>
            <a:ext cx="68320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fi-FI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vuotta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D773B6E-EB25-F140-B315-F9AD6B6C2C2E}"/>
              </a:ext>
            </a:extLst>
          </p:cNvPr>
          <p:cNvSpPr/>
          <p:nvPr/>
        </p:nvSpPr>
        <p:spPr>
          <a:xfrm>
            <a:off x="5025488" y="4360501"/>
            <a:ext cx="2187665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fi-FI" sz="8800" b="1" i="0" u="none" strike="noStrike" kern="0" cap="none" spc="-30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"/>
                <a:cs typeface="Poppins"/>
                <a:sym typeface="Poppins"/>
              </a:rPr>
              <a:t>320</a:t>
            </a:r>
            <a:endParaRPr kumimoji="0" lang="en-FI" sz="8800" b="0" i="0" u="none" strike="noStrike" kern="0" cap="none" spc="-30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8B22635-0B41-2D4B-848D-4074F06755D2}"/>
              </a:ext>
            </a:extLst>
          </p:cNvPr>
          <p:cNvSpPr/>
          <p:nvPr/>
        </p:nvSpPr>
        <p:spPr>
          <a:xfrm>
            <a:off x="5156087" y="5576216"/>
            <a:ext cx="147829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fi-FI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hankkeen työssä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fi-FI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mukana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97448C6-D25D-C54E-A672-B011F3D5E0EC}"/>
              </a:ext>
            </a:extLst>
          </p:cNvPr>
          <p:cNvSpPr/>
          <p:nvPr/>
        </p:nvSpPr>
        <p:spPr>
          <a:xfrm>
            <a:off x="7945681" y="4360501"/>
            <a:ext cx="4680073" cy="1446550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>
              <a:defRPr/>
            </a:pPr>
            <a:r>
              <a:rPr lang="fi-FI" sz="8800" b="1" spc="-300" dirty="0">
                <a:latin typeface="Poppins"/>
                <a:ea typeface="Poppins"/>
                <a:cs typeface="Poppins"/>
                <a:sym typeface="Poppins"/>
              </a:rPr>
              <a:t>48M</a:t>
            </a:r>
            <a:r>
              <a:rPr kumimoji="0" lang="fi-FI" sz="8800" b="1" i="0" u="none" strike="noStrike" kern="0" cap="none" spc="-30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€</a:t>
            </a:r>
            <a:r>
              <a:rPr lang="fi-FI" sz="8800" spc="-300" dirty="0">
                <a:latin typeface="Poppins"/>
                <a:ea typeface="Poppins"/>
                <a:cs typeface="Poppins"/>
                <a:sym typeface="Poppins"/>
              </a:rPr>
              <a:t> </a:t>
            </a:r>
            <a:endParaRPr kumimoji="0" lang="en-FI" sz="8800" b="0" i="0" u="none" strike="noStrike" kern="0" cap="none" spc="-30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8DE18DE-94AD-324C-BF5E-A721EBED45CF}"/>
              </a:ext>
            </a:extLst>
          </p:cNvPr>
          <p:cNvSpPr/>
          <p:nvPr/>
        </p:nvSpPr>
        <p:spPr>
          <a:xfrm>
            <a:off x="8078068" y="5576216"/>
            <a:ext cx="1606530" cy="461665"/>
          </a:xfrm>
          <a:prstGeom prst="rect">
            <a:avLst/>
          </a:prstGeom>
        </p:spPr>
        <p:txBody>
          <a:bodyPr wrap="none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fi-FI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hankkeen budjetti </a:t>
            </a:r>
            <a:br>
              <a:rPr lang="fi-FI" sz="1200" b="0" i="0" u="none" strike="noStrike" kern="0" cap="none" spc="0" baseline="0" noProof="0" dirty="0">
                <a:solidFill>
                  <a:srgbClr val="000000"/>
                </a:solidFill>
                <a:latin typeface="Poppins"/>
                <a:ea typeface="Poppins"/>
                <a:cs typeface="Poppins"/>
              </a:rPr>
            </a:br>
            <a:r>
              <a:rPr kumimoji="0" lang="fi-FI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(</a:t>
            </a:r>
            <a:r>
              <a:rPr lang="fi-FI" sz="1200" dirty="0">
                <a:latin typeface="Poppins"/>
                <a:ea typeface="Poppins"/>
                <a:cs typeface="Poppins"/>
                <a:sym typeface="Poppins"/>
              </a:rPr>
              <a:t>12/2023</a:t>
            </a:r>
            <a:r>
              <a:rPr kumimoji="0" lang="fi-FI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)</a:t>
            </a:r>
            <a:endParaRPr kumimoji="0" lang="en-FI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82782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29D5736-7468-0A32-8CBD-7AD3F3BA4ED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701" t="1317" r="16479" b="1008"/>
          <a:stretch/>
        </p:blipFill>
        <p:spPr>
          <a:xfrm>
            <a:off x="5143500" y="-10828"/>
            <a:ext cx="7048500" cy="6868827"/>
          </a:xfrm>
          <a:prstGeom prst="rect">
            <a:avLst/>
          </a:prstGeom>
        </p:spPr>
      </p:pic>
      <p:pic>
        <p:nvPicPr>
          <p:cNvPr id="4" name="Picture 3" descr="A picture containing light&#10;&#10;Description automatically generated">
            <a:extLst>
              <a:ext uri="{FF2B5EF4-FFF2-40B4-BE49-F238E27FC236}">
                <a16:creationId xmlns:a16="http://schemas.microsoft.com/office/drawing/2014/main" id="{9203D7B6-0243-B949-A62F-8C3C58D26F5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37850"/>
          <a:stretch/>
        </p:blipFill>
        <p:spPr>
          <a:xfrm rot="5400000">
            <a:off x="3314069" y="626654"/>
            <a:ext cx="6858002" cy="558303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C267FD3-3349-EA42-BF3F-EF6E0F63240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7375" y="2149660"/>
            <a:ext cx="6289802" cy="2558679"/>
          </a:xfrm>
        </p:spPr>
        <p:txBody>
          <a:bodyPr/>
          <a:lstStyle/>
          <a:p>
            <a:pPr lvl="0">
              <a:lnSpc>
                <a:spcPct val="90000"/>
              </a:lnSpc>
            </a:pPr>
            <a:r>
              <a:rPr lang="fi-FI" sz="4400" dirty="0">
                <a:solidFill>
                  <a:schemeClr val="tx1"/>
                </a:solidFill>
              </a:rPr>
              <a:t>Hanke elää</a:t>
            </a:r>
            <a:br>
              <a:rPr lang="fi-FI" sz="4400" dirty="0">
                <a:solidFill>
                  <a:schemeClr val="tx1"/>
                </a:solidFill>
              </a:rPr>
            </a:br>
            <a:r>
              <a:rPr lang="fi-FI" sz="4400" dirty="0">
                <a:solidFill>
                  <a:schemeClr val="tx1"/>
                </a:solidFill>
              </a:rPr>
              <a:t>tasa-arvoisesta </a:t>
            </a:r>
            <a:br>
              <a:rPr lang="fi-FI" sz="4400" dirty="0">
                <a:solidFill>
                  <a:schemeClr val="tx1"/>
                </a:solidFill>
              </a:rPr>
            </a:br>
            <a:r>
              <a:rPr lang="fi-FI" sz="4400" dirty="0">
                <a:solidFill>
                  <a:schemeClr val="tx1"/>
                </a:solidFill>
              </a:rPr>
              <a:t>ja avoimesta päätöksenteosta</a:t>
            </a:r>
            <a:endParaRPr lang="en-FI" sz="4400" dirty="0">
              <a:solidFill>
                <a:schemeClr val="tx1"/>
              </a:solidFill>
            </a:endParaRPr>
          </a:p>
        </p:txBody>
      </p:sp>
      <p:pic>
        <p:nvPicPr>
          <p:cNvPr id="8" name="Google Shape;16;p1">
            <a:extLst>
              <a:ext uri="{FF2B5EF4-FFF2-40B4-BE49-F238E27FC236}">
                <a16:creationId xmlns:a16="http://schemas.microsoft.com/office/drawing/2014/main" id="{0D50C13E-6677-4747-98C6-BD6D971D308F}"/>
              </a:ext>
            </a:extLst>
          </p:cNvPr>
          <p:cNvPicPr preferRelativeResize="0"/>
          <p:nvPr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924585" y="233888"/>
            <a:ext cx="2044327" cy="78227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738328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21"/>
          <p:cNvSpPr txBox="1">
            <a:spLocks noGrp="1"/>
          </p:cNvSpPr>
          <p:nvPr>
            <p:ph type="body" idx="1"/>
          </p:nvPr>
        </p:nvSpPr>
        <p:spPr>
          <a:xfrm>
            <a:off x="8347258" y="3549645"/>
            <a:ext cx="3393688" cy="26124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>
              <a:lnSpc>
                <a:spcPct val="100000"/>
              </a:lnSpc>
              <a:buNone/>
            </a:pPr>
            <a:r>
              <a:rPr lang="fi-FI" sz="1600" b="1" dirty="0"/>
              <a:t>Hanketoimisto</a:t>
            </a:r>
            <a:br>
              <a:rPr lang="fi-FI" sz="1600" dirty="0"/>
            </a:br>
            <a:r>
              <a:rPr lang="fi-FI" sz="1600" dirty="0"/>
              <a:t>käytännön toteuttaja</a:t>
            </a:r>
          </a:p>
          <a:p>
            <a:pPr marL="0" lvl="0" indent="0">
              <a:lnSpc>
                <a:spcPct val="100000"/>
              </a:lnSpc>
              <a:buNone/>
            </a:pPr>
            <a:endParaRPr lang="fi-FI" sz="1600" dirty="0"/>
          </a:p>
          <a:p>
            <a:pPr marL="179387" lvl="0" indent="-166687">
              <a:lnSpc>
                <a:spcPct val="100000"/>
              </a:lnSpc>
              <a:buSzPts val="1600"/>
            </a:pPr>
            <a:r>
              <a:rPr lang="fi-FI" sz="1600" dirty="0"/>
              <a:t>hankkeen käytännön toimien suunnittelu ja toteuttaminen</a:t>
            </a:r>
          </a:p>
          <a:p>
            <a:pPr marL="179387" lvl="0" indent="-166687">
              <a:lnSpc>
                <a:spcPct val="100000"/>
              </a:lnSpc>
              <a:buSzPts val="1600"/>
            </a:pPr>
            <a:r>
              <a:rPr lang="fi-FI" sz="1600" dirty="0"/>
              <a:t>hankejohtajana Hanna Nordlund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A831CBA-91A8-E544-B267-A12D4FC5E78A}"/>
              </a:ext>
            </a:extLst>
          </p:cNvPr>
          <p:cNvCxnSpPr>
            <a:cxnSpLocks/>
          </p:cNvCxnSpPr>
          <p:nvPr/>
        </p:nvCxnSpPr>
        <p:spPr>
          <a:xfrm flipH="1">
            <a:off x="3937111" y="2159112"/>
            <a:ext cx="4009383" cy="0"/>
          </a:xfrm>
          <a:prstGeom prst="line">
            <a:avLst/>
          </a:prstGeom>
          <a:ln w="22225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71764054-A383-0E4C-AB33-5E2593967E6C}"/>
              </a:ext>
            </a:extLst>
          </p:cNvPr>
          <p:cNvCxnSpPr>
            <a:cxnSpLocks/>
          </p:cNvCxnSpPr>
          <p:nvPr/>
        </p:nvCxnSpPr>
        <p:spPr>
          <a:xfrm>
            <a:off x="451054" y="2740093"/>
            <a:ext cx="0" cy="3200876"/>
          </a:xfrm>
          <a:prstGeom prst="line">
            <a:avLst/>
          </a:prstGeom>
          <a:ln w="22225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9E796C8-D4F4-0440-B29D-3AB7796D41D4}"/>
              </a:ext>
            </a:extLst>
          </p:cNvPr>
          <p:cNvCxnSpPr>
            <a:cxnSpLocks/>
          </p:cNvCxnSpPr>
          <p:nvPr/>
        </p:nvCxnSpPr>
        <p:spPr>
          <a:xfrm flipV="1">
            <a:off x="5951711" y="1538531"/>
            <a:ext cx="0" cy="618694"/>
          </a:xfrm>
          <a:prstGeom prst="line">
            <a:avLst/>
          </a:prstGeom>
          <a:ln w="22225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80F58352-EC3B-5E4C-9F3D-14C3755329AB}"/>
              </a:ext>
            </a:extLst>
          </p:cNvPr>
          <p:cNvSpPr txBox="1"/>
          <p:nvPr/>
        </p:nvSpPr>
        <p:spPr>
          <a:xfrm>
            <a:off x="3937111" y="878472"/>
            <a:ext cx="40291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fi-FI" sz="1800" dirty="0">
                <a:latin typeface="Poppins"/>
                <a:ea typeface="Poppins"/>
                <a:cs typeface="Poppins"/>
                <a:sym typeface="Poppins"/>
              </a:rPr>
              <a:t>Kaikkien suomalaisten </a:t>
            </a:r>
            <a:r>
              <a:rPr lang="fi-FI" sz="1800" b="1" dirty="0">
                <a:latin typeface="Poppins"/>
                <a:ea typeface="Poppins"/>
                <a:cs typeface="Poppins"/>
                <a:sym typeface="Poppins"/>
              </a:rPr>
              <a:t>korkeakoulujen</a:t>
            </a:r>
            <a:r>
              <a:rPr lang="fi-FI" sz="1800" dirty="0">
                <a:latin typeface="Poppins"/>
                <a:ea typeface="Poppins"/>
                <a:cs typeface="Poppins"/>
                <a:sym typeface="Poppins"/>
              </a:rPr>
              <a:t> yhteinen hanke</a:t>
            </a:r>
            <a:endParaRPr lang="en-FI" sz="1800" dirty="0">
              <a:latin typeface="Poppins" pitchFamily="2" charset="77"/>
              <a:cs typeface="Poppins" pitchFamily="2" charset="77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4FF7FDF-9B10-EC4D-906C-751CDB376967}"/>
              </a:ext>
            </a:extLst>
          </p:cNvPr>
          <p:cNvSpPr txBox="1"/>
          <p:nvPr/>
        </p:nvSpPr>
        <p:spPr>
          <a:xfrm>
            <a:off x="4440840" y="2437476"/>
            <a:ext cx="2946684" cy="22775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buSzPts val="1800"/>
              <a:defRPr/>
            </a:pPr>
            <a:r>
              <a:rPr lang="fi-FI" sz="1600" b="1" dirty="0">
                <a:latin typeface="Poppins"/>
                <a:cs typeface="Poppins"/>
                <a:sym typeface="Poppins"/>
              </a:rPr>
              <a:t>Yleiskokous</a:t>
            </a:r>
            <a:br>
              <a:rPr lang="fi-FI" sz="1600" dirty="0">
                <a:latin typeface="Poppins"/>
                <a:cs typeface="Poppins"/>
                <a:sym typeface="Poppins"/>
              </a:rPr>
            </a:br>
            <a:r>
              <a:rPr lang="fi-FI" sz="1600" dirty="0">
                <a:latin typeface="Poppins"/>
                <a:cs typeface="Poppins"/>
                <a:sym typeface="Poppins"/>
              </a:rPr>
              <a:t>ylin päätöksentekijä/</a:t>
            </a:r>
            <a:br>
              <a:rPr lang="fi-FI" sz="1600" dirty="0">
                <a:latin typeface="Poppins"/>
                <a:cs typeface="Poppins"/>
                <a:sym typeface="Poppins"/>
              </a:rPr>
            </a:br>
            <a:r>
              <a:rPr lang="fi-FI" sz="1600" dirty="0">
                <a:latin typeface="Poppins"/>
                <a:cs typeface="Poppins"/>
                <a:sym typeface="Poppins"/>
              </a:rPr>
              <a:t>päätöksentekoelin</a:t>
            </a:r>
          </a:p>
          <a:p>
            <a:pPr lvl="0">
              <a:buSzPts val="1800"/>
              <a:defRPr/>
            </a:pPr>
            <a:endParaRPr lang="fi-FI" sz="1600" dirty="0">
              <a:latin typeface="Poppins"/>
              <a:cs typeface="Poppins"/>
              <a:sym typeface="Poppins"/>
            </a:endParaRPr>
          </a:p>
          <a:p>
            <a:pPr marL="179387" lvl="0" indent="-166687">
              <a:buSzPts val="1600"/>
              <a:buFont typeface="Arial"/>
              <a:buChar char="•"/>
              <a:defRPr/>
            </a:pPr>
            <a:r>
              <a:rPr lang="fi-FI" sz="1600" dirty="0">
                <a:latin typeface="Poppins"/>
                <a:cs typeface="Poppins"/>
                <a:sym typeface="Poppins"/>
              </a:rPr>
              <a:t>hyväksyy toiminta-suunnitelman ja budjetin</a:t>
            </a:r>
          </a:p>
          <a:p>
            <a:pPr marL="179387" lvl="0" indent="-166687">
              <a:buSzPts val="1600"/>
              <a:buFont typeface="Arial"/>
              <a:buChar char="•"/>
              <a:defRPr/>
            </a:pPr>
            <a:r>
              <a:rPr lang="fi-FI" sz="1600" dirty="0">
                <a:latin typeface="Poppins"/>
                <a:cs typeface="Poppins"/>
                <a:sym typeface="Poppins"/>
              </a:rPr>
              <a:t>koostuu korkeakoulujen edustajista</a:t>
            </a:r>
          </a:p>
          <a:p>
            <a:endParaRPr lang="en-FI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C3FE9E7-9C8A-B143-8D67-B077AB18847B}"/>
              </a:ext>
            </a:extLst>
          </p:cNvPr>
          <p:cNvSpPr txBox="1"/>
          <p:nvPr/>
        </p:nvSpPr>
        <p:spPr>
          <a:xfrm>
            <a:off x="859138" y="3078647"/>
            <a:ext cx="2946688" cy="252376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>
              <a:buSzPts val="1800"/>
              <a:defRPr/>
            </a:pPr>
            <a:r>
              <a:rPr lang="fi-FI" sz="1600" b="1" dirty="0">
                <a:latin typeface="Poppins"/>
                <a:cs typeface="Poppins"/>
                <a:sym typeface="Poppins"/>
              </a:rPr>
              <a:t>Ohjausryhmä</a:t>
            </a:r>
            <a:r>
              <a:rPr lang="fi-FI" sz="1600" dirty="0">
                <a:latin typeface="Poppins"/>
                <a:cs typeface="Poppins"/>
                <a:sym typeface="Poppins"/>
              </a:rPr>
              <a:t> </a:t>
            </a:r>
            <a:br>
              <a:rPr lang="fi-FI" sz="1600" dirty="0">
                <a:latin typeface="Poppins"/>
                <a:cs typeface="Poppins"/>
              </a:rPr>
            </a:br>
            <a:r>
              <a:rPr lang="fi-FI" sz="1600" dirty="0">
                <a:latin typeface="Poppins"/>
                <a:cs typeface="Poppins"/>
                <a:sym typeface="Poppins"/>
              </a:rPr>
              <a:t>operatiivinen ohjaaja</a:t>
            </a:r>
          </a:p>
          <a:p>
            <a:pPr lvl="0">
              <a:buSzPts val="1800"/>
              <a:defRPr/>
            </a:pPr>
            <a:endParaRPr lang="fi-FI" sz="1600" dirty="0">
              <a:latin typeface="Poppins"/>
              <a:cs typeface="Poppins"/>
              <a:sym typeface="Poppins"/>
            </a:endParaRPr>
          </a:p>
          <a:p>
            <a:pPr marL="179387" lvl="0" indent="-166687">
              <a:buSzPts val="1600"/>
              <a:buFont typeface="Arial"/>
              <a:buChar char="•"/>
              <a:defRPr/>
            </a:pPr>
            <a:r>
              <a:rPr lang="fi-FI" sz="1600" dirty="0">
                <a:latin typeface="Poppins"/>
                <a:cs typeface="Poppins"/>
                <a:sym typeface="Poppins"/>
              </a:rPr>
              <a:t>hankkeen strateginen johtaminen ja sidosryhmäyhteistyön varmistaminen</a:t>
            </a:r>
          </a:p>
          <a:p>
            <a:pPr marL="179070" indent="-166370">
              <a:buSzPts val="1600"/>
              <a:buFont typeface="Arial"/>
              <a:buChar char="•"/>
              <a:defRPr/>
            </a:pPr>
            <a:r>
              <a:rPr lang="fi-FI" sz="1600" dirty="0">
                <a:latin typeface="Poppins"/>
                <a:cs typeface="Poppins"/>
                <a:sym typeface="Poppins"/>
              </a:rPr>
              <a:t>vetäjänä Ilkka Niemelä</a:t>
            </a:r>
            <a:br>
              <a:rPr lang="fi-FI" sz="1600" dirty="0">
                <a:latin typeface="Poppins"/>
                <a:cs typeface="Poppins"/>
              </a:rPr>
            </a:br>
            <a:r>
              <a:rPr lang="fi-FI" sz="1600" dirty="0">
                <a:latin typeface="Poppins"/>
                <a:cs typeface="Poppins"/>
                <a:sym typeface="Poppins"/>
              </a:rPr>
              <a:t>(Aalto-yliopisto)</a:t>
            </a:r>
            <a:endParaRPr lang="fi-FI" sz="1600" dirty="0">
              <a:latin typeface="Poppins"/>
              <a:cs typeface="Poppins"/>
            </a:endParaRPr>
          </a:p>
          <a:p>
            <a:endParaRPr lang="en-FI" dirty="0"/>
          </a:p>
        </p:txBody>
      </p:sp>
      <p:cxnSp>
        <p:nvCxnSpPr>
          <p:cNvPr id="15" name="Straight Connector 9">
            <a:extLst>
              <a:ext uri="{FF2B5EF4-FFF2-40B4-BE49-F238E27FC236}">
                <a16:creationId xmlns:a16="http://schemas.microsoft.com/office/drawing/2014/main" id="{B7B77F56-F8B3-BD4A-B3B5-CA1A87B090DD}"/>
              </a:ext>
            </a:extLst>
          </p:cNvPr>
          <p:cNvCxnSpPr>
            <a:cxnSpLocks/>
          </p:cNvCxnSpPr>
          <p:nvPr/>
        </p:nvCxnSpPr>
        <p:spPr>
          <a:xfrm>
            <a:off x="11955877" y="3218264"/>
            <a:ext cx="0" cy="2693128"/>
          </a:xfrm>
          <a:prstGeom prst="line">
            <a:avLst/>
          </a:prstGeom>
          <a:ln w="22225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9">
            <a:extLst>
              <a:ext uri="{FF2B5EF4-FFF2-40B4-BE49-F238E27FC236}">
                <a16:creationId xmlns:a16="http://schemas.microsoft.com/office/drawing/2014/main" id="{4D837479-A8E0-CF4B-B1A5-5547E7FC2F81}"/>
              </a:ext>
            </a:extLst>
          </p:cNvPr>
          <p:cNvCxnSpPr>
            <a:cxnSpLocks/>
          </p:cNvCxnSpPr>
          <p:nvPr/>
        </p:nvCxnSpPr>
        <p:spPr>
          <a:xfrm flipH="1">
            <a:off x="-3726920" y="2429285"/>
            <a:ext cx="3185" cy="2526409"/>
          </a:xfrm>
          <a:prstGeom prst="line">
            <a:avLst/>
          </a:prstGeom>
          <a:ln w="22225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9">
            <a:extLst>
              <a:ext uri="{FF2B5EF4-FFF2-40B4-BE49-F238E27FC236}">
                <a16:creationId xmlns:a16="http://schemas.microsoft.com/office/drawing/2014/main" id="{CA1A87E0-BEF6-E245-B2D0-B414A42BACFB}"/>
              </a:ext>
            </a:extLst>
          </p:cNvPr>
          <p:cNvCxnSpPr>
            <a:cxnSpLocks/>
          </p:cNvCxnSpPr>
          <p:nvPr/>
        </p:nvCxnSpPr>
        <p:spPr>
          <a:xfrm>
            <a:off x="7946494" y="2177773"/>
            <a:ext cx="19598" cy="3763196"/>
          </a:xfrm>
          <a:prstGeom prst="line">
            <a:avLst/>
          </a:prstGeom>
          <a:ln w="22225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9">
            <a:extLst>
              <a:ext uri="{FF2B5EF4-FFF2-40B4-BE49-F238E27FC236}">
                <a16:creationId xmlns:a16="http://schemas.microsoft.com/office/drawing/2014/main" id="{50AF270B-A480-644F-A8BC-1491CC105EB2}"/>
              </a:ext>
            </a:extLst>
          </p:cNvPr>
          <p:cNvCxnSpPr>
            <a:cxnSpLocks/>
          </p:cNvCxnSpPr>
          <p:nvPr/>
        </p:nvCxnSpPr>
        <p:spPr>
          <a:xfrm flipH="1">
            <a:off x="-7560118" y="2437476"/>
            <a:ext cx="3185" cy="2526409"/>
          </a:xfrm>
          <a:prstGeom prst="line">
            <a:avLst/>
          </a:prstGeom>
          <a:ln w="22225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9">
            <a:extLst>
              <a:ext uri="{FF2B5EF4-FFF2-40B4-BE49-F238E27FC236}">
                <a16:creationId xmlns:a16="http://schemas.microsoft.com/office/drawing/2014/main" id="{01124673-D323-B241-B331-783737C5A91A}"/>
              </a:ext>
            </a:extLst>
          </p:cNvPr>
          <p:cNvCxnSpPr>
            <a:cxnSpLocks/>
          </p:cNvCxnSpPr>
          <p:nvPr/>
        </p:nvCxnSpPr>
        <p:spPr>
          <a:xfrm>
            <a:off x="3956708" y="2177773"/>
            <a:ext cx="0" cy="3763196"/>
          </a:xfrm>
          <a:prstGeom prst="line">
            <a:avLst/>
          </a:prstGeom>
          <a:ln w="22225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2CCA5E75-8636-9142-A923-DDF4E965752B}"/>
              </a:ext>
            </a:extLst>
          </p:cNvPr>
          <p:cNvCxnSpPr>
            <a:cxnSpLocks/>
          </p:cNvCxnSpPr>
          <p:nvPr/>
        </p:nvCxnSpPr>
        <p:spPr>
          <a:xfrm flipH="1">
            <a:off x="447869" y="2743943"/>
            <a:ext cx="3489242" cy="0"/>
          </a:xfrm>
          <a:prstGeom prst="line">
            <a:avLst/>
          </a:prstGeom>
          <a:ln w="22225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503276EA-2C6A-E948-99EF-1B9293A3AF32}"/>
              </a:ext>
            </a:extLst>
          </p:cNvPr>
          <p:cNvCxnSpPr>
            <a:cxnSpLocks/>
          </p:cNvCxnSpPr>
          <p:nvPr/>
        </p:nvCxnSpPr>
        <p:spPr>
          <a:xfrm flipH="1">
            <a:off x="7946494" y="3229976"/>
            <a:ext cx="4009383" cy="0"/>
          </a:xfrm>
          <a:prstGeom prst="line">
            <a:avLst/>
          </a:prstGeom>
          <a:ln w="22225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0165762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26"/>
          <p:cNvSpPr txBox="1">
            <a:spLocks noGrp="1"/>
          </p:cNvSpPr>
          <p:nvPr>
            <p:ph type="title"/>
          </p:nvPr>
        </p:nvSpPr>
        <p:spPr>
          <a:xfrm>
            <a:off x="1038775" y="1153403"/>
            <a:ext cx="7718601" cy="42348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lvl="0">
              <a:buSzPts val="3000"/>
            </a:pPr>
            <a:r>
              <a:rPr lang="fi-FI" sz="4400" b="0" dirty="0">
                <a:latin typeface="Poppins Medium" pitchFamily="2" charset="77"/>
                <a:cs typeface="Poppins Medium" pitchFamily="2" charset="77"/>
              </a:rPr>
              <a:t>Maailman parhaasta oppimisesta huolehtiminen on suomalaisen kilpailukyvyn tae myös tulevaisuudessa.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8D4338F-788C-5248-9D75-CA771246CEE6}"/>
              </a:ext>
            </a:extLst>
          </p:cNvPr>
          <p:cNvSpPr txBox="1"/>
          <p:nvPr/>
        </p:nvSpPr>
        <p:spPr>
          <a:xfrm>
            <a:off x="374352" y="1153403"/>
            <a:ext cx="755335" cy="24006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FI" sz="15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 ExtraLight" pitchFamily="2" charset="77"/>
                <a:cs typeface="Poppins ExtraLight" pitchFamily="2" charset="77"/>
                <a:sym typeface="Arial"/>
              </a:rPr>
              <a:t>”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 descr="Kuva, joka sisältää kohteen henkilö, sininen&#10;&#10;Kuvaus luotu automaattisesti">
            <a:extLst>
              <a:ext uri="{FF2B5EF4-FFF2-40B4-BE49-F238E27FC236}">
                <a16:creationId xmlns:a16="http://schemas.microsoft.com/office/drawing/2014/main" id="{821C0A72-1D06-9F44-8B1F-23BF434E9C7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4575" r="19052" b="32917"/>
          <a:stretch/>
        </p:blipFill>
        <p:spPr>
          <a:xfrm>
            <a:off x="5143499" y="0"/>
            <a:ext cx="7048501" cy="6857999"/>
          </a:xfrm>
          <a:prstGeom prst="rect">
            <a:avLst/>
          </a:prstGeom>
        </p:spPr>
      </p:pic>
      <p:pic>
        <p:nvPicPr>
          <p:cNvPr id="4" name="Picture 3" descr="A picture containing light&#10;&#10;Description automatically generated">
            <a:extLst>
              <a:ext uri="{FF2B5EF4-FFF2-40B4-BE49-F238E27FC236}">
                <a16:creationId xmlns:a16="http://schemas.microsoft.com/office/drawing/2014/main" id="{9203D7B6-0243-B949-A62F-8C3C58D26F5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37850"/>
          <a:stretch/>
        </p:blipFill>
        <p:spPr>
          <a:xfrm rot="5400000">
            <a:off x="3816470" y="637479"/>
            <a:ext cx="6858002" cy="5583038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027F68A1-B180-5544-96AB-19F00386903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7375" y="2428990"/>
            <a:ext cx="4251325" cy="2000020"/>
          </a:xfrm>
        </p:spPr>
        <p:txBody>
          <a:bodyPr/>
          <a:lstStyle/>
          <a:p>
            <a:pPr lvl="0">
              <a:lnSpc>
                <a:spcPct val="90000"/>
              </a:lnSpc>
            </a:pPr>
            <a:r>
              <a:rPr lang="fi-FI" sz="3200" dirty="0">
                <a:solidFill>
                  <a:schemeClr val="tx1"/>
                </a:solidFill>
              </a:rPr>
              <a:t>Tavoiteskenaario</a:t>
            </a:r>
            <a:br>
              <a:rPr lang="fi-FI" sz="3200" dirty="0">
                <a:solidFill>
                  <a:schemeClr val="tx1"/>
                </a:solidFill>
              </a:rPr>
            </a:br>
            <a:br>
              <a:rPr lang="fi-FI" sz="3200" dirty="0">
                <a:solidFill>
                  <a:schemeClr val="tx1"/>
                </a:solidFill>
              </a:rPr>
            </a:br>
            <a:r>
              <a:rPr lang="fi-FI" sz="1600" b="0" dirty="0">
                <a:solidFill>
                  <a:schemeClr val="tx1"/>
                </a:solidFill>
                <a:sym typeface="Arial"/>
              </a:rPr>
              <a:t>Suomessa on kansainvälisesti arvostettu avoin oppimisen ekosysteemi, joka hyödyttää laajasti koko yhteiskuntaa</a:t>
            </a:r>
            <a:endParaRPr lang="en-FI" sz="1600" b="0" dirty="0">
              <a:solidFill>
                <a:schemeClr val="tx1"/>
              </a:solidFill>
              <a:sym typeface="Arial"/>
            </a:endParaRPr>
          </a:p>
        </p:txBody>
      </p:sp>
      <p:pic>
        <p:nvPicPr>
          <p:cNvPr id="8" name="Google Shape;16;p1">
            <a:extLst>
              <a:ext uri="{FF2B5EF4-FFF2-40B4-BE49-F238E27FC236}">
                <a16:creationId xmlns:a16="http://schemas.microsoft.com/office/drawing/2014/main" id="{07E8D299-B292-BB42-9B33-440CB099B102}"/>
              </a:ext>
            </a:extLst>
          </p:cNvPr>
          <p:cNvPicPr preferRelativeResize="0"/>
          <p:nvPr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924585" y="233888"/>
            <a:ext cx="2044327" cy="78227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36265110"/>
      </p:ext>
    </p:extLst>
  </p:cSld>
  <p:clrMapOvr>
    <a:masterClrMapping/>
  </p:clrMapOvr>
</p:sld>
</file>

<file path=ppt/theme/theme1.xml><?xml version="1.0" encoding="utf-8"?>
<a:theme xmlns:a="http://schemas.openxmlformats.org/drawingml/2006/main" name="Digivisio_Poppins">
  <a:themeElements>
    <a:clrScheme name="Digivisio">
      <a:dk1>
        <a:srgbClr val="000000"/>
      </a:dk1>
      <a:lt1>
        <a:srgbClr val="FFFFFF"/>
      </a:lt1>
      <a:dk2>
        <a:srgbClr val="DADADA"/>
      </a:dk2>
      <a:lt2>
        <a:srgbClr val="EDEDED"/>
      </a:lt2>
      <a:accent1>
        <a:srgbClr val="000000"/>
      </a:accent1>
      <a:accent2>
        <a:srgbClr val="FFFF87"/>
      </a:accent2>
      <a:accent3>
        <a:srgbClr val="FFFFC3"/>
      </a:accent3>
      <a:accent4>
        <a:srgbClr val="FFFFE1"/>
      </a:accent4>
      <a:accent5>
        <a:srgbClr val="DCCEAC"/>
      </a:accent5>
      <a:accent6>
        <a:srgbClr val="EDE7D5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Digivisio-2022">
  <a:themeElements>
    <a:clrScheme name="Digivisio">
      <a:dk1>
        <a:sysClr val="windowText" lastClr="000000"/>
      </a:dk1>
      <a:lt1>
        <a:sysClr val="window" lastClr="FFFFFF"/>
      </a:lt1>
      <a:dk2>
        <a:srgbClr val="DADADA"/>
      </a:dk2>
      <a:lt2>
        <a:srgbClr val="EDEDED"/>
      </a:lt2>
      <a:accent1>
        <a:srgbClr val="FFFF87"/>
      </a:accent1>
      <a:accent2>
        <a:srgbClr val="FFFFC3"/>
      </a:accent2>
      <a:accent3>
        <a:srgbClr val="FFFFE1"/>
      </a:accent3>
      <a:accent4>
        <a:srgbClr val="DCCEAC"/>
      </a:accent4>
      <a:accent5>
        <a:srgbClr val="EDE7D5"/>
      </a:accent5>
      <a:accent6>
        <a:srgbClr val="F6F3EA"/>
      </a:accent6>
      <a:hlink>
        <a:srgbClr val="0563C1"/>
      </a:hlink>
      <a:folHlink>
        <a:srgbClr val="954F72"/>
      </a:folHlink>
    </a:clrScheme>
    <a:fontScheme name="Century Gothic">
      <a:majorFont>
        <a:latin typeface="Century Gothic"/>
        <a:ea typeface=""/>
        <a:cs typeface=""/>
      </a:majorFont>
      <a:minorFont>
        <a:latin typeface="Century Gothic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 algn="l">
          <a:defRPr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Digivisio-2022" id="{18368BE2-4544-8F44-9750-FBC6CDC123BA}" vid="{B5F13E90-505A-7F4E-8D5D-B6F1A9077001}"/>
    </a:ext>
  </a:extLst>
</a:theme>
</file>

<file path=ppt/theme/theme3.xml><?xml version="1.0" encoding="utf-8"?>
<a:theme xmlns:a="http://schemas.openxmlformats.org/drawingml/2006/main" name="Office-teema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Digivisio">
    <a:dk1>
      <a:srgbClr val="000000"/>
    </a:dk1>
    <a:lt1>
      <a:srgbClr val="FFFFFF"/>
    </a:lt1>
    <a:dk2>
      <a:srgbClr val="DADADA"/>
    </a:dk2>
    <a:lt2>
      <a:srgbClr val="EDEDED"/>
    </a:lt2>
    <a:accent1>
      <a:srgbClr val="000000"/>
    </a:accent1>
    <a:accent2>
      <a:srgbClr val="FFFF87"/>
    </a:accent2>
    <a:accent3>
      <a:srgbClr val="FFFFC3"/>
    </a:accent3>
    <a:accent4>
      <a:srgbClr val="FFFFE1"/>
    </a:accent4>
    <a:accent5>
      <a:srgbClr val="DCCEAC"/>
    </a:accent5>
    <a:accent6>
      <a:srgbClr val="EDE7D5"/>
    </a:accent6>
    <a:hlink>
      <a:srgbClr val="0563C1"/>
    </a:hlink>
    <a:folHlink>
      <a:srgbClr val="954F72"/>
    </a:folHlink>
  </a:clr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Asiakirja" ma:contentTypeID="0x01010088053DA136119A46B0F927043302344D" ma:contentTypeVersion="1" ma:contentTypeDescription="Luo uusi asiakirja." ma:contentTypeScope="" ma:versionID="7ee97e2ed48c8094e290fb99d6bfde1f">
  <xsd:schema xmlns:xsd="http://www.w3.org/2001/XMLSchema" xmlns:xs="http://www.w3.org/2001/XMLSchema" xmlns:p="http://schemas.microsoft.com/office/2006/metadata/properties" xmlns:ns2="f73a1c2e-a564-4d03-80e7-61673e06a8b6" targetNamespace="http://schemas.microsoft.com/office/2006/metadata/properties" ma:root="true" ma:fieldsID="83d96e5af214902eadcac7e6918f6c06" ns2:_="">
    <xsd:import namespace="f73a1c2e-a564-4d03-80e7-61673e06a8b6"/>
    <xsd:element name="properties">
      <xsd:complexType>
        <xsd:sequence>
          <xsd:element name="documentManagement">
            <xsd:complexType>
              <xsd:all>
                <xsd:element ref="ns2:SharedWithUser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73a1c2e-a564-4d03-80e7-61673e06a8b6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Jaettu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Sisältölaji"/>
        <xsd:element ref="dc:title" minOccurs="0" maxOccurs="1" ma:index="4" ma:displayName="Otsikk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39690914-7749-496D-AC57-BA6E630A71C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73a1c2e-a564-4d03-80e7-61673e06a8b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3682F546-C9A8-4907-8078-51EB972F505C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CFEB0C0C-DDAB-4C3D-8FF5-1E5F6F9E1086}">
  <ds:schemaRefs>
    <ds:schemaRef ds:uri="http://purl.org/dc/terms/"/>
    <ds:schemaRef ds:uri="f73a1c2e-a564-4d03-80e7-61673e06a8b6"/>
    <ds:schemaRef ds:uri="http://schemas.microsoft.com/office/2006/metadata/properties"/>
    <ds:schemaRef ds:uri="http://schemas.microsoft.com/office/2006/documentManagement/types"/>
    <ds:schemaRef ds:uri="http://purl.org/dc/dcmitype/"/>
    <ds:schemaRef ds:uri="http://schemas.openxmlformats.org/package/2006/metadata/core-properties"/>
    <ds:schemaRef ds:uri="http://purl.org/dc/elements/1.1/"/>
    <ds:schemaRef ds:uri="http://www.w3.org/XML/1998/namespace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6994</TotalTime>
  <Words>916</Words>
  <Application>Microsoft Office PowerPoint</Application>
  <PresentationFormat>Widescreen</PresentationFormat>
  <Paragraphs>149</Paragraphs>
  <Slides>18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18</vt:i4>
      </vt:variant>
    </vt:vector>
  </HeadingPairs>
  <TitlesOfParts>
    <vt:vector size="28" baseType="lpstr">
      <vt:lpstr>Poppins ExtraLight</vt:lpstr>
      <vt:lpstr>Wingdings</vt:lpstr>
      <vt:lpstr>Poppins</vt:lpstr>
      <vt:lpstr>Arial</vt:lpstr>
      <vt:lpstr>Poppins Medium</vt:lpstr>
      <vt:lpstr>Poppins SemiBold</vt:lpstr>
      <vt:lpstr>Calibri</vt:lpstr>
      <vt:lpstr>Century Gothic</vt:lpstr>
      <vt:lpstr>Digivisio_Poppins</vt:lpstr>
      <vt:lpstr>Digivisio-2022</vt:lpstr>
      <vt:lpstr>PowerPoint Presentation</vt:lpstr>
      <vt:lpstr>PowerPoint Presentation</vt:lpstr>
      <vt:lpstr>Digivisio on suomalaisten korkeakoulujen yhteinen hanke, jonka tavoitteena on luoda oppimiselle tulevaisuus, joka hyödyttää niin oppijoita, korkeakouluja kuin  yhteiskuntaamme.</vt:lpstr>
      <vt:lpstr>PowerPoint Presentation</vt:lpstr>
      <vt:lpstr>PowerPoint Presentation</vt:lpstr>
      <vt:lpstr>Hanke elää tasa-arvoisesta  ja avoimesta päätöksenteosta</vt:lpstr>
      <vt:lpstr>PowerPoint Presentation</vt:lpstr>
      <vt:lpstr>Maailman parhaasta oppimisesta huolehtiminen on suomalaisen kilpailukyvyn tae myös tulevaisuudessa.</vt:lpstr>
      <vt:lpstr>Tavoiteskenaario  Suomessa on kansainvälisesti arvostettu avoin oppimisen ekosysteemi, joka hyödyttää laajasti koko yhteiskuntaa</vt:lpstr>
      <vt:lpstr>Osaamisen maailma 2030</vt:lpstr>
      <vt:lpstr>Oppijan maailma 2030</vt:lpstr>
      <vt:lpstr>Oppimisen maailma 2030</vt:lpstr>
      <vt:lpstr>Opin.fi – vie omalle oppimisen matkalle</vt:lpstr>
      <vt:lpstr>PowerPoint Presentation</vt:lpstr>
      <vt:lpstr>TIEKARTTA 2021-2026</vt:lpstr>
      <vt:lpstr>Tulevaisuus on uskallettava tehdä itse. </vt:lpstr>
      <vt:lpstr>Kiitos!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Tiia Jokela</dc:creator>
  <cp:lastModifiedBy>Tiia Jokela</cp:lastModifiedBy>
  <cp:revision>113</cp:revision>
  <dcterms:modified xsi:type="dcterms:W3CDTF">2024-04-05T08:35:56Z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0x01010088053DA136119A46B0F927043302344D</vt:lpwstr>
  </property>
</Properties>
</file>